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41"/>
  </p:notesMasterIdLst>
  <p:sldIdLst>
    <p:sldId id="256" r:id="rId3"/>
    <p:sldId id="585" r:id="rId4"/>
    <p:sldId id="722" r:id="rId5"/>
    <p:sldId id="723" r:id="rId6"/>
    <p:sldId id="527" r:id="rId7"/>
    <p:sldId id="657" r:id="rId8"/>
    <p:sldId id="686" r:id="rId9"/>
    <p:sldId id="605" r:id="rId10"/>
    <p:sldId id="689" r:id="rId11"/>
    <p:sldId id="693" r:id="rId12"/>
    <p:sldId id="691" r:id="rId13"/>
    <p:sldId id="694" r:id="rId14"/>
    <p:sldId id="688" r:id="rId15"/>
    <p:sldId id="696" r:id="rId16"/>
    <p:sldId id="695" r:id="rId17"/>
    <p:sldId id="698" r:id="rId18"/>
    <p:sldId id="699" r:id="rId19"/>
    <p:sldId id="700" r:id="rId20"/>
    <p:sldId id="701" r:id="rId21"/>
    <p:sldId id="702" r:id="rId22"/>
    <p:sldId id="703" r:id="rId23"/>
    <p:sldId id="671" r:id="rId24"/>
    <p:sldId id="704" r:id="rId25"/>
    <p:sldId id="711" r:id="rId26"/>
    <p:sldId id="713" r:id="rId27"/>
    <p:sldId id="712" r:id="rId28"/>
    <p:sldId id="715" r:id="rId29"/>
    <p:sldId id="716" r:id="rId30"/>
    <p:sldId id="717" r:id="rId31"/>
    <p:sldId id="718" r:id="rId32"/>
    <p:sldId id="705" r:id="rId33"/>
    <p:sldId id="707" r:id="rId34"/>
    <p:sldId id="708" r:id="rId35"/>
    <p:sldId id="709" r:id="rId36"/>
    <p:sldId id="710" r:id="rId37"/>
    <p:sldId id="719" r:id="rId38"/>
    <p:sldId id="721" r:id="rId39"/>
    <p:sldId id="334" r:id="rId40"/>
  </p:sldIdLst>
  <p:sldSz cx="17340263"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483"/>
    <a:srgbClr val="283743"/>
    <a:srgbClr val="013366"/>
    <a:srgbClr val="25343C"/>
    <a:srgbClr val="F8F8F8"/>
    <a:srgbClr val="F9FFB1"/>
    <a:srgbClr val="5592D7"/>
    <a:srgbClr val="23B4D7"/>
    <a:srgbClr val="1F96B2"/>
    <a:srgbClr val="0029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34" autoAdjust="0"/>
    <p:restoredTop sz="73891" autoAdjust="0"/>
  </p:normalViewPr>
  <p:slideViewPr>
    <p:cSldViewPr snapToGrid="0" snapToObjects="1">
      <p:cViewPr varScale="1">
        <p:scale>
          <a:sx n="65" d="100"/>
          <a:sy n="65" d="100"/>
        </p:scale>
        <p:origin x="232" y="632"/>
      </p:cViewPr>
      <p:guideLst>
        <p:guide orient="horz" pos="3072"/>
        <p:guide pos="54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7" d="100"/>
          <a:sy n="67" d="100"/>
        </p:scale>
        <p:origin x="3120"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381000" y="685800"/>
            <a:ext cx="6096000" cy="3429000"/>
          </a:xfrm>
          <a:prstGeom prst="rect">
            <a:avLst/>
          </a:prstGeom>
        </p:spPr>
        <p:txBody>
          <a:bodyPr/>
          <a:lstStyle/>
          <a:p>
            <a:pPr lvl="0"/>
            <a:endParaRPr dirty="0"/>
          </a:p>
        </p:txBody>
      </p:sp>
      <p:sp>
        <p:nvSpPr>
          <p:cNvPr id="41" name="Shape 4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924974668"/>
      </p:ext>
    </p:extLst>
  </p:cSld>
  <p:clrMap bg1="lt1" tx1="dk1" bg2="lt2" tx2="dk2" accent1="accent1" accent2="accent2" accent3="accent3" accent4="accent4" accent5="accent5" accent6="accent6" hlink="hlink" folHlink="folHlink"/>
  <p:notesStyle>
    <a:lvl1pPr defTabSz="457200">
      <a:lnSpc>
        <a:spcPct val="125000"/>
      </a:lnSpc>
      <a:defRPr sz="1600">
        <a:latin typeface="Arial"/>
        <a:ea typeface="Arial"/>
        <a:cs typeface="Arial"/>
        <a:sym typeface="Avenir Roman"/>
      </a:defRPr>
    </a:lvl1pPr>
    <a:lvl2pPr indent="228600" defTabSz="457200">
      <a:lnSpc>
        <a:spcPct val="125000"/>
      </a:lnSpc>
      <a:defRPr sz="1600">
        <a:latin typeface="Avenir Roman"/>
        <a:ea typeface="Avenir Roman"/>
        <a:cs typeface="Avenir Roman"/>
        <a:sym typeface="Avenir Roman"/>
      </a:defRPr>
    </a:lvl2pPr>
    <a:lvl3pPr indent="457200" defTabSz="457200">
      <a:lnSpc>
        <a:spcPct val="125000"/>
      </a:lnSpc>
      <a:defRPr sz="1600">
        <a:latin typeface="Avenir Roman"/>
        <a:ea typeface="Avenir Roman"/>
        <a:cs typeface="Avenir Roman"/>
        <a:sym typeface="Avenir Roman"/>
      </a:defRPr>
    </a:lvl3pPr>
    <a:lvl4pPr indent="685800" defTabSz="457200">
      <a:lnSpc>
        <a:spcPct val="125000"/>
      </a:lnSpc>
      <a:defRPr sz="1600">
        <a:latin typeface="Avenir Roman"/>
        <a:ea typeface="Avenir Roman"/>
        <a:cs typeface="Avenir Roman"/>
        <a:sym typeface="Avenir Roman"/>
      </a:defRPr>
    </a:lvl4pPr>
    <a:lvl5pPr indent="914400" defTabSz="457200">
      <a:lnSpc>
        <a:spcPct val="125000"/>
      </a:lnSpc>
      <a:defRPr sz="1600">
        <a:latin typeface="Avenir Roman"/>
        <a:ea typeface="Avenir Roman"/>
        <a:cs typeface="Avenir Roman"/>
        <a:sym typeface="Avenir Roman"/>
      </a:defRPr>
    </a:lvl5pPr>
    <a:lvl6pPr indent="1143000" defTabSz="457200">
      <a:lnSpc>
        <a:spcPct val="125000"/>
      </a:lnSpc>
      <a:defRPr sz="1600">
        <a:latin typeface="Avenir Roman"/>
        <a:ea typeface="Avenir Roman"/>
        <a:cs typeface="Avenir Roman"/>
        <a:sym typeface="Avenir Roman"/>
      </a:defRPr>
    </a:lvl6pPr>
    <a:lvl7pPr indent="1371600" defTabSz="457200">
      <a:lnSpc>
        <a:spcPct val="125000"/>
      </a:lnSpc>
      <a:defRPr sz="1600">
        <a:latin typeface="Avenir Roman"/>
        <a:ea typeface="Avenir Roman"/>
        <a:cs typeface="Avenir Roman"/>
        <a:sym typeface="Avenir Roman"/>
      </a:defRPr>
    </a:lvl7pPr>
    <a:lvl8pPr indent="1600200" defTabSz="457200">
      <a:lnSpc>
        <a:spcPct val="125000"/>
      </a:lnSpc>
      <a:defRPr sz="1600">
        <a:latin typeface="Avenir Roman"/>
        <a:ea typeface="Avenir Roman"/>
        <a:cs typeface="Avenir Roman"/>
        <a:sym typeface="Avenir Roman"/>
      </a:defRPr>
    </a:lvl8pPr>
    <a:lvl9pPr indent="1828800" defTabSz="457200">
      <a:lnSpc>
        <a:spcPct val="125000"/>
      </a:lnSpc>
      <a:defRPr sz="16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8" name="Shape 48"/>
          <p:cNvSpPr>
            <a:spLocks noGrp="1"/>
          </p:cNvSpPr>
          <p:nvPr>
            <p:ph type="body" sz="quarter" idx="1"/>
          </p:nvPr>
        </p:nvSpPr>
        <p:spPr>
          <a:prstGeom prst="rect">
            <a:avLst/>
          </a:prstGeom>
        </p:spPr>
        <p:txBody>
          <a:bodyPr/>
          <a:lstStyle/>
          <a:p>
            <a:pPr lvl="0">
              <a:defRPr sz="1800"/>
            </a:pPr>
            <a:endParaRPr sz="1600" dirty="0"/>
          </a:p>
        </p:txBody>
      </p:sp>
    </p:spTree>
    <p:extLst>
      <p:ext uri="{BB962C8B-B14F-4D97-AF65-F5344CB8AC3E}">
        <p14:creationId xmlns:p14="http://schemas.microsoft.com/office/powerpoint/2010/main" val="2774601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pl-PL" dirty="0"/>
              <a:t>But to do </a:t>
            </a:r>
            <a:r>
              <a:rPr lang="pl-PL" dirty="0" err="1"/>
              <a:t>that</a:t>
            </a:r>
            <a:r>
              <a:rPr lang="pl-PL" dirty="0"/>
              <a:t> we </a:t>
            </a:r>
            <a:r>
              <a:rPr lang="pl-PL" dirty="0" err="1"/>
              <a:t>need</a:t>
            </a:r>
            <a:r>
              <a:rPr lang="pl-PL" dirty="0"/>
              <a:t> to </a:t>
            </a:r>
            <a:r>
              <a:rPr lang="pl-PL" dirty="0" err="1"/>
              <a:t>really</a:t>
            </a:r>
            <a:r>
              <a:rPr lang="pl-PL" dirty="0"/>
              <a:t> </a:t>
            </a:r>
            <a:r>
              <a:rPr lang="pl-PL" dirty="0" err="1"/>
              <a:t>know</a:t>
            </a:r>
            <a:r>
              <a:rPr lang="pl-PL" dirty="0"/>
              <a:t> </a:t>
            </a:r>
            <a:r>
              <a:rPr lang="pl-PL" dirty="0" err="1"/>
              <a:t>what</a:t>
            </a:r>
            <a:r>
              <a:rPr lang="pl-PL" dirty="0"/>
              <a:t> </a:t>
            </a:r>
            <a:r>
              <a:rPr lang="pl-PL" dirty="0" err="1"/>
              <a:t>are</a:t>
            </a:r>
            <a:r>
              <a:rPr lang="pl-PL" dirty="0"/>
              <a:t> </a:t>
            </a:r>
            <a:r>
              <a:rPr lang="pl-PL" dirty="0" err="1"/>
              <a:t>those</a:t>
            </a:r>
            <a:r>
              <a:rPr lang="pl-PL" dirty="0"/>
              <a:t> </a:t>
            </a:r>
            <a:r>
              <a:rPr lang="pl-PL" dirty="0" err="1"/>
              <a:t>statistical</a:t>
            </a:r>
            <a:r>
              <a:rPr lang="pl-PL" dirty="0"/>
              <a:t> </a:t>
            </a:r>
            <a:r>
              <a:rPr lang="pl-PL" dirty="0" err="1"/>
              <a:t>traps</a:t>
            </a:r>
            <a:r>
              <a:rPr lang="pl-PL" dirty="0"/>
              <a:t> and </a:t>
            </a:r>
            <a:r>
              <a:rPr lang="pl-PL" dirty="0" err="1"/>
              <a:t>how</a:t>
            </a:r>
            <a:r>
              <a:rPr lang="pl-PL" dirty="0"/>
              <a:t> to </a:t>
            </a:r>
            <a:r>
              <a:rPr lang="pl-PL" dirty="0" err="1"/>
              <a:t>find</a:t>
            </a:r>
            <a:r>
              <a:rPr lang="pl-PL" dirty="0"/>
              <a:t> </a:t>
            </a:r>
            <a:r>
              <a:rPr lang="pl-PL" dirty="0" err="1"/>
              <a:t>them</a:t>
            </a:r>
            <a:endParaRPr lang="pl-PL" dirty="0"/>
          </a:p>
          <a:p>
            <a:r>
              <a:rPr lang="pl-PL" dirty="0"/>
              <a:t>A model </a:t>
            </a:r>
            <a:r>
              <a:rPr lang="pl-PL" dirty="0" err="1"/>
              <a:t>can</a:t>
            </a:r>
            <a:r>
              <a:rPr lang="pl-PL" dirty="0"/>
              <a:t> </a:t>
            </a:r>
            <a:r>
              <a:rPr lang="pl-PL" dirty="0" err="1"/>
              <a:t>totally</a:t>
            </a:r>
            <a:r>
              <a:rPr lang="pl-PL" dirty="0"/>
              <a:t> </a:t>
            </a:r>
            <a:r>
              <a:rPr lang="pl-PL" dirty="0" err="1"/>
              <a:t>fall</a:t>
            </a:r>
            <a:r>
              <a:rPr lang="pl-PL" dirty="0"/>
              <a:t> </a:t>
            </a:r>
            <a:r>
              <a:rPr lang="pl-PL" dirty="0" err="1"/>
              <a:t>into</a:t>
            </a:r>
            <a:r>
              <a:rPr lang="pl-PL" dirty="0"/>
              <a:t> </a:t>
            </a:r>
            <a:r>
              <a:rPr lang="pl-PL" dirty="0" err="1"/>
              <a:t>this</a:t>
            </a:r>
            <a:r>
              <a:rPr lang="pl-PL" dirty="0"/>
              <a:t> and </a:t>
            </a:r>
            <a:r>
              <a:rPr lang="pl-PL" dirty="0" err="1"/>
              <a:t>only</a:t>
            </a:r>
            <a:r>
              <a:rPr lang="pl-PL" dirty="0"/>
              <a:t> </a:t>
            </a:r>
            <a:r>
              <a:rPr lang="pl-PL" dirty="0" err="1"/>
              <a:t>expert</a:t>
            </a:r>
            <a:r>
              <a:rPr lang="pl-PL" dirty="0"/>
              <a:t> </a:t>
            </a:r>
            <a:r>
              <a:rPr lang="pl-PL" dirty="0" err="1"/>
              <a:t>knowledge</a:t>
            </a:r>
            <a:r>
              <a:rPr lang="pl-PL" dirty="0"/>
              <a:t> </a:t>
            </a:r>
            <a:r>
              <a:rPr lang="pl-PL" dirty="0" err="1"/>
              <a:t>can</a:t>
            </a:r>
            <a:r>
              <a:rPr lang="pl-PL" dirty="0"/>
              <a:t> </a:t>
            </a:r>
            <a:r>
              <a:rPr lang="pl-PL" dirty="0" err="1"/>
              <a:t>detect</a:t>
            </a:r>
            <a:r>
              <a:rPr lang="pl-PL" dirty="0"/>
              <a:t> </a:t>
            </a:r>
            <a:r>
              <a:rPr lang="pl-PL" dirty="0" err="1"/>
              <a:t>it</a:t>
            </a:r>
            <a:r>
              <a:rPr lang="pl-PL" dirty="0"/>
              <a:t> and </a:t>
            </a:r>
            <a:r>
              <a:rPr lang="pl-PL" dirty="0" err="1"/>
              <a:t>correct</a:t>
            </a:r>
            <a:r>
              <a:rPr lang="pl-PL" dirty="0"/>
              <a:t> </a:t>
            </a:r>
            <a:r>
              <a:rPr lang="pl-PL" dirty="0" err="1"/>
              <a:t>it</a:t>
            </a:r>
            <a:r>
              <a:rPr lang="pl-PL" dirty="0"/>
              <a:t>.</a:t>
            </a:r>
          </a:p>
          <a:p>
            <a:endParaRPr lang="pl-PL" dirty="0"/>
          </a:p>
          <a:p>
            <a:pPr marL="0" marR="0" lvl="0" indent="0" defTabSz="457200" eaLnBrk="1" fontAlgn="auto" latinLnBrk="0" hangingPunct="1">
              <a:lnSpc>
                <a:spcPct val="125000"/>
              </a:lnSpc>
              <a:spcBef>
                <a:spcPts val="0"/>
              </a:spcBef>
              <a:spcAft>
                <a:spcPts val="0"/>
              </a:spcAft>
              <a:buClrTx/>
              <a:buSzTx/>
              <a:buFontTx/>
              <a:buNone/>
              <a:tabLst/>
              <a:defRPr/>
            </a:pPr>
            <a:endParaRPr lang="pl-PL" dirty="0"/>
          </a:p>
          <a:p>
            <a:pPr marL="0" marR="0" lvl="0" indent="0" defTabSz="457200" eaLnBrk="1" fontAlgn="auto" latinLnBrk="0" hangingPunct="1">
              <a:lnSpc>
                <a:spcPct val="125000"/>
              </a:lnSpc>
              <a:spcBef>
                <a:spcPts val="0"/>
              </a:spcBef>
              <a:spcAft>
                <a:spcPts val="0"/>
              </a:spcAft>
              <a:buClrTx/>
              <a:buSzTx/>
              <a:buFontTx/>
              <a:buNone/>
              <a:tabLst/>
              <a:defRPr/>
            </a:pPr>
            <a:r>
              <a:rPr lang="pl-PL" dirty="0"/>
              <a:t>We </a:t>
            </a:r>
            <a:r>
              <a:rPr lang="pl-PL" dirty="0" err="1"/>
              <a:t>need</a:t>
            </a:r>
            <a:r>
              <a:rPr lang="pl-PL" dirty="0"/>
              <a:t> 1) data science  </a:t>
            </a:r>
            <a:r>
              <a:rPr lang="pl-PL" dirty="0" err="1"/>
              <a:t>math</a:t>
            </a:r>
            <a:r>
              <a:rPr lang="pl-PL" dirty="0"/>
              <a:t> </a:t>
            </a:r>
            <a:r>
              <a:rPr lang="pl-PL" dirty="0" err="1"/>
              <a:t>knowledge</a:t>
            </a:r>
            <a:r>
              <a:rPr lang="pl-PL" dirty="0"/>
              <a:t> to point out the </a:t>
            </a:r>
            <a:r>
              <a:rPr lang="pl-PL" dirty="0" err="1"/>
              <a:t>phenomena</a:t>
            </a:r>
            <a:r>
              <a:rPr lang="pl-PL" dirty="0"/>
              <a:t> 2) </a:t>
            </a:r>
            <a:r>
              <a:rPr lang="pl-PL" dirty="0" err="1"/>
              <a:t>expert</a:t>
            </a:r>
            <a:r>
              <a:rPr lang="pl-PL" dirty="0"/>
              <a:t> </a:t>
            </a:r>
            <a:r>
              <a:rPr lang="pl-PL" dirty="0" err="1"/>
              <a:t>knowledge</a:t>
            </a:r>
            <a:r>
              <a:rPr lang="pl-PL" dirty="0"/>
              <a:t> to </a:t>
            </a:r>
            <a:r>
              <a:rPr lang="pl-PL" dirty="0" err="1"/>
              <a:t>solve</a:t>
            </a:r>
            <a:r>
              <a:rPr lang="pl-PL" dirty="0"/>
              <a:t> </a:t>
            </a:r>
            <a:r>
              <a:rPr lang="pl-PL" dirty="0" err="1"/>
              <a:t>it</a:t>
            </a:r>
            <a:endParaRPr lang="pl-PL" dirty="0"/>
          </a:p>
          <a:p>
            <a:endParaRPr lang="pl-PL" dirty="0"/>
          </a:p>
          <a:p>
            <a:pPr marL="0" marR="0" lvl="0" indent="0" defTabSz="457200" eaLnBrk="1" fontAlgn="auto" latinLnBrk="0" hangingPunct="1">
              <a:lnSpc>
                <a:spcPct val="125000"/>
              </a:lnSpc>
              <a:spcBef>
                <a:spcPts val="0"/>
              </a:spcBef>
              <a:spcAft>
                <a:spcPts val="0"/>
              </a:spcAft>
              <a:buClrTx/>
              <a:buSzTx/>
              <a:buFontTx/>
              <a:buNone/>
              <a:tabLst/>
              <a:defRPr/>
            </a:pPr>
            <a:r>
              <a:rPr lang="pl-PL" dirty="0"/>
              <a:t> </a:t>
            </a:r>
            <a:r>
              <a:rPr lang="pl-PL" dirty="0" err="1"/>
              <a:t>Cofounding</a:t>
            </a:r>
            <a:r>
              <a:rPr lang="pl-PL" dirty="0"/>
              <a:t> </a:t>
            </a:r>
            <a:r>
              <a:rPr lang="pl-PL" dirty="0" err="1"/>
              <a:t>factor</a:t>
            </a:r>
            <a:r>
              <a:rPr lang="pl-PL" dirty="0"/>
              <a:t> =&gt; </a:t>
            </a:r>
            <a:r>
              <a:rPr lang="pl-PL" dirty="0" err="1"/>
              <a:t>expert</a:t>
            </a:r>
            <a:r>
              <a:rPr lang="pl-PL" dirty="0"/>
              <a:t> </a:t>
            </a:r>
            <a:r>
              <a:rPr lang="pl-PL" dirty="0" err="1"/>
              <a:t>knowledge</a:t>
            </a:r>
            <a:r>
              <a:rPr lang="pl-PL" dirty="0"/>
              <a:t> </a:t>
            </a:r>
            <a:r>
              <a:rPr lang="pl-PL" dirty="0" err="1"/>
              <a:t>only</a:t>
            </a:r>
            <a:endParaRPr lang="pl-PL" dirty="0"/>
          </a:p>
          <a:p>
            <a:endParaRPr lang="pl-PL" dirty="0"/>
          </a:p>
          <a:p>
            <a:r>
              <a:rPr lang="pl-PL" dirty="0" err="1"/>
              <a:t>Treat</a:t>
            </a:r>
            <a:r>
              <a:rPr lang="pl-PL" dirty="0"/>
              <a:t> </a:t>
            </a:r>
            <a:r>
              <a:rPr lang="pl-PL" dirty="0" err="1"/>
              <a:t>statistical</a:t>
            </a:r>
            <a:r>
              <a:rPr lang="pl-PL" dirty="0"/>
              <a:t> </a:t>
            </a:r>
            <a:r>
              <a:rPr lang="pl-PL" dirty="0" err="1"/>
              <a:t>traps</a:t>
            </a:r>
            <a:r>
              <a:rPr lang="pl-PL" dirty="0"/>
              <a:t> and </a:t>
            </a:r>
            <a:r>
              <a:rPr lang="pl-PL" dirty="0" err="1"/>
              <a:t>paradoxes</a:t>
            </a:r>
            <a:r>
              <a:rPr lang="pl-PL" dirty="0"/>
              <a:t> as </a:t>
            </a:r>
            <a:r>
              <a:rPr lang="pl-PL" dirty="0" err="1"/>
              <a:t>Pokemons</a:t>
            </a:r>
            <a:r>
              <a:rPr lang="pl-PL" dirty="0"/>
              <a:t>: </a:t>
            </a:r>
            <a:r>
              <a:rPr lang="pl-PL" dirty="0" err="1"/>
              <a:t>catch</a:t>
            </a:r>
            <a:r>
              <a:rPr lang="pl-PL" dirty="0"/>
              <a:t> tchem </a:t>
            </a:r>
            <a:r>
              <a:rPr lang="pl-PL" dirty="0" err="1"/>
              <a:t>all</a:t>
            </a:r>
            <a:endParaRPr lang="pl-PL" dirty="0"/>
          </a:p>
        </p:txBody>
      </p:sp>
    </p:spTree>
    <p:extLst>
      <p:ext uri="{BB962C8B-B14F-4D97-AF65-F5344CB8AC3E}">
        <p14:creationId xmlns:p14="http://schemas.microsoft.com/office/powerpoint/2010/main" val="1698017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sz="1600" b="1" i="0" dirty="0">
                <a:effectLst/>
                <a:latin typeface="Arial"/>
                <a:ea typeface="Arial"/>
                <a:cs typeface="Arial"/>
                <a:sym typeface="Avenir Roman"/>
              </a:rPr>
              <a:t>I am sorry but I will say, a bit in provocative way but descriptive statistics are the lowest level of scientific proof, barely above the personal anecdote</a:t>
            </a:r>
          </a:p>
          <a:p>
            <a:endParaRPr lang="en-GB" sz="1600" b="1" i="0" dirty="0">
              <a:effectLst/>
              <a:latin typeface="Arial"/>
              <a:ea typeface="Arial"/>
              <a:cs typeface="Arial"/>
              <a:sym typeface="Avenir Roman"/>
            </a:endParaRPr>
          </a:p>
          <a:p>
            <a:r>
              <a:rPr lang="en-GB" sz="1600" b="1" i="0" dirty="0">
                <a:effectLst/>
                <a:latin typeface="Arial"/>
                <a:ea typeface="Arial"/>
                <a:cs typeface="Arial"/>
                <a:sym typeface="Avenir Roman"/>
              </a:rPr>
              <a:t>This study is just showing a correlation because PM and COVID-19 infection in Italy. Well, again, let’s use expert knowledge on epidemiology: we know for decades that </a:t>
            </a:r>
            <a:r>
              <a:rPr lang="en-GB" sz="1600" b="1" i="0" dirty="0" err="1">
                <a:effectLst/>
                <a:latin typeface="Arial"/>
                <a:ea typeface="Arial"/>
                <a:cs typeface="Arial"/>
                <a:sym typeface="Avenir Roman"/>
              </a:rPr>
              <a:t>particules</a:t>
            </a:r>
            <a:r>
              <a:rPr lang="en-GB" sz="1600" b="1" i="0" dirty="0">
                <a:effectLst/>
                <a:latin typeface="Arial"/>
                <a:ea typeface="Arial"/>
                <a:cs typeface="Arial"/>
                <a:sym typeface="Avenir Roman"/>
              </a:rPr>
              <a:t> are a vector of viral infections. So what is the point of this study?</a:t>
            </a:r>
          </a:p>
          <a:p>
            <a:endParaRPr lang="en-GB" sz="1600" b="1" i="0" dirty="0">
              <a:effectLst/>
              <a:latin typeface="Arial"/>
              <a:ea typeface="Arial"/>
              <a:cs typeface="Arial"/>
              <a:sym typeface="Avenir Roman"/>
            </a:endParaRPr>
          </a:p>
          <a:p>
            <a:r>
              <a:rPr lang="en-GB" sz="1600" b="1" i="0" dirty="0">
                <a:effectLst/>
                <a:latin typeface="Arial"/>
                <a:ea typeface="Arial"/>
                <a:cs typeface="Arial"/>
                <a:sym typeface="Avenir Roman"/>
              </a:rPr>
              <a:t>Either the correlation is here and we kind of already know, it is not surprising, but it would need to be tested to reinforce our belief in this theory</a:t>
            </a:r>
          </a:p>
          <a:p>
            <a:endParaRPr lang="en-GB" sz="1600" b="1" i="0" dirty="0">
              <a:effectLst/>
              <a:latin typeface="Arial"/>
              <a:ea typeface="Arial"/>
              <a:cs typeface="Arial"/>
              <a:sym typeface="Avenir Roman"/>
            </a:endParaRPr>
          </a:p>
          <a:p>
            <a:r>
              <a:rPr lang="en-GB" sz="1600" b="1" i="0" dirty="0">
                <a:effectLst/>
                <a:latin typeface="Arial"/>
                <a:ea typeface="Arial"/>
                <a:cs typeface="Arial"/>
                <a:sym typeface="Avenir Roman"/>
              </a:rPr>
              <a:t>Or there is an absence of correlation and this goes against our belief a priori, but as correlation is no causation and no correlation does not mean no causation, it tells ABSOLUTELY NOTHING.</a:t>
            </a:r>
          </a:p>
          <a:p>
            <a:endParaRPr lang="en-GB" sz="1600" b="1" i="0" dirty="0">
              <a:effectLst/>
              <a:latin typeface="Arial"/>
              <a:ea typeface="Arial"/>
              <a:cs typeface="Arial"/>
              <a:sym typeface="Avenir Roman"/>
            </a:endParaRPr>
          </a:p>
          <a:p>
            <a:r>
              <a:rPr lang="en-GB" sz="1600" b="1" i="0" dirty="0">
                <a:effectLst/>
                <a:latin typeface="Arial"/>
                <a:ea typeface="Arial"/>
                <a:cs typeface="Arial"/>
                <a:sym typeface="Avenir Roman"/>
              </a:rPr>
              <a:t>Those types of studies are barely here to inspire researchers to formulate hypothesis or have intuitions on phenomena or how to model something. But unless you are a going to do a scientific study or model after, do not use descriptive stats to advocate any sort of decisions. Best way to fall into all statistical traps.</a:t>
            </a:r>
            <a:endParaRPr lang="pl-PL" sz="1600" b="1" i="0" dirty="0">
              <a:effectLst/>
              <a:latin typeface="Arial"/>
              <a:ea typeface="Arial"/>
              <a:cs typeface="Arial"/>
              <a:sym typeface="Avenir Roman"/>
            </a:endParaRPr>
          </a:p>
          <a:p>
            <a:endParaRPr lang="pl-PL" sz="1600" b="1" i="0" dirty="0">
              <a:effectLst/>
              <a:latin typeface="Arial"/>
              <a:ea typeface="Arial"/>
              <a:cs typeface="Arial"/>
              <a:sym typeface="Avenir Roman"/>
            </a:endParaRPr>
          </a:p>
        </p:txBody>
      </p:sp>
    </p:spTree>
    <p:extLst>
      <p:ext uri="{BB962C8B-B14F-4D97-AF65-F5344CB8AC3E}">
        <p14:creationId xmlns:p14="http://schemas.microsoft.com/office/powerpoint/2010/main" val="1498123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sz="1600" b="1" i="0" dirty="0">
                <a:effectLst/>
                <a:latin typeface="Arial"/>
                <a:ea typeface="Arial"/>
                <a:cs typeface="Arial"/>
                <a:sym typeface="Avenir Roman"/>
              </a:rPr>
              <a:t>Often Epistemic uncertainty vs Aleatoric</a:t>
            </a:r>
          </a:p>
          <a:p>
            <a:endParaRPr lang="en-GB" sz="1600" b="1" i="0" dirty="0">
              <a:effectLst/>
              <a:latin typeface="Arial"/>
              <a:ea typeface="Arial"/>
              <a:cs typeface="Arial"/>
              <a:sym typeface="Avenir Roman"/>
            </a:endParaRPr>
          </a:p>
          <a:p>
            <a:r>
              <a:rPr lang="en-GB" sz="1600" b="1" i="0" dirty="0">
                <a:effectLst/>
                <a:latin typeface="Arial"/>
                <a:ea typeface="Arial"/>
                <a:cs typeface="Arial"/>
                <a:sym typeface="Avenir Roman"/>
              </a:rPr>
              <a:t>Structural uncertainty: </a:t>
            </a:r>
            <a:r>
              <a:rPr lang="en-GB" sz="1600" b="0" i="0" dirty="0" err="1">
                <a:effectLst/>
                <a:latin typeface="Arial"/>
                <a:ea typeface="Arial"/>
                <a:cs typeface="Arial"/>
                <a:sym typeface="Avenir Roman"/>
              </a:rPr>
              <a:t>lso</a:t>
            </a:r>
            <a:r>
              <a:rPr lang="en-GB" sz="1600" b="0" i="0" dirty="0">
                <a:effectLst/>
                <a:latin typeface="Arial"/>
                <a:ea typeface="Arial"/>
                <a:cs typeface="Arial"/>
                <a:sym typeface="Avenir Roman"/>
              </a:rPr>
              <a:t> known as model inadequacy, model bias, or model discrepancy, this comes from the lack of knowledge of the underlying physics in the problem.</a:t>
            </a:r>
            <a:endParaRPr lang="en-GB" sz="1600" b="1" i="0" dirty="0">
              <a:effectLst/>
              <a:latin typeface="Arial"/>
              <a:ea typeface="Arial"/>
              <a:cs typeface="Arial"/>
              <a:sym typeface="Avenir Roman"/>
            </a:endParaRPr>
          </a:p>
          <a:p>
            <a:endParaRPr lang="en-GB" sz="1600" b="1" i="0" dirty="0">
              <a:effectLst/>
              <a:latin typeface="Arial"/>
              <a:cs typeface="Arial"/>
              <a:sym typeface="Avenir Roman"/>
            </a:endParaRPr>
          </a:p>
          <a:p>
            <a:r>
              <a:rPr lang="en-GB" sz="1600" b="1" i="0" dirty="0">
                <a:effectLst/>
                <a:latin typeface="Arial"/>
                <a:cs typeface="Arial"/>
                <a:sym typeface="Avenir Roman"/>
              </a:rPr>
              <a:t>So, so far I’ve been just criticizing everyone, and very paternalistic, so let’s try to be a bit more constructive, shall we?</a:t>
            </a:r>
            <a:endParaRPr lang="pl-PL" dirty="0"/>
          </a:p>
        </p:txBody>
      </p:sp>
    </p:spTree>
    <p:extLst>
      <p:ext uri="{BB962C8B-B14F-4D97-AF65-F5344CB8AC3E}">
        <p14:creationId xmlns:p14="http://schemas.microsoft.com/office/powerpoint/2010/main" val="4253151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r>
              <a:rPr lang="pl-PL" sz="1600" b="0" dirty="0" err="1"/>
              <a:t>Again</a:t>
            </a:r>
            <a:r>
              <a:rPr lang="pl-PL" sz="1600" b="0" dirty="0"/>
              <a:t>, I </a:t>
            </a:r>
            <a:r>
              <a:rPr lang="pl-PL" sz="1600" b="0" dirty="0" err="1"/>
              <a:t>insist</a:t>
            </a:r>
            <a:r>
              <a:rPr lang="pl-PL" sz="1600" b="0" dirty="0"/>
              <a:t>, the model </a:t>
            </a:r>
            <a:r>
              <a:rPr lang="pl-PL" sz="1600" b="0" dirty="0" err="1"/>
              <a:t>is</a:t>
            </a:r>
            <a:r>
              <a:rPr lang="pl-PL" sz="1600" b="0" dirty="0"/>
              <a:t> not to be </a:t>
            </a:r>
            <a:r>
              <a:rPr lang="pl-PL" sz="1600" b="0" dirty="0" err="1"/>
              <a:t>used</a:t>
            </a:r>
            <a:r>
              <a:rPr lang="pl-PL" sz="1600" b="0" dirty="0"/>
              <a:t> </a:t>
            </a:r>
            <a:r>
              <a:rPr lang="pl-PL" sz="1600" b="0" dirty="0" err="1"/>
              <a:t>or</a:t>
            </a:r>
            <a:r>
              <a:rPr lang="pl-PL" sz="1600" b="0" dirty="0"/>
              <a:t> </a:t>
            </a:r>
            <a:r>
              <a:rPr lang="pl-PL" sz="1600" b="0" dirty="0" err="1"/>
              <a:t>trusted</a:t>
            </a:r>
            <a:r>
              <a:rPr lang="pl-PL" sz="1600" b="0" dirty="0"/>
              <a:t>. It </a:t>
            </a:r>
            <a:r>
              <a:rPr lang="pl-PL" sz="1600" b="0" dirty="0" err="1"/>
              <a:t>is</a:t>
            </a:r>
            <a:r>
              <a:rPr lang="pl-PL" sz="1600" b="0" dirty="0"/>
              <a:t> </a:t>
            </a:r>
            <a:r>
              <a:rPr lang="pl-PL" sz="1600" b="0" dirty="0" err="1"/>
              <a:t>an</a:t>
            </a:r>
            <a:r>
              <a:rPr lang="pl-PL" sz="1600" b="0" dirty="0"/>
              <a:t> </a:t>
            </a:r>
            <a:r>
              <a:rPr lang="pl-PL" sz="1600" b="0" dirty="0" err="1"/>
              <a:t>example</a:t>
            </a:r>
            <a:r>
              <a:rPr lang="pl-PL" sz="1600" b="0" dirty="0"/>
              <a:t> of </a:t>
            </a:r>
            <a:r>
              <a:rPr lang="pl-PL" sz="1600" b="0" dirty="0" err="1"/>
              <a:t>how</a:t>
            </a:r>
            <a:r>
              <a:rPr lang="pl-PL" sz="1600" b="0" dirty="0"/>
              <a:t> to </a:t>
            </a:r>
            <a:r>
              <a:rPr lang="pl-PL" sz="1600" b="0" dirty="0" err="1"/>
              <a:t>build</a:t>
            </a:r>
            <a:r>
              <a:rPr lang="pl-PL" sz="1600" b="0" dirty="0"/>
              <a:t> a solid </a:t>
            </a:r>
            <a:r>
              <a:rPr lang="pl-PL" sz="1600" b="0" dirty="0" err="1"/>
              <a:t>mathematical</a:t>
            </a:r>
            <a:r>
              <a:rPr lang="pl-PL" sz="1600" b="0" dirty="0"/>
              <a:t> model </a:t>
            </a:r>
            <a:r>
              <a:rPr lang="pl-PL" sz="1600" b="0" dirty="0" err="1"/>
              <a:t>assuming</a:t>
            </a:r>
            <a:r>
              <a:rPr lang="pl-PL" sz="1600" b="0" dirty="0"/>
              <a:t> we </a:t>
            </a:r>
            <a:r>
              <a:rPr lang="pl-PL" sz="1600" b="0" dirty="0" err="1"/>
              <a:t>have</a:t>
            </a:r>
            <a:r>
              <a:rPr lang="pl-PL" sz="1600" b="0" dirty="0"/>
              <a:t> zero </a:t>
            </a:r>
            <a:r>
              <a:rPr lang="pl-PL" sz="1600" b="0" dirty="0" err="1"/>
              <a:t>knowledge</a:t>
            </a:r>
            <a:r>
              <a:rPr lang="pl-PL" sz="1600" b="0" dirty="0"/>
              <a:t> </a:t>
            </a:r>
            <a:r>
              <a:rPr lang="pl-PL" sz="1600" b="0" dirty="0" err="1"/>
              <a:t>about</a:t>
            </a:r>
            <a:r>
              <a:rPr lang="pl-PL" sz="1600" b="0" dirty="0"/>
              <a:t> the field.</a:t>
            </a:r>
            <a:endParaRPr sz="1600" b="0" dirty="0"/>
          </a:p>
        </p:txBody>
      </p:sp>
    </p:spTree>
    <p:extLst>
      <p:ext uri="{BB962C8B-B14F-4D97-AF65-F5344CB8AC3E}">
        <p14:creationId xmlns:p14="http://schemas.microsoft.com/office/powerpoint/2010/main" val="3979221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38179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dirty="0"/>
              <a:t>Basically, the number of detected cases can be modelled by a certain stochastic process.</a:t>
            </a:r>
          </a:p>
          <a:p>
            <a:endParaRPr lang="en-GB" dirty="0"/>
          </a:p>
          <a:p>
            <a:endParaRPr lang="en-GB" dirty="0"/>
          </a:p>
          <a:p>
            <a:endParaRPr lang="en-GB" dirty="0"/>
          </a:p>
          <a:p>
            <a:r>
              <a:rPr lang="en-GB" sz="1600" b="0" i="0" dirty="0">
                <a:effectLst/>
                <a:latin typeface="Arial"/>
                <a:ea typeface="Arial"/>
                <a:cs typeface="Arial"/>
                <a:sym typeface="Avenir Roman"/>
              </a:rPr>
              <a:t>So if we take the current time series available for one particular country, e.g. Italy, it corresponds to the beginning of ONE single trajectory. It is thus difficult not to say impossible to draw any conclusion on the stochastic process it-self. To do so, we would need to have many copies of Italy and restart the exact same epidemic several times, </a:t>
            </a:r>
            <a:r>
              <a:rPr lang="en-GB" sz="1600" b="0" i="0" dirty="0" err="1">
                <a:effectLst/>
                <a:latin typeface="Arial"/>
                <a:ea typeface="Arial"/>
                <a:cs typeface="Arial"/>
                <a:sym typeface="Avenir Roman"/>
              </a:rPr>
              <a:t>whichis</a:t>
            </a:r>
            <a:r>
              <a:rPr lang="en-GB" sz="1600" b="0" i="0" dirty="0">
                <a:effectLst/>
                <a:latin typeface="Arial"/>
                <a:ea typeface="Arial"/>
                <a:cs typeface="Arial"/>
                <a:sym typeface="Avenir Roman"/>
              </a:rPr>
              <a:t> obviously impossible. This is one of the most common and major pitfall of data science: it is sometimes difficult </a:t>
            </a:r>
            <a:r>
              <a:rPr lang="en-GB" sz="1600" b="0" i="0" dirty="0" err="1">
                <a:effectLst/>
                <a:latin typeface="Arial"/>
                <a:ea typeface="Arial"/>
                <a:cs typeface="Arial"/>
                <a:sym typeface="Avenir Roman"/>
              </a:rPr>
              <a:t>toknow</a:t>
            </a:r>
            <a:r>
              <a:rPr lang="en-GB" sz="1600" b="0" i="0" dirty="0">
                <a:effectLst/>
                <a:latin typeface="Arial"/>
                <a:ea typeface="Arial"/>
                <a:cs typeface="Arial"/>
                <a:sym typeface="Avenir Roman"/>
              </a:rPr>
              <a:t> if the time series we have come from the same stochastic process or are just trajectories for different processes. Itis very tempting to consider the underlying process is the same for all trajectories but fundamentally (</a:t>
            </a:r>
            <a:r>
              <a:rPr lang="en-GB" sz="1600" b="0" i="0" dirty="0" err="1">
                <a:effectLst/>
                <a:latin typeface="Arial"/>
                <a:ea typeface="Arial"/>
                <a:cs typeface="Arial"/>
                <a:sym typeface="Avenir Roman"/>
              </a:rPr>
              <a:t>epistemologicallyI</a:t>
            </a:r>
            <a:r>
              <a:rPr lang="en-GB" sz="1600" b="0" i="0" dirty="0">
                <a:effectLst/>
                <a:latin typeface="Arial"/>
                <a:ea typeface="Arial"/>
                <a:cs typeface="Arial"/>
                <a:sym typeface="Avenir Roman"/>
              </a:rPr>
              <a:t> would even say) wrong. In this paper, we will try to avoid this pitfall.</a:t>
            </a:r>
          </a:p>
          <a:p>
            <a:endParaRPr lang="en-GB" sz="1600" b="0" i="0" dirty="0">
              <a:effectLst/>
              <a:latin typeface="Arial"/>
              <a:cs typeface="Arial"/>
              <a:sym typeface="Avenir Roman"/>
            </a:endParaRPr>
          </a:p>
          <a:p>
            <a:r>
              <a:rPr lang="en-GB" sz="1600" b="0" i="0" dirty="0">
                <a:effectLst/>
                <a:latin typeface="Arial"/>
                <a:cs typeface="Arial"/>
                <a:sym typeface="Avenir Roman"/>
              </a:rPr>
              <a:t>Ok, I am skipping some details about the ergodicity of the process</a:t>
            </a:r>
            <a:endParaRPr lang="en-GB" dirty="0"/>
          </a:p>
        </p:txBody>
      </p:sp>
    </p:spTree>
    <p:extLst>
      <p:ext uri="{BB962C8B-B14F-4D97-AF65-F5344CB8AC3E}">
        <p14:creationId xmlns:p14="http://schemas.microsoft.com/office/powerpoint/2010/main" val="153410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dirty="0"/>
              <a:t>The rationale behind this hypothesis is that, the number of cases will necessarily reach an asymptotic number: either the whole population, or a fraction of it. The fraction could a function of the virus characteristics, people developing immunity, effectiveness of social distancing, etc. </a:t>
            </a:r>
          </a:p>
          <a:p>
            <a:endParaRPr lang="en-GB" dirty="0"/>
          </a:p>
          <a:p>
            <a:r>
              <a:rPr lang="en-GB" dirty="0"/>
              <a:t>The noise is a random variable to model the day by day variation due to several possible factors that are hard to estimate or require expert knowledge (e.g. number of tests performed, number of people that decided to go to the hospital to take the test, or a new way of counting infected people as it happened in China, etc.). </a:t>
            </a:r>
          </a:p>
          <a:p>
            <a:endParaRPr lang="en-GB" dirty="0"/>
          </a:p>
          <a:p>
            <a:r>
              <a:rPr lang="en-GB" dirty="0"/>
              <a:t>As I don’t have more knowledge, we consider that the noise is </a:t>
            </a:r>
            <a:r>
              <a:rPr lang="en-GB" dirty="0" err="1"/>
              <a:t>iid</a:t>
            </a:r>
            <a:r>
              <a:rPr lang="en-GB" dirty="0"/>
              <a:t> but, as pointed out by </a:t>
            </a:r>
            <a:r>
              <a:rPr lang="en-GB" dirty="0" err="1"/>
              <a:t>Redha</a:t>
            </a:r>
            <a:r>
              <a:rPr lang="en-GB" dirty="0"/>
              <a:t> </a:t>
            </a:r>
            <a:r>
              <a:rPr lang="en-GB" dirty="0" err="1"/>
              <a:t>Moulla</a:t>
            </a:r>
            <a:r>
              <a:rPr lang="en-GB" dirty="0"/>
              <a:t>, it is more likely to behave as a Brownian motion with drift. For instance, for France, the trend of the number of tests performed is definitely not constant as illustrated by Figure \ref{tests}. However, we leave this improvement for future work.</a:t>
            </a:r>
          </a:p>
          <a:p>
            <a:endParaRPr lang="en-GB" dirty="0"/>
          </a:p>
          <a:p>
            <a:r>
              <a:rPr lang="en-GB" dirty="0"/>
              <a:t>Finally, this hypothesis can be tested on all the previous epidemics recorded by humanity, and models made by epidemiologists (e.g. advanced SIR-based models).</a:t>
            </a:r>
          </a:p>
        </p:txBody>
      </p:sp>
    </p:spTree>
    <p:extLst>
      <p:ext uri="{BB962C8B-B14F-4D97-AF65-F5344CB8AC3E}">
        <p14:creationId xmlns:p14="http://schemas.microsoft.com/office/powerpoint/2010/main" val="4115365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dirty="0"/>
              <a:t>With a RMSE score</a:t>
            </a:r>
          </a:p>
          <a:p>
            <a:endParaRPr lang="en-GB" dirty="0"/>
          </a:p>
          <a:p>
            <a:r>
              <a:rPr lang="en-GB" dirty="0"/>
              <a:t>there is no empirical or "physical" justification for the estimation of these parameters. What is the rationale to support that the estimation of $t_\lambda$ through a simple RMSE minimization is actually the real peak in terms of new detected case per day? Or more concretely: I can perfectly fix $t_\lambda$ for any reason, and fit the curve. Most like, the result for a and $\lambda$ will be much different but no one will be able to see a reasonable difference between the two estimated curve when it comes to compare on the available data (the time series up to today). What I just do when fitting, is using a mathematical proxy in case I do not have a close form on my model.</a:t>
            </a:r>
          </a:p>
          <a:p>
            <a:r>
              <a:rPr lang="en-GB" dirty="0"/>
              <a:t>	\item more fundamentally, the available data represent only one trajectory. Even if the fit was perfect, it does tell nothing about the underlying stochastic process for the given country, and obviously even less when it comes to transfer this knowledge to other countries.</a:t>
            </a:r>
          </a:p>
        </p:txBody>
      </p:sp>
    </p:spTree>
    <p:extLst>
      <p:ext uri="{BB962C8B-B14F-4D97-AF65-F5344CB8AC3E}">
        <p14:creationId xmlns:p14="http://schemas.microsoft.com/office/powerpoint/2010/main" val="2416294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dirty="0"/>
              <a:t>Due to many factors depending mostly on the country, the value of $\</a:t>
            </a:r>
            <a:r>
              <a:rPr lang="en-GB" dirty="0" err="1"/>
              <a:t>lambda^i</a:t>
            </a:r>
            <a:r>
              <a:rPr lang="en-GB" dirty="0"/>
              <a:t>$ and $t_\</a:t>
            </a:r>
            <a:r>
              <a:rPr lang="en-GB" dirty="0" err="1"/>
              <a:t>lambda^i</a:t>
            </a:r>
            <a:r>
              <a:rPr lang="en-GB" dirty="0"/>
              <a:t>$ are different for each $</a:t>
            </a:r>
            <a:r>
              <a:rPr lang="en-GB" dirty="0" err="1"/>
              <a:t>i</a:t>
            </a:r>
            <a:r>
              <a:rPr lang="en-GB" dirty="0"/>
              <a:t> \in [1, N]$. </a:t>
            </a:r>
          </a:p>
          <a:p>
            <a:endParaRPr lang="en-GB" dirty="0"/>
          </a:p>
          <a:p>
            <a:r>
              <a:rPr lang="en-GB" dirty="0"/>
              <a:t>We assumed all stochastic processes roughly follow the same law, such that we can find a transformation to calibrate the process and trajectories</a:t>
            </a:r>
          </a:p>
        </p:txBody>
      </p:sp>
    </p:spTree>
    <p:extLst>
      <p:ext uri="{BB962C8B-B14F-4D97-AF65-F5344CB8AC3E}">
        <p14:creationId xmlns:p14="http://schemas.microsoft.com/office/powerpoint/2010/main" val="2315858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sz="1600" b="0" i="0" dirty="0" err="1">
                <a:effectLst/>
                <a:latin typeface="Arial"/>
                <a:ea typeface="Arial"/>
                <a:cs typeface="Arial"/>
                <a:sym typeface="Avenir Roman"/>
              </a:rPr>
              <a:t>ligning</a:t>
            </a:r>
            <a:r>
              <a:rPr lang="en-GB" sz="1600" b="0" i="0" dirty="0">
                <a:effectLst/>
                <a:latin typeface="Arial"/>
                <a:ea typeface="Arial"/>
                <a:cs typeface="Arial"/>
                <a:sym typeface="Avenir Roman"/>
              </a:rPr>
              <a:t> </a:t>
            </a:r>
            <a:r>
              <a:rPr lang="en-GB" sz="1600" b="0" i="0" dirty="0" err="1">
                <a:effectLst/>
                <a:latin typeface="Arial"/>
                <a:ea typeface="Arial"/>
                <a:cs typeface="Arial"/>
                <a:sym typeface="Avenir Roman"/>
              </a:rPr>
              <a:t>sigmoids</a:t>
            </a:r>
            <a:r>
              <a:rPr lang="en-GB" sz="1600" b="0" i="0" dirty="0">
                <a:effectLst/>
                <a:latin typeface="Arial"/>
                <a:ea typeface="Arial"/>
                <a:cs typeface="Arial"/>
                <a:sym typeface="Avenir Roman"/>
              </a:rPr>
              <a:t> is fairly easy in the case of symmetric </a:t>
            </a:r>
            <a:r>
              <a:rPr lang="en-GB" sz="1600" b="0" i="0" dirty="0" err="1">
                <a:effectLst/>
                <a:latin typeface="Arial"/>
                <a:ea typeface="Arial"/>
                <a:cs typeface="Arial"/>
                <a:sym typeface="Avenir Roman"/>
              </a:rPr>
              <a:t>sigmoids</a:t>
            </a:r>
            <a:r>
              <a:rPr lang="en-GB" sz="1600" b="0" i="0" dirty="0">
                <a:effectLst/>
                <a:latin typeface="Arial"/>
                <a:ea typeface="Arial"/>
                <a:cs typeface="Arial"/>
                <a:sym typeface="Avenir Roman"/>
              </a:rPr>
              <a:t> and we provide simply an illustration to </a:t>
            </a:r>
            <a:r>
              <a:rPr lang="en-GB" sz="1600" b="0" i="0" dirty="0" err="1">
                <a:effectLst/>
                <a:latin typeface="Arial"/>
                <a:ea typeface="Arial"/>
                <a:cs typeface="Arial"/>
                <a:sym typeface="Avenir Roman"/>
              </a:rPr>
              <a:t>explainthe</a:t>
            </a:r>
            <a:r>
              <a:rPr lang="en-GB" sz="1600" b="0" i="0" dirty="0">
                <a:effectLst/>
                <a:latin typeface="Arial"/>
                <a:ea typeface="Arial"/>
                <a:cs typeface="Arial"/>
                <a:sym typeface="Avenir Roman"/>
              </a:rPr>
              <a:t> effect of</a:t>
            </a:r>
            <a:r>
              <a:rPr lang="el-GR" sz="1600" b="0" i="0" dirty="0">
                <a:effectLst/>
                <a:latin typeface="Arial"/>
                <a:ea typeface="Arial"/>
                <a:cs typeface="Arial"/>
                <a:sym typeface="Avenir Roman"/>
              </a:rPr>
              <a:t>Φ. </a:t>
            </a:r>
            <a:r>
              <a:rPr lang="en-GB" sz="1600" b="0" i="0" dirty="0">
                <a:effectLst/>
                <a:latin typeface="Arial"/>
                <a:ea typeface="Arial"/>
                <a:cs typeface="Arial"/>
                <a:sym typeface="Avenir Roman"/>
              </a:rPr>
              <a:t>Of course, aligning partial trajectories leads to potentially more errors. There is most likely a </a:t>
            </a:r>
            <a:r>
              <a:rPr lang="en-GB" sz="1600" b="0" i="0" dirty="0" err="1">
                <a:effectLst/>
                <a:latin typeface="Arial"/>
                <a:ea typeface="Arial"/>
                <a:cs typeface="Arial"/>
                <a:sym typeface="Avenir Roman"/>
              </a:rPr>
              <a:t>closedform</a:t>
            </a:r>
            <a:r>
              <a:rPr lang="en-GB" sz="1600" b="0" i="0" dirty="0">
                <a:effectLst/>
                <a:latin typeface="Arial"/>
                <a:ea typeface="Arial"/>
                <a:cs typeface="Arial"/>
                <a:sym typeface="Avenir Roman"/>
              </a:rPr>
              <a:t> to express the transformation and quantifying the error, but due to the time constraint, we chose to minimize the RMSE. Notice that this is not at all the same as fitting a curve to obtain "prediction": the optimizer is used as </a:t>
            </a:r>
            <a:r>
              <a:rPr lang="en-GB" sz="1600" b="0" i="0" dirty="0" err="1">
                <a:effectLst/>
                <a:latin typeface="Arial"/>
                <a:ea typeface="Arial"/>
                <a:cs typeface="Arial"/>
                <a:sym typeface="Avenir Roman"/>
              </a:rPr>
              <a:t>atool</a:t>
            </a:r>
            <a:r>
              <a:rPr lang="en-GB" sz="1600" b="0" i="0" dirty="0">
                <a:effectLst/>
                <a:latin typeface="Arial"/>
                <a:ea typeface="Arial"/>
                <a:cs typeface="Arial"/>
                <a:sym typeface="Avenir Roman"/>
              </a:rPr>
              <a:t> to solve a purely technical and mathematical problem, not to answer our initial problem. </a:t>
            </a:r>
            <a:endParaRPr lang="en-GB" dirty="0"/>
          </a:p>
        </p:txBody>
      </p:sp>
    </p:spTree>
    <p:extLst>
      <p:ext uri="{BB962C8B-B14F-4D97-AF65-F5344CB8AC3E}">
        <p14:creationId xmlns:p14="http://schemas.microsoft.com/office/powerpoint/2010/main" val="345084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r>
              <a:rPr lang="pl-PL" sz="1600" dirty="0">
                <a:latin typeface="Avenir Book"/>
                <a:ea typeface="Avenir Book"/>
                <a:cs typeface="Avenir Book"/>
                <a:sym typeface="Avenir Book"/>
              </a:rPr>
              <a:t>3 and 4 </a:t>
            </a:r>
            <a:r>
              <a:rPr lang="pl-PL" sz="1600" dirty="0" err="1">
                <a:latin typeface="Avenir Book"/>
                <a:ea typeface="Avenir Book"/>
                <a:cs typeface="Avenir Book"/>
                <a:sym typeface="Avenir Book"/>
              </a:rPr>
              <a:t>are</a:t>
            </a:r>
            <a:r>
              <a:rPr lang="pl-PL" sz="1600" dirty="0">
                <a:latin typeface="Avenir Book"/>
                <a:ea typeface="Avenir Book"/>
                <a:cs typeface="Avenir Book"/>
                <a:sym typeface="Avenir Book"/>
              </a:rPr>
              <a:t> </a:t>
            </a:r>
            <a:r>
              <a:rPr lang="pl-PL" sz="1600" dirty="0" err="1">
                <a:latin typeface="Avenir Book"/>
                <a:ea typeface="Avenir Book"/>
                <a:cs typeface="Avenir Book"/>
                <a:sym typeface="Avenir Book"/>
              </a:rPr>
              <a:t>technical</a:t>
            </a:r>
            <a:r>
              <a:rPr lang="pl-PL" sz="1600" dirty="0">
                <a:latin typeface="Avenir Book"/>
                <a:ea typeface="Avenir Book"/>
                <a:cs typeface="Avenir Book"/>
                <a:sym typeface="Avenir Book"/>
              </a:rPr>
              <a:t>. </a:t>
            </a:r>
            <a:r>
              <a:rPr lang="pl-PL" sz="1600" dirty="0" err="1">
                <a:latin typeface="Avenir Book"/>
                <a:ea typeface="Avenir Book"/>
                <a:cs typeface="Avenir Book"/>
                <a:sym typeface="Avenir Book"/>
              </a:rPr>
              <a:t>Mostly</a:t>
            </a:r>
            <a:r>
              <a:rPr lang="pl-PL" sz="1600" dirty="0">
                <a:latin typeface="Avenir Book"/>
                <a:ea typeface="Avenir Book"/>
                <a:cs typeface="Avenir Book"/>
                <a:sym typeface="Avenir Book"/>
              </a:rPr>
              <a:t> for data </a:t>
            </a:r>
            <a:r>
              <a:rPr lang="pl-PL" sz="1600" dirty="0" err="1">
                <a:latin typeface="Avenir Book"/>
                <a:ea typeface="Avenir Book"/>
                <a:cs typeface="Avenir Book"/>
                <a:sym typeface="Avenir Book"/>
              </a:rPr>
              <a:t>scientists</a:t>
            </a:r>
            <a:r>
              <a:rPr lang="pl-PL" sz="1600" dirty="0">
                <a:latin typeface="Avenir Book"/>
                <a:ea typeface="Avenir Book"/>
                <a:cs typeface="Avenir Book"/>
                <a:sym typeface="Avenir Book"/>
              </a:rPr>
              <a:t>.</a:t>
            </a:r>
          </a:p>
        </p:txBody>
      </p:sp>
    </p:spTree>
    <p:extLst>
      <p:ext uri="{BB962C8B-B14F-4D97-AF65-F5344CB8AC3E}">
        <p14:creationId xmlns:p14="http://schemas.microsoft.com/office/powerpoint/2010/main" val="3102151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sz="1600" b="0" i="0" dirty="0" err="1">
                <a:effectLst/>
                <a:latin typeface="Arial"/>
                <a:ea typeface="Arial"/>
                <a:cs typeface="Arial"/>
                <a:sym typeface="Avenir Roman"/>
              </a:rPr>
              <a:t>ligning</a:t>
            </a:r>
            <a:r>
              <a:rPr lang="en-GB" sz="1600" b="0" i="0" dirty="0">
                <a:effectLst/>
                <a:latin typeface="Arial"/>
                <a:ea typeface="Arial"/>
                <a:cs typeface="Arial"/>
                <a:sym typeface="Avenir Roman"/>
              </a:rPr>
              <a:t> </a:t>
            </a:r>
            <a:r>
              <a:rPr lang="en-GB" sz="1600" b="0" i="0" dirty="0" err="1">
                <a:effectLst/>
                <a:latin typeface="Arial"/>
                <a:ea typeface="Arial"/>
                <a:cs typeface="Arial"/>
                <a:sym typeface="Avenir Roman"/>
              </a:rPr>
              <a:t>sigmoids</a:t>
            </a:r>
            <a:r>
              <a:rPr lang="en-GB" sz="1600" b="0" i="0" dirty="0">
                <a:effectLst/>
                <a:latin typeface="Arial"/>
                <a:ea typeface="Arial"/>
                <a:cs typeface="Arial"/>
                <a:sym typeface="Avenir Roman"/>
              </a:rPr>
              <a:t> is fairly easy in the case of symmetric </a:t>
            </a:r>
            <a:r>
              <a:rPr lang="en-GB" sz="1600" b="0" i="0" dirty="0" err="1">
                <a:effectLst/>
                <a:latin typeface="Arial"/>
                <a:ea typeface="Arial"/>
                <a:cs typeface="Arial"/>
                <a:sym typeface="Avenir Roman"/>
              </a:rPr>
              <a:t>sigmoids</a:t>
            </a:r>
            <a:r>
              <a:rPr lang="en-GB" sz="1600" b="0" i="0" dirty="0">
                <a:effectLst/>
                <a:latin typeface="Arial"/>
                <a:ea typeface="Arial"/>
                <a:cs typeface="Arial"/>
                <a:sym typeface="Avenir Roman"/>
              </a:rPr>
              <a:t> and we provide simply an illustration to </a:t>
            </a:r>
            <a:r>
              <a:rPr lang="en-GB" sz="1600" b="0" i="0" dirty="0" err="1">
                <a:effectLst/>
                <a:latin typeface="Arial"/>
                <a:ea typeface="Arial"/>
                <a:cs typeface="Arial"/>
                <a:sym typeface="Avenir Roman"/>
              </a:rPr>
              <a:t>explainthe</a:t>
            </a:r>
            <a:r>
              <a:rPr lang="en-GB" sz="1600" b="0" i="0" dirty="0">
                <a:effectLst/>
                <a:latin typeface="Arial"/>
                <a:ea typeface="Arial"/>
                <a:cs typeface="Arial"/>
                <a:sym typeface="Avenir Roman"/>
              </a:rPr>
              <a:t> effect of</a:t>
            </a:r>
            <a:r>
              <a:rPr lang="el-GR" sz="1600" b="0" i="0" dirty="0">
                <a:effectLst/>
                <a:latin typeface="Arial"/>
                <a:ea typeface="Arial"/>
                <a:cs typeface="Arial"/>
                <a:sym typeface="Avenir Roman"/>
              </a:rPr>
              <a:t>Φ. </a:t>
            </a:r>
            <a:r>
              <a:rPr lang="en-GB" sz="1600" b="0" i="0" dirty="0">
                <a:effectLst/>
                <a:latin typeface="Arial"/>
                <a:ea typeface="Arial"/>
                <a:cs typeface="Arial"/>
                <a:sym typeface="Avenir Roman"/>
              </a:rPr>
              <a:t>Of course, aligning partial trajectories leads to potentially more errors. There is most likely a </a:t>
            </a:r>
            <a:r>
              <a:rPr lang="en-GB" sz="1600" b="0" i="0" dirty="0" err="1">
                <a:effectLst/>
                <a:latin typeface="Arial"/>
                <a:ea typeface="Arial"/>
                <a:cs typeface="Arial"/>
                <a:sym typeface="Avenir Roman"/>
              </a:rPr>
              <a:t>closedform</a:t>
            </a:r>
            <a:r>
              <a:rPr lang="en-GB" sz="1600" b="0" i="0" dirty="0">
                <a:effectLst/>
                <a:latin typeface="Arial"/>
                <a:ea typeface="Arial"/>
                <a:cs typeface="Arial"/>
                <a:sym typeface="Avenir Roman"/>
              </a:rPr>
              <a:t> to express the transformation and quantifying the error, but due to the time constraint, we chose to minimize the RMSE. Notice that this is not at all the same as fitting a curve to obtain "prediction": the optimizer is used as </a:t>
            </a:r>
            <a:r>
              <a:rPr lang="en-GB" sz="1600" b="0" i="0" dirty="0" err="1">
                <a:effectLst/>
                <a:latin typeface="Arial"/>
                <a:ea typeface="Arial"/>
                <a:cs typeface="Arial"/>
                <a:sym typeface="Avenir Roman"/>
              </a:rPr>
              <a:t>atool</a:t>
            </a:r>
            <a:r>
              <a:rPr lang="en-GB" sz="1600" b="0" i="0" dirty="0">
                <a:effectLst/>
                <a:latin typeface="Arial"/>
                <a:ea typeface="Arial"/>
                <a:cs typeface="Arial"/>
                <a:sym typeface="Avenir Roman"/>
              </a:rPr>
              <a:t> to solve a purely technical and mathematical problem, not to answer our initial problem. </a:t>
            </a:r>
            <a:endParaRPr lang="en-GB" dirty="0"/>
          </a:p>
        </p:txBody>
      </p:sp>
    </p:spTree>
    <p:extLst>
      <p:ext uri="{BB962C8B-B14F-4D97-AF65-F5344CB8AC3E}">
        <p14:creationId xmlns:p14="http://schemas.microsoft.com/office/powerpoint/2010/main" val="574049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pl-PL" sz="1600" b="0" i="0" dirty="0">
                <a:effectLst/>
                <a:latin typeface="Arial"/>
                <a:ea typeface="Arial"/>
                <a:cs typeface="Arial"/>
                <a:sym typeface="Avenir Roman"/>
              </a:rPr>
              <a:t>We </a:t>
            </a:r>
            <a:r>
              <a:rPr lang="pl-PL" sz="1600" b="0" i="0" dirty="0" err="1">
                <a:effectLst/>
                <a:latin typeface="Arial"/>
                <a:ea typeface="Arial"/>
                <a:cs typeface="Arial"/>
                <a:sym typeface="Avenir Roman"/>
              </a:rPr>
              <a:t>don’t</a:t>
            </a:r>
            <a:r>
              <a:rPr lang="pl-PL" sz="1600" b="0" i="0" dirty="0">
                <a:effectLst/>
                <a:latin typeface="Arial"/>
                <a:ea typeface="Arial"/>
                <a:cs typeface="Arial"/>
                <a:sym typeface="Avenir Roman"/>
              </a:rPr>
              <a:t> </a:t>
            </a:r>
            <a:r>
              <a:rPr lang="pl-PL" sz="1600" b="0" i="0" dirty="0" err="1">
                <a:effectLst/>
                <a:latin typeface="Arial"/>
                <a:ea typeface="Arial"/>
                <a:cs typeface="Arial"/>
                <a:sym typeface="Avenir Roman"/>
              </a:rPr>
              <a:t>have</a:t>
            </a:r>
            <a:r>
              <a:rPr lang="pl-PL" sz="1600" b="0" i="0" dirty="0">
                <a:effectLst/>
                <a:latin typeface="Arial"/>
                <a:ea typeface="Arial"/>
                <a:cs typeface="Arial"/>
                <a:sym typeface="Avenir Roman"/>
              </a:rPr>
              <a:t> </a:t>
            </a:r>
            <a:r>
              <a:rPr lang="pl-PL" sz="1600" b="0" i="0" dirty="0" err="1">
                <a:effectLst/>
                <a:latin typeface="Arial"/>
                <a:ea typeface="Arial"/>
                <a:cs typeface="Arial"/>
                <a:sym typeface="Avenir Roman"/>
              </a:rPr>
              <a:t>medication</a:t>
            </a:r>
            <a:r>
              <a:rPr lang="pl-PL" sz="1600" b="0" i="0" dirty="0">
                <a:effectLst/>
                <a:latin typeface="Arial"/>
                <a:ea typeface="Arial"/>
                <a:cs typeface="Arial"/>
                <a:sym typeface="Avenir Roman"/>
              </a:rPr>
              <a:t> nor </a:t>
            </a:r>
            <a:r>
              <a:rPr lang="pl-PL" sz="1600" b="0" i="0" dirty="0" err="1">
                <a:effectLst/>
                <a:latin typeface="Arial"/>
                <a:ea typeface="Arial"/>
                <a:cs typeface="Arial"/>
                <a:sym typeface="Avenir Roman"/>
              </a:rPr>
              <a:t>vaccines</a:t>
            </a:r>
            <a:r>
              <a:rPr lang="pl-PL" sz="1600" b="0" i="0" dirty="0">
                <a:effectLst/>
                <a:latin typeface="Arial"/>
                <a:ea typeface="Arial"/>
                <a:cs typeface="Arial"/>
                <a:sym typeface="Avenir Roman"/>
              </a:rPr>
              <a:t> </a:t>
            </a:r>
            <a:r>
              <a:rPr lang="pl-PL" sz="1600" b="0" i="0" dirty="0" err="1">
                <a:effectLst/>
                <a:latin typeface="Arial"/>
                <a:ea typeface="Arial"/>
                <a:cs typeface="Arial"/>
                <a:sym typeface="Avenir Roman"/>
              </a:rPr>
              <a:t>so</a:t>
            </a:r>
            <a:r>
              <a:rPr lang="pl-PL" sz="1600" b="0" i="0" dirty="0">
                <a:effectLst/>
                <a:latin typeface="Arial"/>
                <a:ea typeface="Arial"/>
                <a:cs typeface="Arial"/>
                <a:sym typeface="Avenir Roman"/>
              </a:rPr>
              <a:t> far.</a:t>
            </a:r>
          </a:p>
          <a:p>
            <a:endParaRPr lang="pl-PL" sz="1600" b="0" i="0" dirty="0">
              <a:effectLst/>
              <a:latin typeface="Arial"/>
              <a:cs typeface="Arial"/>
              <a:sym typeface="Avenir Roman"/>
            </a:endParaRPr>
          </a:p>
          <a:p>
            <a:endParaRPr lang="pl-PL" sz="1600" b="0" i="0" dirty="0">
              <a:effectLst/>
              <a:latin typeface="Arial"/>
              <a:cs typeface="Arial"/>
              <a:sym typeface="Avenir Roman"/>
            </a:endParaRPr>
          </a:p>
          <a:p>
            <a:r>
              <a:rPr lang="en-GB" dirty="0"/>
              <a:t>Social distancing takes different forms and  has obviously  different impact depending on how it is followed by people and many other factors. </a:t>
            </a:r>
          </a:p>
          <a:p>
            <a:endParaRPr lang="en-GB" dirty="0"/>
          </a:p>
          <a:p>
            <a:r>
              <a:rPr lang="en-GB" dirty="0"/>
              <a:t>Let's denote $</a:t>
            </a:r>
            <a:r>
              <a:rPr lang="en-GB" dirty="0" err="1"/>
              <a:t>t_L^i</a:t>
            </a:r>
            <a:r>
              <a:rPr lang="en-GB" dirty="0"/>
              <a:t>$ the date social distance or lockdown has been acted (in practice it often came with more and more restrictive measures but this is something that can be adjusted later with expert knowledge). </a:t>
            </a:r>
          </a:p>
          <a:p>
            <a:endParaRPr lang="en-GB" dirty="0"/>
          </a:p>
          <a:p>
            <a:r>
              <a:rPr lang="en-GB" dirty="0"/>
              <a:t>This implies that the random variable $t_\</a:t>
            </a:r>
            <a:r>
              <a:rPr lang="en-GB" dirty="0" err="1"/>
              <a:t>lambda^i</a:t>
            </a:r>
            <a:r>
              <a:rPr lang="en-GB" dirty="0"/>
              <a:t>$ depends on the known information. Let us assume then that $t_\</a:t>
            </a:r>
            <a:r>
              <a:rPr lang="en-GB" dirty="0" err="1"/>
              <a:t>lambda^i</a:t>
            </a:r>
            <a:r>
              <a:rPr lang="en-GB" dirty="0"/>
              <a:t> = f(</a:t>
            </a:r>
            <a:r>
              <a:rPr lang="en-GB" dirty="0" err="1"/>
              <a:t>t_L^i</a:t>
            </a:r>
            <a:r>
              <a:rPr lang="en-GB" dirty="0"/>
              <a:t>)$ where f is an unknown measurable map. </a:t>
            </a:r>
          </a:p>
          <a:p>
            <a:endParaRPr lang="en-GB" dirty="0"/>
          </a:p>
          <a:p>
            <a:r>
              <a:rPr lang="en-GB" dirty="0"/>
              <a:t>In other words, one of the two values we would like to estimate now depends (partly) on data available as of today for most countries. More concretely, it means that the point of inflection is a function of (at least) the moment social distancing measures are in place.</a:t>
            </a:r>
          </a:p>
        </p:txBody>
      </p:sp>
    </p:spTree>
    <p:extLst>
      <p:ext uri="{BB962C8B-B14F-4D97-AF65-F5344CB8AC3E}">
        <p14:creationId xmlns:p14="http://schemas.microsoft.com/office/powerpoint/2010/main" val="3785806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2946675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pl-PL" sz="1600" b="0" i="0" dirty="0">
                <a:effectLst/>
                <a:latin typeface="Arial"/>
                <a:ea typeface="Arial"/>
                <a:cs typeface="Arial"/>
                <a:sym typeface="Avenir Roman"/>
              </a:rPr>
              <a:t>We </a:t>
            </a:r>
            <a:r>
              <a:rPr lang="pl-PL" sz="1600" b="0" i="0" dirty="0" err="1">
                <a:effectLst/>
                <a:latin typeface="Arial"/>
                <a:ea typeface="Arial"/>
                <a:cs typeface="Arial"/>
                <a:sym typeface="Avenir Roman"/>
              </a:rPr>
              <a:t>don’t</a:t>
            </a:r>
            <a:r>
              <a:rPr lang="pl-PL" sz="1600" b="0" i="0" dirty="0">
                <a:effectLst/>
                <a:latin typeface="Arial"/>
                <a:ea typeface="Arial"/>
                <a:cs typeface="Arial"/>
                <a:sym typeface="Avenir Roman"/>
              </a:rPr>
              <a:t> </a:t>
            </a:r>
            <a:r>
              <a:rPr lang="pl-PL" sz="1600" b="0" i="0" dirty="0" err="1">
                <a:effectLst/>
                <a:latin typeface="Arial"/>
                <a:ea typeface="Arial"/>
                <a:cs typeface="Arial"/>
                <a:sym typeface="Avenir Roman"/>
              </a:rPr>
              <a:t>have</a:t>
            </a:r>
            <a:r>
              <a:rPr lang="pl-PL" sz="1600" b="0" i="0" dirty="0">
                <a:effectLst/>
                <a:latin typeface="Arial"/>
                <a:ea typeface="Arial"/>
                <a:cs typeface="Arial"/>
                <a:sym typeface="Avenir Roman"/>
              </a:rPr>
              <a:t> </a:t>
            </a:r>
            <a:r>
              <a:rPr lang="pl-PL" sz="1600" b="0" i="0" dirty="0" err="1">
                <a:effectLst/>
                <a:latin typeface="Arial"/>
                <a:ea typeface="Arial"/>
                <a:cs typeface="Arial"/>
                <a:sym typeface="Avenir Roman"/>
              </a:rPr>
              <a:t>medication</a:t>
            </a:r>
            <a:r>
              <a:rPr lang="pl-PL" sz="1600" b="0" i="0" dirty="0">
                <a:effectLst/>
                <a:latin typeface="Arial"/>
                <a:ea typeface="Arial"/>
                <a:cs typeface="Arial"/>
                <a:sym typeface="Avenir Roman"/>
              </a:rPr>
              <a:t> nor </a:t>
            </a:r>
            <a:r>
              <a:rPr lang="pl-PL" sz="1600" b="0" i="0" dirty="0" err="1">
                <a:effectLst/>
                <a:latin typeface="Arial"/>
                <a:ea typeface="Arial"/>
                <a:cs typeface="Arial"/>
                <a:sym typeface="Avenir Roman"/>
              </a:rPr>
              <a:t>vaccines</a:t>
            </a:r>
            <a:r>
              <a:rPr lang="pl-PL" sz="1600" b="0" i="0" dirty="0">
                <a:effectLst/>
                <a:latin typeface="Arial"/>
                <a:ea typeface="Arial"/>
                <a:cs typeface="Arial"/>
                <a:sym typeface="Avenir Roman"/>
              </a:rPr>
              <a:t> </a:t>
            </a:r>
            <a:r>
              <a:rPr lang="pl-PL" sz="1600" b="0" i="0" dirty="0" err="1">
                <a:effectLst/>
                <a:latin typeface="Arial"/>
                <a:ea typeface="Arial"/>
                <a:cs typeface="Arial"/>
                <a:sym typeface="Avenir Roman"/>
              </a:rPr>
              <a:t>so</a:t>
            </a:r>
            <a:r>
              <a:rPr lang="pl-PL" sz="1600" b="0" i="0" dirty="0">
                <a:effectLst/>
                <a:latin typeface="Arial"/>
                <a:ea typeface="Arial"/>
                <a:cs typeface="Arial"/>
                <a:sym typeface="Avenir Roman"/>
              </a:rPr>
              <a:t> far.</a:t>
            </a:r>
          </a:p>
          <a:p>
            <a:endParaRPr lang="pl-PL" sz="1600" b="0" i="0" dirty="0">
              <a:effectLst/>
              <a:latin typeface="Arial"/>
              <a:cs typeface="Arial"/>
              <a:sym typeface="Avenir Roman"/>
            </a:endParaRPr>
          </a:p>
          <a:p>
            <a:endParaRPr lang="pl-PL" sz="1600" b="0" i="0" dirty="0">
              <a:effectLst/>
              <a:latin typeface="Arial"/>
              <a:cs typeface="Arial"/>
              <a:sym typeface="Avenir Roman"/>
            </a:endParaRPr>
          </a:p>
          <a:p>
            <a:r>
              <a:rPr lang="en-GB" dirty="0"/>
              <a:t>Social distancing takes different forms and  has obviously  different impact depending on how it is followed by people and many other factors. </a:t>
            </a:r>
          </a:p>
          <a:p>
            <a:endParaRPr lang="en-GB" dirty="0"/>
          </a:p>
          <a:p>
            <a:r>
              <a:rPr lang="en-GB" dirty="0"/>
              <a:t>Let's denote $</a:t>
            </a:r>
            <a:r>
              <a:rPr lang="en-GB" dirty="0" err="1"/>
              <a:t>t_L^i</a:t>
            </a:r>
            <a:r>
              <a:rPr lang="en-GB" dirty="0"/>
              <a:t>$ the date social distance or lockdown has been acted (in practice it often came with more and more restrictive measures but this is something that can be adjusted later with expert knowledge). </a:t>
            </a:r>
          </a:p>
          <a:p>
            <a:endParaRPr lang="en-GB" dirty="0"/>
          </a:p>
          <a:p>
            <a:r>
              <a:rPr lang="en-GB" dirty="0"/>
              <a:t>This implies that the random variable $t_\</a:t>
            </a:r>
            <a:r>
              <a:rPr lang="en-GB" dirty="0" err="1"/>
              <a:t>lambda^i</a:t>
            </a:r>
            <a:r>
              <a:rPr lang="en-GB" dirty="0"/>
              <a:t>$ depends on the known information. Let us assume then that $t_\</a:t>
            </a:r>
            <a:r>
              <a:rPr lang="en-GB" dirty="0" err="1"/>
              <a:t>lambda^i</a:t>
            </a:r>
            <a:r>
              <a:rPr lang="en-GB" dirty="0"/>
              <a:t> = f(</a:t>
            </a:r>
            <a:r>
              <a:rPr lang="en-GB" dirty="0" err="1"/>
              <a:t>t_L^i</a:t>
            </a:r>
            <a:r>
              <a:rPr lang="en-GB" dirty="0"/>
              <a:t>)$ where f is an unknown measurable map. </a:t>
            </a:r>
          </a:p>
          <a:p>
            <a:endParaRPr lang="en-GB" dirty="0"/>
          </a:p>
          <a:p>
            <a:r>
              <a:rPr lang="en-GB" dirty="0"/>
              <a:t>In other words, one of the two values we would like to estimate now depends (partly) on data available as of today for most countries. More concretely, it means that the point of inflection is a function of (at least) the moment social distancing measures are in place.</a:t>
            </a:r>
          </a:p>
        </p:txBody>
      </p:sp>
    </p:spTree>
    <p:extLst>
      <p:ext uri="{BB962C8B-B14F-4D97-AF65-F5344CB8AC3E}">
        <p14:creationId xmlns:p14="http://schemas.microsoft.com/office/powerpoint/2010/main" val="4170836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30871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pl-PL" sz="1600" b="0" i="0" dirty="0">
                <a:effectLst/>
                <a:latin typeface="Arial"/>
                <a:cs typeface="Arial"/>
                <a:sym typeface="Avenir Roman"/>
              </a:rPr>
              <a:t>REDUCTION OF STRUCTURAL UNCERTAINTY</a:t>
            </a:r>
          </a:p>
          <a:p>
            <a:endParaRPr lang="pl-PL" sz="1600" b="0" i="0" dirty="0">
              <a:effectLst/>
              <a:latin typeface="Arial"/>
              <a:cs typeface="Arial"/>
              <a:sym typeface="Avenir Roman"/>
            </a:endParaRPr>
          </a:p>
          <a:p>
            <a:endParaRPr lang="pl-PL" sz="1600" b="0" i="0" dirty="0">
              <a:effectLst/>
              <a:latin typeface="Arial"/>
              <a:cs typeface="Arial"/>
              <a:sym typeface="Avenir Roman"/>
            </a:endParaRPr>
          </a:p>
          <a:p>
            <a:pPr marL="0" marR="0" lvl="0" indent="0" algn="l" defTabSz="457200" eaLnBrk="1" fontAlgn="auto" latinLnBrk="0" hangingPunct="1">
              <a:lnSpc>
                <a:spcPct val="125000"/>
              </a:lnSpc>
              <a:spcBef>
                <a:spcPts val="0"/>
              </a:spcBef>
              <a:spcAft>
                <a:spcPts val="0"/>
              </a:spcAft>
              <a:buClrTx/>
              <a:buSzTx/>
              <a:buFontTx/>
              <a:buNone/>
              <a:tabLst/>
              <a:defRPr/>
            </a:pPr>
            <a:r>
              <a:rPr lang="pl-PL" b="1" dirty="0" err="1"/>
              <a:t>Remark</a:t>
            </a:r>
            <a:r>
              <a:rPr lang="pl-PL" b="1" dirty="0"/>
              <a:t>: </a:t>
            </a:r>
            <a:r>
              <a:rPr lang="pl-PL" dirty="0" err="1"/>
              <a:t>Contrarily</a:t>
            </a:r>
            <a:r>
              <a:rPr lang="pl-PL" dirty="0"/>
              <a:t> to most </a:t>
            </a:r>
            <a:r>
              <a:rPr lang="pl-PL" dirty="0" err="1"/>
              <a:t>basic</a:t>
            </a:r>
            <a:r>
              <a:rPr lang="pl-PL" dirty="0"/>
              <a:t> </a:t>
            </a:r>
            <a:r>
              <a:rPr lang="pl-PL" dirty="0" err="1"/>
              <a:t>models</a:t>
            </a:r>
            <a:r>
              <a:rPr lang="pl-PL" dirty="0"/>
              <a:t> I </a:t>
            </a:r>
            <a:r>
              <a:rPr lang="pl-PL" dirty="0" err="1"/>
              <a:t>have</a:t>
            </a:r>
            <a:r>
              <a:rPr lang="pl-PL" dirty="0"/>
              <a:t> </a:t>
            </a:r>
            <a:r>
              <a:rPr lang="pl-PL" dirty="0" err="1"/>
              <a:t>seen</a:t>
            </a:r>
            <a:r>
              <a:rPr lang="pl-PL" dirty="0"/>
              <a:t>, we </a:t>
            </a:r>
            <a:r>
              <a:rPr lang="pl-PL" dirty="0" err="1"/>
              <a:t>use</a:t>
            </a:r>
            <a:r>
              <a:rPr lang="pl-PL" dirty="0"/>
              <a:t> ALL </a:t>
            </a:r>
            <a:r>
              <a:rPr lang="pl-PL" dirty="0" err="1"/>
              <a:t>information</a:t>
            </a:r>
            <a:r>
              <a:rPr lang="pl-PL" dirty="0"/>
              <a:t> </a:t>
            </a:r>
            <a:r>
              <a:rPr lang="pl-PL" dirty="0" err="1"/>
              <a:t>available</a:t>
            </a:r>
            <a:r>
              <a:rPr lang="pl-PL" dirty="0"/>
              <a:t> as of </a:t>
            </a:r>
            <a:r>
              <a:rPr lang="pl-PL" dirty="0" err="1"/>
              <a:t>today</a:t>
            </a:r>
            <a:r>
              <a:rPr lang="pl-PL" dirty="0"/>
              <a:t>!</a:t>
            </a:r>
            <a:endParaRPr lang="en-PL" dirty="0"/>
          </a:p>
          <a:p>
            <a:endParaRPr lang="en-GB" dirty="0"/>
          </a:p>
        </p:txBody>
      </p:sp>
    </p:spTree>
    <p:extLst>
      <p:ext uri="{BB962C8B-B14F-4D97-AF65-F5344CB8AC3E}">
        <p14:creationId xmlns:p14="http://schemas.microsoft.com/office/powerpoint/2010/main" val="501858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dirty="0"/>
              <a:t>We need to think WHAT IF </a:t>
            </a:r>
            <a:r>
              <a:rPr lang="en-GB" dirty="0" err="1"/>
              <a:t>everytime</a:t>
            </a:r>
            <a:r>
              <a:rPr lang="en-GB" dirty="0"/>
              <a:t> we make an hypothesis. And how we can refine it.</a:t>
            </a:r>
          </a:p>
          <a:p>
            <a:endParaRPr lang="en-GB" dirty="0"/>
          </a:p>
          <a:p>
            <a:endParaRPr lang="en-GB" dirty="0"/>
          </a:p>
          <a:p>
            <a:endParaRPr lang="en-GB" dirty="0"/>
          </a:p>
          <a:p>
            <a:r>
              <a:rPr lang="en-GB" dirty="0"/>
              <a:t>The difference lies in the interpretation of the Gaussian: in the first case it is a naive model for $f$ used as a prior, in the second case it models the error on $f$.</a:t>
            </a:r>
          </a:p>
        </p:txBody>
      </p:sp>
    </p:spTree>
    <p:extLst>
      <p:ext uri="{BB962C8B-B14F-4D97-AF65-F5344CB8AC3E}">
        <p14:creationId xmlns:p14="http://schemas.microsoft.com/office/powerpoint/2010/main" val="2723259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dirty="0"/>
              <a:t>The question is more: how to integrate that to your model without changing everything?</a:t>
            </a:r>
          </a:p>
          <a:p>
            <a:endParaRPr lang="en-GB" dirty="0"/>
          </a:p>
          <a:p>
            <a:r>
              <a:rPr lang="en-GB" dirty="0"/>
              <a:t>Easy </a:t>
            </a:r>
            <a:r>
              <a:rPr lang="en-GB" dirty="0" err="1"/>
              <a:t>peasy</a:t>
            </a:r>
            <a:r>
              <a:rPr lang="en-GB" dirty="0"/>
              <a:t>!</a:t>
            </a:r>
          </a:p>
          <a:p>
            <a:endParaRPr lang="en-GB" dirty="0"/>
          </a:p>
          <a:p>
            <a:r>
              <a:rPr lang="en-GB" dirty="0"/>
              <a:t>ALWAYS TRY TO MINIMIZE THE EFFORT TO CHANGE YOUR HYPOTHESES</a:t>
            </a:r>
          </a:p>
          <a:p>
            <a:r>
              <a:rPr lang="en-GB" dirty="0"/>
              <a:t>AND OFC KNOW YOUR MATHS</a:t>
            </a:r>
          </a:p>
          <a:p>
            <a:endParaRPr lang="en-GB" dirty="0"/>
          </a:p>
          <a:p>
            <a:r>
              <a:rPr lang="en-GB" sz="1600" b="0" i="0" dirty="0">
                <a:effectLst/>
                <a:latin typeface="Arial"/>
                <a:ea typeface="Arial"/>
                <a:cs typeface="Arial"/>
                <a:sym typeface="Avenir Roman"/>
              </a:rPr>
              <a:t>On top that, as suggested by </a:t>
            </a:r>
            <a:r>
              <a:rPr lang="en-GB" sz="1600" b="0" i="0" dirty="0" err="1">
                <a:effectLst/>
                <a:latin typeface="Arial"/>
                <a:ea typeface="Arial"/>
                <a:cs typeface="Arial"/>
                <a:sym typeface="Avenir Roman"/>
              </a:rPr>
              <a:t>RedhaMoulla</a:t>
            </a:r>
            <a:r>
              <a:rPr lang="en-GB" sz="1600" b="0" i="0" dirty="0">
                <a:effectLst/>
                <a:latin typeface="Arial"/>
                <a:ea typeface="Arial"/>
                <a:cs typeface="Arial"/>
                <a:sym typeface="Avenir Roman"/>
              </a:rPr>
              <a:t>, people would stick to drastic measures as long as the figures are perceived as bad, and be more relaxed at </a:t>
            </a:r>
            <a:r>
              <a:rPr lang="en-GB" sz="1600" b="0" i="0" dirty="0" err="1">
                <a:effectLst/>
                <a:latin typeface="Arial"/>
                <a:ea typeface="Arial"/>
                <a:cs typeface="Arial"/>
                <a:sym typeface="Avenir Roman"/>
              </a:rPr>
              <a:t>thebeginning</a:t>
            </a:r>
            <a:r>
              <a:rPr lang="en-GB" sz="1600" b="0" i="0" dirty="0">
                <a:effectLst/>
                <a:latin typeface="Arial"/>
                <a:ea typeface="Arial"/>
                <a:cs typeface="Arial"/>
                <a:sym typeface="Avenir Roman"/>
              </a:rPr>
              <a:t> and the end. We could test this hypothesis using a simple toy-model </a:t>
            </a:r>
            <a:r>
              <a:rPr lang="en-GB" sz="1600" b="0" i="0" dirty="0" err="1">
                <a:effectLst/>
                <a:latin typeface="Arial"/>
                <a:ea typeface="Arial"/>
                <a:cs typeface="Arial"/>
                <a:sym typeface="Avenir Roman"/>
              </a:rPr>
              <a:t>forffollowingUshape</a:t>
            </a:r>
            <a:r>
              <a:rPr lang="en-GB" sz="1600" b="0" i="0" dirty="0">
                <a:effectLst/>
                <a:latin typeface="Arial"/>
                <a:ea typeface="Arial"/>
                <a:cs typeface="Arial"/>
                <a:sym typeface="Avenir Roman"/>
              </a:rPr>
              <a:t> in time. </a:t>
            </a:r>
            <a:r>
              <a:rPr lang="en-GB" sz="1600" b="0" i="0" dirty="0" err="1">
                <a:effectLst/>
                <a:latin typeface="Arial"/>
                <a:ea typeface="Arial"/>
                <a:cs typeface="Arial"/>
                <a:sym typeface="Avenir Roman"/>
              </a:rPr>
              <a:t>Weleave</a:t>
            </a:r>
            <a:r>
              <a:rPr lang="en-GB" sz="1600" b="0" i="0" dirty="0">
                <a:effectLst/>
                <a:latin typeface="Arial"/>
                <a:ea typeface="Arial"/>
                <a:cs typeface="Arial"/>
                <a:sym typeface="Avenir Roman"/>
              </a:rPr>
              <a:t> this for future work</a:t>
            </a:r>
            <a:endParaRPr lang="en-GB" dirty="0"/>
          </a:p>
        </p:txBody>
      </p:sp>
    </p:spTree>
    <p:extLst>
      <p:ext uri="{BB962C8B-B14F-4D97-AF65-F5344CB8AC3E}">
        <p14:creationId xmlns:p14="http://schemas.microsoft.com/office/powerpoint/2010/main" val="494858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sz="1600" b="0" i="0" dirty="0">
                <a:effectLst/>
                <a:latin typeface="Arial"/>
                <a:ea typeface="Arial"/>
                <a:cs typeface="Arial"/>
                <a:sym typeface="Avenir Roman"/>
              </a:rPr>
              <a:t>Note again that this is </a:t>
            </a:r>
            <a:r>
              <a:rPr lang="en-GB" sz="1600" b="0" i="0" dirty="0" err="1">
                <a:effectLst/>
                <a:latin typeface="Arial"/>
                <a:ea typeface="Arial"/>
                <a:cs typeface="Arial"/>
                <a:sym typeface="Avenir Roman"/>
              </a:rPr>
              <a:t>differentthat</a:t>
            </a:r>
            <a:r>
              <a:rPr lang="en-GB" sz="1600" b="0" i="0" dirty="0">
                <a:effectLst/>
                <a:latin typeface="Arial"/>
                <a:ea typeface="Arial"/>
                <a:cs typeface="Arial"/>
                <a:sym typeface="Avenir Roman"/>
              </a:rPr>
              <a:t> using a sigmoid model to make predictions since here, we have the full trajectory and we know that it behaves </a:t>
            </a:r>
            <a:r>
              <a:rPr lang="en-GB" sz="1600" b="0" i="0" dirty="0" err="1">
                <a:effectLst/>
                <a:latin typeface="Arial"/>
                <a:ea typeface="Arial"/>
                <a:cs typeface="Arial"/>
                <a:sym typeface="Avenir Roman"/>
              </a:rPr>
              <a:t>likea</a:t>
            </a:r>
            <a:r>
              <a:rPr lang="en-GB" sz="1600" b="0" i="0" dirty="0">
                <a:effectLst/>
                <a:latin typeface="Arial"/>
                <a:ea typeface="Arial"/>
                <a:cs typeface="Arial"/>
                <a:sym typeface="Avenir Roman"/>
              </a:rPr>
              <a:t> sigmoid</a:t>
            </a:r>
            <a:endParaRPr lang="en-GB" dirty="0"/>
          </a:p>
        </p:txBody>
      </p:sp>
    </p:spTree>
    <p:extLst>
      <p:ext uri="{BB962C8B-B14F-4D97-AF65-F5344CB8AC3E}">
        <p14:creationId xmlns:p14="http://schemas.microsoft.com/office/powerpoint/2010/main" val="1971294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sz="1600" b="0" i="0" dirty="0">
                <a:effectLst/>
                <a:latin typeface="Arial"/>
                <a:ea typeface="Arial"/>
                <a:cs typeface="Arial"/>
                <a:sym typeface="Avenir Roman"/>
              </a:rPr>
              <a:t>Note again that this is </a:t>
            </a:r>
            <a:r>
              <a:rPr lang="en-GB" sz="1600" b="0" i="0" dirty="0" err="1">
                <a:effectLst/>
                <a:latin typeface="Arial"/>
                <a:ea typeface="Arial"/>
                <a:cs typeface="Arial"/>
                <a:sym typeface="Avenir Roman"/>
              </a:rPr>
              <a:t>differentthat</a:t>
            </a:r>
            <a:r>
              <a:rPr lang="en-GB" sz="1600" b="0" i="0" dirty="0">
                <a:effectLst/>
                <a:latin typeface="Arial"/>
                <a:ea typeface="Arial"/>
                <a:cs typeface="Arial"/>
                <a:sym typeface="Avenir Roman"/>
              </a:rPr>
              <a:t> using a sigmoid model to make predictions since here, we have the full trajectory and we know that it behaves </a:t>
            </a:r>
            <a:r>
              <a:rPr lang="en-GB" sz="1600" b="0" i="0" dirty="0" err="1">
                <a:effectLst/>
                <a:latin typeface="Arial"/>
                <a:ea typeface="Arial"/>
                <a:cs typeface="Arial"/>
                <a:sym typeface="Avenir Roman"/>
              </a:rPr>
              <a:t>likea</a:t>
            </a:r>
            <a:r>
              <a:rPr lang="en-GB" sz="1600" b="0" i="0" dirty="0">
                <a:effectLst/>
                <a:latin typeface="Arial"/>
                <a:ea typeface="Arial"/>
                <a:cs typeface="Arial"/>
                <a:sym typeface="Avenir Roman"/>
              </a:rPr>
              <a:t> sigmoid</a:t>
            </a:r>
            <a:endParaRPr lang="en-GB" dirty="0"/>
          </a:p>
        </p:txBody>
      </p:sp>
    </p:spTree>
    <p:extLst>
      <p:ext uri="{BB962C8B-B14F-4D97-AF65-F5344CB8AC3E}">
        <p14:creationId xmlns:p14="http://schemas.microsoft.com/office/powerpoint/2010/main" val="342043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lang="pl-PL" sz="1600" dirty="0">
              <a:latin typeface="Avenir Book"/>
              <a:ea typeface="Avenir Book"/>
              <a:cs typeface="Avenir Book"/>
              <a:sym typeface="Avenir Book"/>
            </a:endParaRPr>
          </a:p>
        </p:txBody>
      </p:sp>
    </p:spTree>
    <p:extLst>
      <p:ext uri="{BB962C8B-B14F-4D97-AF65-F5344CB8AC3E}">
        <p14:creationId xmlns:p14="http://schemas.microsoft.com/office/powerpoint/2010/main" val="237633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97937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r>
              <a:rPr lang="en-GB" sz="1600" b="0" dirty="0"/>
              <a:t>Let's see what we can build from these two hypotheses.</a:t>
            </a:r>
            <a:endParaRPr sz="1600" b="0" dirty="0"/>
          </a:p>
        </p:txBody>
      </p:sp>
    </p:spTree>
    <p:extLst>
      <p:ext uri="{BB962C8B-B14F-4D97-AF65-F5344CB8AC3E}">
        <p14:creationId xmlns:p14="http://schemas.microsoft.com/office/powerpoint/2010/main" val="3069539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dirty="0"/>
              <a:t>To evaluate the model, we use several validation metrics that are also used to recalibrate the model depending on the observed deviation:</a:t>
            </a:r>
            <a:br>
              <a:rPr lang="en-GB" dirty="0"/>
            </a:br>
            <a:br>
              <a:rPr lang="en-GB" dirty="0"/>
            </a:br>
            <a:endParaRPr lang="en-GB" dirty="0"/>
          </a:p>
          <a:p>
            <a:r>
              <a:rPr lang="en-GB" dirty="0"/>
              <a:t>we provide three scenarios: central, worst case at 5% and best case at 5\% (under a Gaussian assumption on the noise and on the uncertainty on estimation of $t_\lambda$). When the real curve starts to deviate from the central scenario, we </a:t>
            </a:r>
            <a:r>
              <a:rPr lang="en-GB" dirty="0" err="1"/>
              <a:t>readjuste</a:t>
            </a:r>
            <a:r>
              <a:rPr lang="en-GB" dirty="0"/>
              <a:t> the individual trajectory parameters to realign the central scenario on it. This affects positively all other trajectories.</a:t>
            </a:r>
          </a:p>
          <a:p>
            <a:r>
              <a:rPr lang="en-GB" dirty="0"/>
              <a:t>we provide and monitor the absolute and relative uncertainty between the 5% scenarios and the average scenario to ensure it converges toward zero with time.</a:t>
            </a:r>
          </a:p>
        </p:txBody>
      </p:sp>
    </p:spTree>
    <p:extLst>
      <p:ext uri="{BB962C8B-B14F-4D97-AF65-F5344CB8AC3E}">
        <p14:creationId xmlns:p14="http://schemas.microsoft.com/office/powerpoint/2010/main" val="2308055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dirty="0"/>
              <a:t>To evaluate the model, we use several validation metrics that are also used to recalibrate the model depending on the observed deviation:</a:t>
            </a:r>
            <a:br>
              <a:rPr lang="en-GB" dirty="0"/>
            </a:br>
            <a:br>
              <a:rPr lang="en-GB" dirty="0"/>
            </a:br>
            <a:endParaRPr lang="en-GB" dirty="0"/>
          </a:p>
          <a:p>
            <a:r>
              <a:rPr lang="en-GB" dirty="0"/>
              <a:t>we provide three scenarios: central, worst case at 5% and best case at 5\% (under a Gaussian assumption on the noise and on the uncertainty on estimation of $t_\lambda$). When the real curve starts to deviate from the central scenario, we </a:t>
            </a:r>
            <a:r>
              <a:rPr lang="en-GB" dirty="0" err="1"/>
              <a:t>readjuste</a:t>
            </a:r>
            <a:r>
              <a:rPr lang="en-GB" dirty="0"/>
              <a:t> the individual trajectory parameters to realign the central scenario on it. This affects positively all other trajectories.</a:t>
            </a:r>
          </a:p>
          <a:p>
            <a:r>
              <a:rPr lang="en-GB" dirty="0"/>
              <a:t>we provide and monitor the absolute and relative uncertainty between the 5% scenarios and the average scenario to ensure it converges toward zero with time.</a:t>
            </a:r>
          </a:p>
        </p:txBody>
      </p:sp>
    </p:spTree>
    <p:extLst>
      <p:ext uri="{BB962C8B-B14F-4D97-AF65-F5344CB8AC3E}">
        <p14:creationId xmlns:p14="http://schemas.microsoft.com/office/powerpoint/2010/main" val="1886995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dirty="0"/>
              <a:t>To evaluate the model, we use several validation metrics that are also used to recalibrate the model depending on the observed deviation:</a:t>
            </a:r>
            <a:br>
              <a:rPr lang="en-GB" dirty="0"/>
            </a:br>
            <a:br>
              <a:rPr lang="en-GB" dirty="0"/>
            </a:br>
            <a:endParaRPr lang="en-GB" dirty="0"/>
          </a:p>
          <a:p>
            <a:r>
              <a:rPr lang="en-GB" dirty="0"/>
              <a:t>we provide three scenarios: central, worst case at 5% and best case at 5\% (under a Gaussian assumption on the noise and on the uncertainty on estimation of $t_\lambda$). When the real curve starts to deviate from the central scenario, we </a:t>
            </a:r>
            <a:r>
              <a:rPr lang="en-GB" dirty="0" err="1"/>
              <a:t>readjuste</a:t>
            </a:r>
            <a:r>
              <a:rPr lang="en-GB" dirty="0"/>
              <a:t> the individual trajectory parameters to realign the central scenario on it. This affects positively all other trajectories.</a:t>
            </a:r>
          </a:p>
          <a:p>
            <a:r>
              <a:rPr lang="en-GB" dirty="0"/>
              <a:t>we provide and monitor the absolute and relative uncertainty between the 5% scenarios and the average scenario to ensure it converges toward zero with time.</a:t>
            </a:r>
          </a:p>
        </p:txBody>
      </p:sp>
    </p:spTree>
    <p:extLst>
      <p:ext uri="{BB962C8B-B14F-4D97-AF65-F5344CB8AC3E}">
        <p14:creationId xmlns:p14="http://schemas.microsoft.com/office/powerpoint/2010/main" val="566244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dirty="0"/>
              <a:t>To evaluate the model, we use several validation metrics that are also used to recalibrate the model depending on the observed deviation:</a:t>
            </a:r>
            <a:br>
              <a:rPr lang="en-GB" dirty="0"/>
            </a:br>
            <a:br>
              <a:rPr lang="en-GB" dirty="0"/>
            </a:br>
            <a:endParaRPr lang="en-GB" dirty="0"/>
          </a:p>
          <a:p>
            <a:r>
              <a:rPr lang="en-GB" dirty="0"/>
              <a:t>we provide three scenarios: central, worst case at 5% and best case at 5\% (under a Gaussian assumption on the noise and on the uncertainty on estimation of $t_\lambda$). When the real curve starts to deviate from the central scenario, we </a:t>
            </a:r>
            <a:r>
              <a:rPr lang="en-GB" dirty="0" err="1"/>
              <a:t>readjuste</a:t>
            </a:r>
            <a:r>
              <a:rPr lang="en-GB" dirty="0"/>
              <a:t> the individual trajectory parameters to realign the central scenario on it. This affects positively all other trajectories.</a:t>
            </a:r>
          </a:p>
          <a:p>
            <a:r>
              <a:rPr lang="en-GB" dirty="0"/>
              <a:t>we provide and monitor the absolute and relative uncertainty between the 5% scenarios and the average scenario to ensure it converges toward zero with time.</a:t>
            </a:r>
          </a:p>
        </p:txBody>
      </p:sp>
    </p:spTree>
    <p:extLst>
      <p:ext uri="{BB962C8B-B14F-4D97-AF65-F5344CB8AC3E}">
        <p14:creationId xmlns:p14="http://schemas.microsoft.com/office/powerpoint/2010/main" val="846526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91863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en-GB" sz="1600" b="0" i="0" dirty="0">
                <a:effectLst/>
                <a:latin typeface="Arial"/>
                <a:ea typeface="Arial"/>
                <a:cs typeface="Arial"/>
                <a:sym typeface="Avenir Roman"/>
              </a:rPr>
              <a:t>it is most likely the model </a:t>
            </a:r>
            <a:r>
              <a:rPr lang="en-GB" sz="1600" b="0" i="0" dirty="0" err="1">
                <a:effectLst/>
                <a:latin typeface="Arial"/>
                <a:ea typeface="Arial"/>
                <a:cs typeface="Arial"/>
                <a:sym typeface="Avenir Roman"/>
              </a:rPr>
              <a:t>estimationsthat</a:t>
            </a:r>
            <a:r>
              <a:rPr lang="en-GB" sz="1600" b="0" i="0" dirty="0">
                <a:effectLst/>
                <a:latin typeface="Arial"/>
                <a:ea typeface="Arial"/>
                <a:cs typeface="Arial"/>
                <a:sym typeface="Avenir Roman"/>
              </a:rPr>
              <a:t> are wrong rather than a country behaving differently than the others. Therefore we can adjust </a:t>
            </a:r>
            <a:r>
              <a:rPr lang="en-GB" sz="1600" b="0" i="0" dirty="0" err="1">
                <a:effectLst/>
                <a:latin typeface="Arial"/>
                <a:ea typeface="Arial"/>
                <a:cs typeface="Arial"/>
                <a:sym typeface="Avenir Roman"/>
              </a:rPr>
              <a:t>manuallyor</a:t>
            </a:r>
            <a:r>
              <a:rPr lang="en-GB" sz="1600" b="0" i="0" dirty="0">
                <a:effectLst/>
                <a:latin typeface="Arial"/>
                <a:ea typeface="Arial"/>
                <a:cs typeface="Arial"/>
                <a:sym typeface="Avenir Roman"/>
              </a:rPr>
              <a:t> automatically the bias on the impact of social measures.</a:t>
            </a:r>
          </a:p>
          <a:p>
            <a:endParaRPr lang="en-GB" sz="1600" b="0" i="0" dirty="0">
              <a:effectLst/>
              <a:latin typeface="Arial"/>
              <a:cs typeface="Arial"/>
              <a:sym typeface="Avenir Roman"/>
            </a:endParaRPr>
          </a:p>
          <a:p>
            <a:r>
              <a:rPr lang="en-GB" sz="1600" b="0" i="0" dirty="0">
                <a:effectLst/>
                <a:latin typeface="Arial"/>
                <a:ea typeface="Arial"/>
                <a:cs typeface="Arial"/>
                <a:sym typeface="Avenir Roman"/>
              </a:rPr>
              <a:t>The observed relative errors indicates the direction of the bias in our estimator fort</a:t>
            </a:r>
            <a:r>
              <a:rPr lang="el-GR" sz="1600" b="0" i="0" dirty="0">
                <a:effectLst/>
                <a:latin typeface="Arial"/>
                <a:ea typeface="Arial"/>
                <a:cs typeface="Arial"/>
                <a:sym typeface="Avenir Roman"/>
              </a:rPr>
              <a:t>λ</a:t>
            </a:r>
            <a:r>
              <a:rPr lang="en-GB" sz="1600" b="0" i="0" dirty="0">
                <a:effectLst/>
                <a:latin typeface="Arial"/>
                <a:ea typeface="Arial"/>
                <a:cs typeface="Arial"/>
                <a:sym typeface="Avenir Roman"/>
              </a:rPr>
              <a:t>and</a:t>
            </a:r>
            <a:r>
              <a:rPr lang="el-GR" sz="1600" b="0" i="0" dirty="0">
                <a:effectLst/>
                <a:latin typeface="Arial"/>
                <a:ea typeface="Arial"/>
                <a:cs typeface="Arial"/>
                <a:sym typeface="Avenir Roman"/>
              </a:rPr>
              <a:t>λ</a:t>
            </a:r>
            <a:r>
              <a:rPr lang="en-GB" sz="1600" b="0" i="0" dirty="0">
                <a:effectLst/>
                <a:latin typeface="Arial"/>
                <a:ea typeface="Arial"/>
                <a:cs typeface="Arial"/>
                <a:sym typeface="Avenir Roman"/>
              </a:rPr>
              <a:t>and a hint on how big this bias is.</a:t>
            </a:r>
          </a:p>
          <a:p>
            <a:endParaRPr lang="en-GB" sz="1600" b="0" i="0" dirty="0">
              <a:effectLst/>
              <a:latin typeface="Arial"/>
              <a:cs typeface="Arial"/>
              <a:sym typeface="Avenir Roman"/>
            </a:endParaRPr>
          </a:p>
          <a:p>
            <a:r>
              <a:rPr lang="en-GB" sz="1600" b="0" i="0" dirty="0">
                <a:effectLst/>
                <a:latin typeface="Arial"/>
                <a:ea typeface="Arial"/>
                <a:cs typeface="Arial"/>
                <a:sym typeface="Avenir Roman"/>
              </a:rPr>
              <a:t>the deviation of individual trajectories depending on the social distancing date</a:t>
            </a:r>
          </a:p>
          <a:p>
            <a:r>
              <a:rPr lang="en-GB" sz="1600" b="0" i="0" dirty="0">
                <a:effectLst/>
                <a:latin typeface="Arial"/>
                <a:ea typeface="Arial"/>
                <a:cs typeface="Arial"/>
                <a:sym typeface="Avenir Roman"/>
              </a:rPr>
              <a:t>•the deviation of the trajectory by removing T dates in the available time series for a given country,•</a:t>
            </a:r>
          </a:p>
          <a:p>
            <a:r>
              <a:rPr lang="en-GB" sz="1600" b="0" i="0" dirty="0">
                <a:effectLst/>
                <a:latin typeface="Arial"/>
                <a:ea typeface="Arial"/>
                <a:cs typeface="Arial"/>
                <a:sym typeface="Avenir Roman"/>
              </a:rPr>
              <a:t>the marginal influence of each country in the estimated model parameters</a:t>
            </a:r>
            <a:endParaRPr lang="en-GB" dirty="0"/>
          </a:p>
        </p:txBody>
      </p:sp>
    </p:spTree>
    <p:extLst>
      <p:ext uri="{BB962C8B-B14F-4D97-AF65-F5344CB8AC3E}">
        <p14:creationId xmlns:p14="http://schemas.microsoft.com/office/powerpoint/2010/main" val="922896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2750282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lang="pl-PL" sz="1600" dirty="0">
              <a:latin typeface="Avenir Book"/>
              <a:ea typeface="Avenir Book"/>
              <a:cs typeface="Avenir Book"/>
              <a:sym typeface="Avenir Book"/>
            </a:endParaRPr>
          </a:p>
        </p:txBody>
      </p:sp>
    </p:spTree>
    <p:extLst>
      <p:ext uri="{BB962C8B-B14F-4D97-AF65-F5344CB8AC3E}">
        <p14:creationId xmlns:p14="http://schemas.microsoft.com/office/powerpoint/2010/main" val="363980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208564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pl-PL" dirty="0"/>
              <a:t>I </a:t>
            </a:r>
            <a:r>
              <a:rPr lang="pl-PL" dirty="0" err="1"/>
              <a:t>actually</a:t>
            </a:r>
            <a:r>
              <a:rPr lang="pl-PL" dirty="0"/>
              <a:t> do </a:t>
            </a:r>
            <a:r>
              <a:rPr lang="pl-PL" dirty="0" err="1"/>
              <a:t>consider</a:t>
            </a:r>
            <a:r>
              <a:rPr lang="pl-PL" dirty="0"/>
              <a:t> </a:t>
            </a:r>
            <a:r>
              <a:rPr lang="pl-PL" dirty="0" err="1"/>
              <a:t>than</a:t>
            </a:r>
            <a:r>
              <a:rPr lang="pl-PL" dirty="0"/>
              <a:t> </a:t>
            </a:r>
            <a:r>
              <a:rPr lang="pl-PL" dirty="0" err="1"/>
              <a:t>bad</a:t>
            </a:r>
            <a:r>
              <a:rPr lang="pl-PL" dirty="0"/>
              <a:t> </a:t>
            </a:r>
            <a:r>
              <a:rPr lang="pl-PL" dirty="0" err="1"/>
              <a:t>models</a:t>
            </a:r>
            <a:r>
              <a:rPr lang="pl-PL" dirty="0"/>
              <a:t> </a:t>
            </a:r>
            <a:r>
              <a:rPr lang="pl-PL" dirty="0" err="1"/>
              <a:t>are</a:t>
            </a:r>
            <a:r>
              <a:rPr lang="pl-PL" dirty="0"/>
              <a:t> as </a:t>
            </a:r>
            <a:r>
              <a:rPr lang="pl-PL" dirty="0" err="1"/>
              <a:t>bad</a:t>
            </a:r>
            <a:r>
              <a:rPr lang="pl-PL" dirty="0"/>
              <a:t> </a:t>
            </a:r>
            <a:r>
              <a:rPr lang="pl-PL" dirty="0" err="1"/>
              <a:t>if</a:t>
            </a:r>
            <a:r>
              <a:rPr lang="pl-PL" dirty="0"/>
              <a:t> not </a:t>
            </a:r>
            <a:r>
              <a:rPr lang="pl-PL" dirty="0" err="1"/>
              <a:t>worst</a:t>
            </a:r>
            <a:r>
              <a:rPr lang="pl-PL" dirty="0"/>
              <a:t> </a:t>
            </a:r>
            <a:r>
              <a:rPr lang="pl-PL" dirty="0" err="1"/>
              <a:t>than</a:t>
            </a:r>
            <a:r>
              <a:rPr lang="pl-PL" dirty="0"/>
              <a:t> </a:t>
            </a:r>
            <a:r>
              <a:rPr lang="pl-PL" dirty="0" err="1"/>
              <a:t>fake</a:t>
            </a:r>
            <a:r>
              <a:rPr lang="pl-PL" dirty="0"/>
              <a:t> news. It </a:t>
            </a:r>
            <a:r>
              <a:rPr lang="pl-PL" dirty="0" err="1"/>
              <a:t>is</a:t>
            </a:r>
            <a:r>
              <a:rPr lang="pl-PL" dirty="0"/>
              <a:t> </a:t>
            </a:r>
            <a:r>
              <a:rPr lang="pl-PL" dirty="0" err="1"/>
              <a:t>especially</a:t>
            </a:r>
            <a:r>
              <a:rPr lang="pl-PL" dirty="0"/>
              <a:t> </a:t>
            </a:r>
            <a:r>
              <a:rPr lang="pl-PL" dirty="0" err="1"/>
              <a:t>true</a:t>
            </a:r>
            <a:r>
              <a:rPr lang="pl-PL" dirty="0"/>
              <a:t> </a:t>
            </a:r>
            <a:r>
              <a:rPr lang="pl-PL" dirty="0" err="1"/>
              <a:t>when</a:t>
            </a:r>
            <a:r>
              <a:rPr lang="pl-PL" dirty="0"/>
              <a:t> </a:t>
            </a:r>
            <a:r>
              <a:rPr lang="pl-PL" dirty="0" err="1"/>
              <a:t>it</a:t>
            </a:r>
            <a:r>
              <a:rPr lang="pl-PL" dirty="0"/>
              <a:t> </a:t>
            </a:r>
            <a:r>
              <a:rPr lang="pl-PL" dirty="0" err="1"/>
              <a:t>comes</a:t>
            </a:r>
            <a:r>
              <a:rPr lang="pl-PL" dirty="0"/>
              <a:t> to </a:t>
            </a:r>
            <a:r>
              <a:rPr lang="pl-PL" dirty="0" err="1"/>
              <a:t>decisions</a:t>
            </a:r>
            <a:r>
              <a:rPr lang="pl-PL" dirty="0"/>
              <a:t> </a:t>
            </a:r>
            <a:r>
              <a:rPr lang="pl-PL" dirty="0" err="1"/>
              <a:t>made</a:t>
            </a:r>
            <a:r>
              <a:rPr lang="pl-PL" dirty="0"/>
              <a:t> </a:t>
            </a:r>
            <a:r>
              <a:rPr lang="pl-PL" dirty="0" err="1"/>
              <a:t>based</a:t>
            </a:r>
            <a:r>
              <a:rPr lang="pl-PL" dirty="0"/>
              <a:t> on a model.</a:t>
            </a:r>
          </a:p>
          <a:p>
            <a:endParaRPr lang="pl-PL" dirty="0"/>
          </a:p>
          <a:p>
            <a:pPr marL="0" marR="0" lvl="0" indent="0" defTabSz="457200" eaLnBrk="1" fontAlgn="auto" latinLnBrk="0" hangingPunct="1">
              <a:lnSpc>
                <a:spcPct val="125000"/>
              </a:lnSpc>
              <a:spcBef>
                <a:spcPts val="0"/>
              </a:spcBef>
              <a:spcAft>
                <a:spcPts val="0"/>
              </a:spcAft>
              <a:buClrTx/>
              <a:buSzTx/>
              <a:buFontTx/>
              <a:buNone/>
              <a:tabLst/>
              <a:defRPr/>
            </a:pPr>
            <a:r>
              <a:rPr lang="en-GB" dirty="0"/>
              <a:t>Showing that the pure data driven approach, often blindly used in empirical data science, is not offering satisfying results because models are treated as ready-to-use black-boxes whose parameters are just mathematical proxies to optimize a loss function without any concrete reality¹. Sounds harsh but I believe this is a key point why so many DS and AI projects fails.</a:t>
            </a:r>
          </a:p>
          <a:p>
            <a:pPr marL="0" marR="0" lvl="0" indent="0" defTabSz="457200" eaLnBrk="1" fontAlgn="auto" latinLnBrk="0" hangingPunct="1">
              <a:lnSpc>
                <a:spcPct val="125000"/>
              </a:lnSpc>
              <a:spcBef>
                <a:spcPts val="0"/>
              </a:spcBef>
              <a:spcAft>
                <a:spcPts val="0"/>
              </a:spcAft>
              <a:buClrTx/>
              <a:buSzTx/>
              <a:buFontTx/>
              <a:buNone/>
              <a:tabLst/>
              <a:defRPr/>
            </a:pPr>
            <a:endParaRPr lang="en-GB" dirty="0"/>
          </a:p>
          <a:p>
            <a:pPr marL="0" marR="0" lvl="0" indent="0" defTabSz="457200" eaLnBrk="1" fontAlgn="auto" latinLnBrk="0" hangingPunct="1">
              <a:lnSpc>
                <a:spcPct val="125000"/>
              </a:lnSpc>
              <a:spcBef>
                <a:spcPts val="0"/>
              </a:spcBef>
              <a:spcAft>
                <a:spcPts val="0"/>
              </a:spcAft>
              <a:buClrTx/>
              <a:buSzTx/>
              <a:buFontTx/>
              <a:buNone/>
              <a:tabLst/>
              <a:defRPr/>
            </a:pPr>
            <a:r>
              <a:rPr lang="en-GB" dirty="0"/>
              <a:t>I try to details what better means all along</a:t>
            </a:r>
          </a:p>
          <a:p>
            <a:endParaRPr lang="pl-PL" dirty="0"/>
          </a:p>
          <a:p>
            <a:endParaRPr lang="pl-PL" dirty="0"/>
          </a:p>
          <a:p>
            <a:r>
              <a:rPr lang="pl-PL" dirty="0" err="1"/>
              <a:t>Detected</a:t>
            </a:r>
            <a:r>
              <a:rPr lang="pl-PL" dirty="0"/>
              <a:t> </a:t>
            </a:r>
            <a:r>
              <a:rPr lang="pl-PL" dirty="0" err="1"/>
              <a:t>case</a:t>
            </a:r>
            <a:r>
              <a:rPr lang="pl-PL" dirty="0"/>
              <a:t>: </a:t>
            </a:r>
            <a:r>
              <a:rPr lang="pl-PL" dirty="0" err="1"/>
              <a:t>detected</a:t>
            </a:r>
            <a:r>
              <a:rPr lang="pl-PL" dirty="0"/>
              <a:t> </a:t>
            </a:r>
            <a:r>
              <a:rPr lang="pl-PL" dirty="0" err="1"/>
              <a:t>means</a:t>
            </a:r>
            <a:r>
              <a:rPr lang="pl-PL" dirty="0"/>
              <a:t> </a:t>
            </a:r>
            <a:r>
              <a:rPr lang="pl-PL" dirty="0" err="1"/>
              <a:t>reported</a:t>
            </a:r>
            <a:r>
              <a:rPr lang="pl-PL" dirty="0"/>
              <a:t> by the </a:t>
            </a:r>
            <a:r>
              <a:rPr lang="pl-PL" dirty="0" err="1"/>
              <a:t>authorities</a:t>
            </a:r>
            <a:r>
              <a:rPr lang="pl-PL" dirty="0"/>
              <a:t>. </a:t>
            </a:r>
          </a:p>
          <a:p>
            <a:endParaRPr lang="pl-PL" dirty="0"/>
          </a:p>
          <a:p>
            <a:r>
              <a:rPr lang="pl-PL" dirty="0" err="1"/>
              <a:t>Another</a:t>
            </a:r>
            <a:r>
              <a:rPr lang="pl-PL" dirty="0"/>
              <a:t> </a:t>
            </a:r>
            <a:r>
              <a:rPr lang="pl-PL" dirty="0" err="1"/>
              <a:t>important</a:t>
            </a:r>
            <a:r>
              <a:rPr lang="pl-PL" dirty="0"/>
              <a:t> </a:t>
            </a:r>
            <a:r>
              <a:rPr lang="pl-PL" dirty="0" err="1"/>
              <a:t>question</a:t>
            </a:r>
            <a:r>
              <a:rPr lang="pl-PL" dirty="0"/>
              <a:t> </a:t>
            </a:r>
            <a:r>
              <a:rPr lang="pl-PL" dirty="0" err="1"/>
              <a:t>is</a:t>
            </a:r>
            <a:r>
              <a:rPr lang="pl-PL" dirty="0"/>
              <a:t> </a:t>
            </a:r>
            <a:r>
              <a:rPr lang="pl-PL" dirty="0" err="1"/>
              <a:t>why</a:t>
            </a:r>
            <a:r>
              <a:rPr lang="pl-PL" dirty="0"/>
              <a:t>? </a:t>
            </a:r>
            <a:r>
              <a:rPr lang="pl-PL" dirty="0" err="1"/>
              <a:t>Because</a:t>
            </a:r>
            <a:r>
              <a:rPr lang="pl-PL" dirty="0"/>
              <a:t> </a:t>
            </a:r>
            <a:r>
              <a:rPr lang="pl-PL" dirty="0" err="1"/>
              <a:t>this</a:t>
            </a:r>
            <a:r>
              <a:rPr lang="pl-PL" dirty="0"/>
              <a:t> </a:t>
            </a:r>
            <a:r>
              <a:rPr lang="pl-PL" dirty="0" err="1"/>
              <a:t>is</a:t>
            </a:r>
            <a:r>
              <a:rPr lang="pl-PL" dirty="0"/>
              <a:t> a solid </a:t>
            </a:r>
            <a:r>
              <a:rPr lang="pl-PL" dirty="0" err="1"/>
              <a:t>base</a:t>
            </a:r>
            <a:r>
              <a:rPr lang="pl-PL" dirty="0"/>
              <a:t> to </a:t>
            </a:r>
            <a:r>
              <a:rPr lang="pl-PL" dirty="0" err="1"/>
              <a:t>answer</a:t>
            </a:r>
            <a:r>
              <a:rPr lang="pl-PL" dirty="0"/>
              <a:t> </a:t>
            </a:r>
            <a:r>
              <a:rPr lang="pl-PL" dirty="0" err="1"/>
              <a:t>all</a:t>
            </a:r>
            <a:r>
              <a:rPr lang="pl-PL" dirty="0"/>
              <a:t> </a:t>
            </a:r>
            <a:r>
              <a:rPr lang="pl-PL" dirty="0" err="1"/>
              <a:t>possible</a:t>
            </a:r>
            <a:r>
              <a:rPr lang="pl-PL" dirty="0"/>
              <a:t> </a:t>
            </a:r>
            <a:r>
              <a:rPr lang="pl-PL" dirty="0" err="1"/>
              <a:t>questions</a:t>
            </a:r>
            <a:endParaRPr lang="pl-PL" dirty="0"/>
          </a:p>
          <a:p>
            <a:r>
              <a:rPr lang="pl-PL" dirty="0" err="1"/>
              <a:t>Why</a:t>
            </a:r>
            <a:r>
              <a:rPr lang="pl-PL" dirty="0"/>
              <a:t> </a:t>
            </a:r>
            <a:r>
              <a:rPr lang="pl-PL" dirty="0" err="1"/>
              <a:t>so</a:t>
            </a:r>
            <a:r>
              <a:rPr lang="pl-PL" dirty="0"/>
              <a:t>? </a:t>
            </a:r>
            <a:r>
              <a:rPr lang="pl-PL" dirty="0" err="1"/>
              <a:t>Because</a:t>
            </a:r>
            <a:r>
              <a:rPr lang="pl-PL" dirty="0"/>
              <a:t> </a:t>
            </a:r>
            <a:r>
              <a:rPr lang="pl-PL" dirty="0" err="1"/>
              <a:t>it</a:t>
            </a:r>
            <a:r>
              <a:rPr lang="pl-PL" dirty="0"/>
              <a:t> </a:t>
            </a:r>
            <a:r>
              <a:rPr lang="pl-PL" dirty="0" err="1"/>
              <a:t>seems</a:t>
            </a:r>
            <a:r>
              <a:rPr lang="pl-PL" dirty="0"/>
              <a:t> the </a:t>
            </a:r>
            <a:r>
              <a:rPr lang="pl-PL" dirty="0" err="1"/>
              <a:t>easiest</a:t>
            </a:r>
            <a:r>
              <a:rPr lang="pl-PL" dirty="0"/>
              <a:t> (less </a:t>
            </a:r>
            <a:r>
              <a:rPr lang="pl-PL" dirty="0" err="1"/>
              <a:t>noisy</a:t>
            </a:r>
            <a:r>
              <a:rPr lang="pl-PL" dirty="0"/>
              <a:t>, less </a:t>
            </a:r>
            <a:r>
              <a:rPr lang="pl-PL" dirty="0" err="1"/>
              <a:t>factors</a:t>
            </a:r>
            <a:r>
              <a:rPr lang="pl-PL" dirty="0"/>
              <a:t>) </a:t>
            </a:r>
            <a:r>
              <a:rPr lang="pl-PL" dirty="0" err="1"/>
              <a:t>quantity</a:t>
            </a:r>
            <a:r>
              <a:rPr lang="pl-PL" dirty="0"/>
              <a:t> to </a:t>
            </a:r>
            <a:r>
              <a:rPr lang="pl-PL" dirty="0" err="1"/>
              <a:t>estimate</a:t>
            </a:r>
            <a:r>
              <a:rPr lang="pl-PL" dirty="0"/>
              <a:t>.</a:t>
            </a:r>
          </a:p>
        </p:txBody>
      </p:sp>
    </p:spTree>
    <p:extLst>
      <p:ext uri="{BB962C8B-B14F-4D97-AF65-F5344CB8AC3E}">
        <p14:creationId xmlns:p14="http://schemas.microsoft.com/office/powerpoint/2010/main" val="232438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endParaRPr sz="1600" b="0" dirty="0"/>
          </a:p>
        </p:txBody>
      </p:sp>
    </p:spTree>
    <p:extLst>
      <p:ext uri="{BB962C8B-B14F-4D97-AF65-F5344CB8AC3E}">
        <p14:creationId xmlns:p14="http://schemas.microsoft.com/office/powerpoint/2010/main" val="44655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pl-PL" dirty="0"/>
              <a:t>It </a:t>
            </a:r>
            <a:r>
              <a:rPr lang="pl-PL" dirty="0" err="1"/>
              <a:t>seems</a:t>
            </a:r>
            <a:r>
              <a:rPr lang="pl-PL" dirty="0"/>
              <a:t> </a:t>
            </a:r>
            <a:r>
              <a:rPr lang="pl-PL" dirty="0" err="1"/>
              <a:t>obvious</a:t>
            </a:r>
            <a:r>
              <a:rPr lang="pl-PL" dirty="0"/>
              <a:t> but I </a:t>
            </a:r>
            <a:r>
              <a:rPr lang="pl-PL" dirty="0" err="1"/>
              <a:t>can</a:t>
            </a:r>
            <a:r>
              <a:rPr lang="pl-PL" dirty="0"/>
              <a:t> </a:t>
            </a:r>
            <a:r>
              <a:rPr lang="pl-PL" dirty="0" err="1"/>
              <a:t>guarantee</a:t>
            </a:r>
            <a:r>
              <a:rPr lang="pl-PL" dirty="0"/>
              <a:t> </a:t>
            </a:r>
            <a:r>
              <a:rPr lang="pl-PL" dirty="0" err="1"/>
              <a:t>that</a:t>
            </a:r>
            <a:r>
              <a:rPr lang="pl-PL" dirty="0"/>
              <a:t> </a:t>
            </a:r>
            <a:r>
              <a:rPr lang="pl-PL" dirty="0" err="1"/>
              <a:t>it</a:t>
            </a:r>
            <a:r>
              <a:rPr lang="pl-PL" dirty="0"/>
              <a:t> </a:t>
            </a:r>
            <a:r>
              <a:rPr lang="pl-PL" dirty="0" err="1"/>
              <a:t>is</a:t>
            </a:r>
            <a:r>
              <a:rPr lang="pl-PL" dirty="0"/>
              <a:t> not in </a:t>
            </a:r>
            <a:r>
              <a:rPr lang="pl-PL" dirty="0" err="1"/>
              <a:t>practice</a:t>
            </a:r>
            <a:r>
              <a:rPr lang="pl-PL" dirty="0"/>
              <a:t>.</a:t>
            </a:r>
          </a:p>
          <a:p>
            <a:endParaRPr lang="pl-PL" dirty="0"/>
          </a:p>
          <a:p>
            <a:endParaRPr lang="pl-PL"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140D16-0005-D743-BB23-C1087607B503}"/>
              </a:ext>
            </a:extLst>
          </p:cNvPr>
          <p:cNvSpPr>
            <a:spLocks noGrp="1"/>
          </p:cNvSpPr>
          <p:nvPr>
            <p:ph type="body" idx="1"/>
          </p:nvPr>
        </p:nvSpPr>
        <p:spPr/>
        <p:txBody>
          <a:bodyPr/>
          <a:lstStyle/>
          <a:p>
            <a:r>
              <a:rPr lang="pl-PL" dirty="0"/>
              <a:t>It </a:t>
            </a:r>
            <a:r>
              <a:rPr lang="pl-PL" dirty="0" err="1"/>
              <a:t>seems</a:t>
            </a:r>
            <a:r>
              <a:rPr lang="pl-PL" dirty="0"/>
              <a:t> </a:t>
            </a:r>
            <a:r>
              <a:rPr lang="pl-PL" dirty="0" err="1"/>
              <a:t>obvious</a:t>
            </a:r>
            <a:r>
              <a:rPr lang="pl-PL" dirty="0"/>
              <a:t> but I </a:t>
            </a:r>
            <a:r>
              <a:rPr lang="pl-PL" dirty="0" err="1"/>
              <a:t>can</a:t>
            </a:r>
            <a:r>
              <a:rPr lang="pl-PL" dirty="0"/>
              <a:t> </a:t>
            </a:r>
            <a:r>
              <a:rPr lang="pl-PL" dirty="0" err="1"/>
              <a:t>guarantee</a:t>
            </a:r>
            <a:r>
              <a:rPr lang="pl-PL" dirty="0"/>
              <a:t> </a:t>
            </a:r>
            <a:r>
              <a:rPr lang="pl-PL" dirty="0" err="1"/>
              <a:t>that</a:t>
            </a:r>
            <a:r>
              <a:rPr lang="pl-PL" dirty="0"/>
              <a:t> </a:t>
            </a:r>
            <a:r>
              <a:rPr lang="pl-PL" dirty="0" err="1"/>
              <a:t>it</a:t>
            </a:r>
            <a:r>
              <a:rPr lang="pl-PL" dirty="0"/>
              <a:t> </a:t>
            </a:r>
            <a:r>
              <a:rPr lang="pl-PL" dirty="0" err="1"/>
              <a:t>is</a:t>
            </a:r>
            <a:r>
              <a:rPr lang="pl-PL" dirty="0"/>
              <a:t> not in </a:t>
            </a:r>
            <a:r>
              <a:rPr lang="pl-PL" dirty="0" err="1"/>
              <a:t>practice</a:t>
            </a:r>
            <a:r>
              <a:rPr lang="pl-PL" dirty="0"/>
              <a:t>.</a:t>
            </a:r>
          </a:p>
          <a:p>
            <a:endParaRPr lang="pl-PL" dirty="0"/>
          </a:p>
          <a:p>
            <a:endParaRPr lang="pl-PL" dirty="0"/>
          </a:p>
        </p:txBody>
      </p:sp>
    </p:spTree>
    <p:extLst>
      <p:ext uri="{BB962C8B-B14F-4D97-AF65-F5344CB8AC3E}">
        <p14:creationId xmlns:p14="http://schemas.microsoft.com/office/powerpoint/2010/main" val="2137865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 name="Shape 10"/>
          <p:cNvSpPr>
            <a:spLocks noGrp="1"/>
          </p:cNvSpPr>
          <p:nvPr>
            <p:ph type="title"/>
          </p:nvPr>
        </p:nvSpPr>
        <p:spPr>
          <a:xfrm>
            <a:off x="1693385" y="6718300"/>
            <a:ext cx="13953493" cy="1422400"/>
          </a:xfrm>
          <a:prstGeom prst="rect">
            <a:avLst/>
          </a:prstGeom>
        </p:spPr>
        <p:txBody>
          <a:bodyPr anchor="b"/>
          <a:lstStyle/>
          <a:p>
            <a:pPr lvl="0">
              <a:defRPr sz="1800" b="0"/>
            </a:pPr>
            <a:r>
              <a:rPr sz="4001" b="1"/>
              <a:t>Title Text</a:t>
            </a:r>
          </a:p>
        </p:txBody>
      </p:sp>
      <p:sp>
        <p:nvSpPr>
          <p:cNvPr id="11" name="Shape 11"/>
          <p:cNvSpPr>
            <a:spLocks noGrp="1"/>
          </p:cNvSpPr>
          <p:nvPr>
            <p:ph type="body" idx="1"/>
          </p:nvPr>
        </p:nvSpPr>
        <p:spPr>
          <a:xfrm>
            <a:off x="1693385" y="8191500"/>
            <a:ext cx="13953493" cy="1130300"/>
          </a:xfrm>
          <a:prstGeom prst="rect">
            <a:avLst/>
          </a:prstGeom>
        </p:spPr>
        <p:txBody>
          <a:bodyPr anchor="t"/>
          <a:lstStyle>
            <a:lvl1pPr marL="0" indent="0" algn="ctr">
              <a:spcBef>
                <a:spcPts val="0"/>
              </a:spcBef>
              <a:buSzTx/>
              <a:buNone/>
              <a:defRPr sz="3200"/>
            </a:lvl1pPr>
            <a:lvl2pPr marL="0" indent="228611" algn="ctr">
              <a:spcBef>
                <a:spcPts val="0"/>
              </a:spcBef>
              <a:buSzTx/>
              <a:buNone/>
              <a:defRPr sz="3200"/>
            </a:lvl2pPr>
            <a:lvl3pPr marL="0" indent="457223" algn="ctr">
              <a:spcBef>
                <a:spcPts val="0"/>
              </a:spcBef>
              <a:buSzTx/>
              <a:buNone/>
              <a:defRPr sz="3200"/>
            </a:lvl3pPr>
            <a:lvl4pPr marL="0" indent="685835" algn="ctr">
              <a:spcBef>
                <a:spcPts val="0"/>
              </a:spcBef>
              <a:buSzTx/>
              <a:buNone/>
              <a:defRPr sz="3200"/>
            </a:lvl4pPr>
            <a:lvl5pPr marL="0" indent="914446"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3" name="Shape 33"/>
          <p:cNvSpPr>
            <a:spLocks noGrp="1"/>
          </p:cNvSpPr>
          <p:nvPr>
            <p:ph type="title"/>
          </p:nvPr>
        </p:nvSpPr>
        <p:spPr>
          <a:xfrm>
            <a:off x="1693385" y="1638300"/>
            <a:ext cx="13953493" cy="3302000"/>
          </a:xfrm>
          <a:prstGeom prst="rect">
            <a:avLst/>
          </a:prstGeom>
        </p:spPr>
        <p:txBody>
          <a:bodyPr anchor="b"/>
          <a:lstStyle/>
          <a:p>
            <a:pPr lvl="0">
              <a:defRPr sz="1800" b="0"/>
            </a:pPr>
            <a:r>
              <a:rPr sz="4001" b="1"/>
              <a:t>Title Text</a:t>
            </a:r>
          </a:p>
        </p:txBody>
      </p:sp>
      <p:sp>
        <p:nvSpPr>
          <p:cNvPr id="34" name="Shape 34"/>
          <p:cNvSpPr>
            <a:spLocks noGrp="1"/>
          </p:cNvSpPr>
          <p:nvPr>
            <p:ph type="body" idx="1"/>
          </p:nvPr>
        </p:nvSpPr>
        <p:spPr>
          <a:xfrm>
            <a:off x="1693385" y="5029200"/>
            <a:ext cx="13953493" cy="1130300"/>
          </a:xfrm>
          <a:prstGeom prst="rect">
            <a:avLst/>
          </a:prstGeom>
        </p:spPr>
        <p:txBody>
          <a:bodyPr anchor="t"/>
          <a:lstStyle>
            <a:lvl1pPr marL="0" indent="0" defTabSz="457223">
              <a:spcBef>
                <a:spcPts val="2400"/>
              </a:spcBef>
              <a:buSzTx/>
              <a:buNone/>
              <a:defRPr sz="2900">
                <a:latin typeface="Arial"/>
                <a:ea typeface="Arial"/>
                <a:cs typeface="Arial"/>
                <a:sym typeface="Helvetica Neue Light"/>
              </a:defRPr>
            </a:lvl1pPr>
            <a:lvl2pPr marL="0" indent="228611" defTabSz="457223">
              <a:spcBef>
                <a:spcPts val="2400"/>
              </a:spcBef>
              <a:buSzTx/>
              <a:buNone/>
              <a:defRPr sz="2900">
                <a:latin typeface="Arial"/>
                <a:ea typeface="Arial"/>
                <a:cs typeface="Arial"/>
                <a:sym typeface="Helvetica Neue Light"/>
              </a:defRPr>
            </a:lvl2pPr>
            <a:lvl3pPr marL="0" indent="457223" defTabSz="457223">
              <a:spcBef>
                <a:spcPts val="2400"/>
              </a:spcBef>
              <a:buSzTx/>
              <a:buNone/>
              <a:defRPr sz="2900">
                <a:latin typeface="Arial"/>
                <a:ea typeface="Arial"/>
                <a:cs typeface="Arial"/>
                <a:sym typeface="Helvetica Neue Light"/>
              </a:defRPr>
            </a:lvl3pPr>
            <a:lvl4pPr marL="0" indent="685835" defTabSz="457223">
              <a:spcBef>
                <a:spcPts val="2400"/>
              </a:spcBef>
              <a:buSzTx/>
              <a:buNone/>
              <a:defRPr sz="2900">
                <a:latin typeface="Arial"/>
                <a:ea typeface="Arial"/>
                <a:cs typeface="Arial"/>
                <a:sym typeface="Helvetica Neue Light"/>
              </a:defRPr>
            </a:lvl4pPr>
            <a:lvl5pPr marL="0" indent="914446" defTabSz="457223">
              <a:spcBef>
                <a:spcPts val="2400"/>
              </a:spcBef>
              <a:buSzTx/>
              <a:buNone/>
              <a:defRPr sz="2900">
                <a:latin typeface="Arial"/>
                <a:ea typeface="Arial"/>
                <a:cs typeface="Arial"/>
                <a:sym typeface="Helvetica Neue Light"/>
              </a:defRPr>
            </a:lvl5p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
        <p:nvSpPr>
          <p:cNvPr id="35" name="Shape 35"/>
          <p:cNvSpPr>
            <a:spLocks noGrp="1"/>
          </p:cNvSpPr>
          <p:nvPr>
            <p:ph type="sldNum" sz="quarter" idx="2"/>
          </p:nvPr>
        </p:nvSpPr>
        <p:spPr>
          <a:xfrm>
            <a:off x="145208" y="9321554"/>
            <a:ext cx="474420" cy="276999"/>
          </a:xfrm>
          <a:prstGeom prst="rect">
            <a:avLst/>
          </a:prstGeom>
        </p:spPr>
        <p:txBody>
          <a:bodyPr wrap="square"/>
          <a:lstStyle>
            <a:lvl1pPr>
              <a:defRPr>
                <a:solidFill>
                  <a:srgbClr val="000000"/>
                </a:solidFill>
              </a:defRPr>
            </a:lvl1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pPr lvl="0">
              <a:defRPr sz="1800" b="0"/>
            </a:pPr>
            <a:r>
              <a:rPr sz="4001" b="1"/>
              <a:t>Title Text</a:t>
            </a:r>
          </a:p>
        </p:txBody>
      </p:sp>
      <p:sp>
        <p:nvSpPr>
          <p:cNvPr id="38" name="Shape 38"/>
          <p:cNvSpPr>
            <a:spLocks noGrp="1"/>
          </p:cNvSpPr>
          <p:nvPr>
            <p:ph type="body" idx="1"/>
          </p:nvPr>
        </p:nvSpPr>
        <p:spPr>
          <a:prstGeom prst="rect">
            <a:avLst/>
          </a:prstGeom>
        </p:spPr>
        <p:txBody>
          <a:bodyPr/>
          <a:lstStyle>
            <a:lvl1pPr marL="358087" indent="-358087" algn="r" defTabSz="1300077">
              <a:spcBef>
                <a:spcPts val="1600"/>
              </a:spcBef>
              <a:defRPr sz="2900">
                <a:latin typeface="Arial"/>
                <a:ea typeface="Arial"/>
                <a:cs typeface="Arial"/>
                <a:sym typeface="Helvetica Neue Light"/>
              </a:defRPr>
            </a:lvl1pPr>
            <a:lvl2pPr marL="802610" indent="-358087" algn="r" defTabSz="1300077">
              <a:spcBef>
                <a:spcPts val="1600"/>
              </a:spcBef>
              <a:defRPr sz="2900">
                <a:latin typeface="Arial"/>
                <a:ea typeface="Arial"/>
                <a:cs typeface="Arial"/>
                <a:sym typeface="Helvetica Neue Light"/>
              </a:defRPr>
            </a:lvl2pPr>
            <a:lvl3pPr marL="1247132" indent="-358087" algn="r" defTabSz="1300077">
              <a:spcBef>
                <a:spcPts val="1600"/>
              </a:spcBef>
              <a:defRPr sz="2900">
                <a:latin typeface="Arial"/>
                <a:ea typeface="Arial"/>
                <a:cs typeface="Arial"/>
                <a:sym typeface="Helvetica Neue Light"/>
              </a:defRPr>
            </a:lvl3pPr>
            <a:lvl4pPr marL="1691654" indent="-358087" algn="r" defTabSz="1300077">
              <a:spcBef>
                <a:spcPts val="1600"/>
              </a:spcBef>
              <a:defRPr sz="2900">
                <a:latin typeface="Arial"/>
                <a:ea typeface="Arial"/>
                <a:cs typeface="Arial"/>
                <a:sym typeface="Helvetica Neue Light"/>
              </a:defRPr>
            </a:lvl4pPr>
            <a:lvl5pPr marL="2136176" indent="-358087" algn="r" defTabSz="1300077">
              <a:spcBef>
                <a:spcPts val="1600"/>
              </a:spcBef>
              <a:defRPr sz="2900">
                <a:latin typeface="Arial"/>
                <a:ea typeface="Arial"/>
                <a:cs typeface="Arial"/>
                <a:sym typeface="Helvetica Neue Light"/>
              </a:defRPr>
            </a:lvl5p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9" name="Rectangle 8"/>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
        <p:nvSpPr>
          <p:cNvPr id="15" name="Freeform 6"/>
          <p:cNvSpPr>
            <a:spLocks/>
          </p:cNvSpPr>
          <p:nvPr userDrawn="1"/>
        </p:nvSpPr>
        <p:spPr bwMode="auto">
          <a:xfrm>
            <a:off x="8357044" y="0"/>
            <a:ext cx="8447357" cy="9753600"/>
          </a:xfrm>
          <a:custGeom>
            <a:avLst/>
            <a:gdLst>
              <a:gd name="T0" fmla="*/ 3743 w 5612"/>
              <a:gd name="T1" fmla="*/ 0 h 6480"/>
              <a:gd name="T2" fmla="*/ 3915 w 5612"/>
              <a:gd name="T3" fmla="*/ 106 h 6480"/>
              <a:gd name="T4" fmla="*/ 4082 w 5612"/>
              <a:gd name="T5" fmla="*/ 222 h 6480"/>
              <a:gd name="T6" fmla="*/ 4243 w 5612"/>
              <a:gd name="T7" fmla="*/ 348 h 6480"/>
              <a:gd name="T8" fmla="*/ 4397 w 5612"/>
              <a:gd name="T9" fmla="*/ 479 h 6480"/>
              <a:gd name="T10" fmla="*/ 4542 w 5612"/>
              <a:gd name="T11" fmla="*/ 621 h 6480"/>
              <a:gd name="T12" fmla="*/ 4679 w 5612"/>
              <a:gd name="T13" fmla="*/ 770 h 6480"/>
              <a:gd name="T14" fmla="*/ 4811 w 5612"/>
              <a:gd name="T15" fmla="*/ 925 h 6480"/>
              <a:gd name="T16" fmla="*/ 4931 w 5612"/>
              <a:gd name="T17" fmla="*/ 1088 h 6480"/>
              <a:gd name="T18" fmla="*/ 5045 w 5612"/>
              <a:gd name="T19" fmla="*/ 1257 h 6480"/>
              <a:gd name="T20" fmla="*/ 5147 w 5612"/>
              <a:gd name="T21" fmla="*/ 1431 h 6480"/>
              <a:gd name="T22" fmla="*/ 5241 w 5612"/>
              <a:gd name="T23" fmla="*/ 1614 h 6480"/>
              <a:gd name="T24" fmla="*/ 5325 w 5612"/>
              <a:gd name="T25" fmla="*/ 1801 h 6480"/>
              <a:gd name="T26" fmla="*/ 5400 w 5612"/>
              <a:gd name="T27" fmla="*/ 1993 h 6480"/>
              <a:gd name="T28" fmla="*/ 5463 w 5612"/>
              <a:gd name="T29" fmla="*/ 2191 h 6480"/>
              <a:gd name="T30" fmla="*/ 5516 w 5612"/>
              <a:gd name="T31" fmla="*/ 2392 h 6480"/>
              <a:gd name="T32" fmla="*/ 5557 w 5612"/>
              <a:gd name="T33" fmla="*/ 2600 h 6480"/>
              <a:gd name="T34" fmla="*/ 5589 w 5612"/>
              <a:gd name="T35" fmla="*/ 2810 h 6480"/>
              <a:gd name="T36" fmla="*/ 5606 w 5612"/>
              <a:gd name="T37" fmla="*/ 3022 h 6480"/>
              <a:gd name="T38" fmla="*/ 5612 w 5612"/>
              <a:gd name="T39" fmla="*/ 3240 h 6480"/>
              <a:gd name="T40" fmla="*/ 5606 w 5612"/>
              <a:gd name="T41" fmla="*/ 3458 h 6480"/>
              <a:gd name="T42" fmla="*/ 5589 w 5612"/>
              <a:gd name="T43" fmla="*/ 3670 h 6480"/>
              <a:gd name="T44" fmla="*/ 5557 w 5612"/>
              <a:gd name="T45" fmla="*/ 3880 h 6480"/>
              <a:gd name="T46" fmla="*/ 5516 w 5612"/>
              <a:gd name="T47" fmla="*/ 4086 h 6480"/>
              <a:gd name="T48" fmla="*/ 5463 w 5612"/>
              <a:gd name="T49" fmla="*/ 4289 h 6480"/>
              <a:gd name="T50" fmla="*/ 5400 w 5612"/>
              <a:gd name="T51" fmla="*/ 4487 h 6480"/>
              <a:gd name="T52" fmla="*/ 5325 w 5612"/>
              <a:gd name="T53" fmla="*/ 4679 h 6480"/>
              <a:gd name="T54" fmla="*/ 5241 w 5612"/>
              <a:gd name="T55" fmla="*/ 4866 h 6480"/>
              <a:gd name="T56" fmla="*/ 5149 w 5612"/>
              <a:gd name="T57" fmla="*/ 5047 h 6480"/>
              <a:gd name="T58" fmla="*/ 5045 w 5612"/>
              <a:gd name="T59" fmla="*/ 5223 h 6480"/>
              <a:gd name="T60" fmla="*/ 4933 w 5612"/>
              <a:gd name="T61" fmla="*/ 5392 h 6480"/>
              <a:gd name="T62" fmla="*/ 4811 w 5612"/>
              <a:gd name="T63" fmla="*/ 5555 h 6480"/>
              <a:gd name="T64" fmla="*/ 4681 w 5612"/>
              <a:gd name="T65" fmla="*/ 5710 h 6480"/>
              <a:gd name="T66" fmla="*/ 4544 w 5612"/>
              <a:gd name="T67" fmla="*/ 5859 h 6480"/>
              <a:gd name="T68" fmla="*/ 4399 w 5612"/>
              <a:gd name="T69" fmla="*/ 5999 h 6480"/>
              <a:gd name="T70" fmla="*/ 4245 w 5612"/>
              <a:gd name="T71" fmla="*/ 6132 h 6480"/>
              <a:gd name="T72" fmla="*/ 4084 w 5612"/>
              <a:gd name="T73" fmla="*/ 6256 h 6480"/>
              <a:gd name="T74" fmla="*/ 3917 w 5612"/>
              <a:gd name="T75" fmla="*/ 6372 h 6480"/>
              <a:gd name="T76" fmla="*/ 3745 w 5612"/>
              <a:gd name="T77" fmla="*/ 6480 h 6480"/>
              <a:gd name="T78" fmla="*/ 0 w 5612"/>
              <a:gd name="T79" fmla="*/ 6480 h 6480"/>
              <a:gd name="T80" fmla="*/ 3743 w 5612"/>
              <a:gd name="T81" fmla="*/ 0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12" h="6480">
                <a:moveTo>
                  <a:pt x="3743" y="0"/>
                </a:moveTo>
                <a:lnTo>
                  <a:pt x="3915" y="106"/>
                </a:lnTo>
                <a:lnTo>
                  <a:pt x="4082" y="222"/>
                </a:lnTo>
                <a:lnTo>
                  <a:pt x="4243" y="348"/>
                </a:lnTo>
                <a:lnTo>
                  <a:pt x="4397" y="479"/>
                </a:lnTo>
                <a:lnTo>
                  <a:pt x="4542" y="621"/>
                </a:lnTo>
                <a:lnTo>
                  <a:pt x="4679" y="770"/>
                </a:lnTo>
                <a:lnTo>
                  <a:pt x="4811" y="925"/>
                </a:lnTo>
                <a:lnTo>
                  <a:pt x="4931" y="1088"/>
                </a:lnTo>
                <a:lnTo>
                  <a:pt x="5045" y="1257"/>
                </a:lnTo>
                <a:lnTo>
                  <a:pt x="5147" y="1431"/>
                </a:lnTo>
                <a:lnTo>
                  <a:pt x="5241" y="1614"/>
                </a:lnTo>
                <a:lnTo>
                  <a:pt x="5325" y="1801"/>
                </a:lnTo>
                <a:lnTo>
                  <a:pt x="5400" y="1993"/>
                </a:lnTo>
                <a:lnTo>
                  <a:pt x="5463" y="2191"/>
                </a:lnTo>
                <a:lnTo>
                  <a:pt x="5516" y="2392"/>
                </a:lnTo>
                <a:lnTo>
                  <a:pt x="5557" y="2600"/>
                </a:lnTo>
                <a:lnTo>
                  <a:pt x="5589" y="2810"/>
                </a:lnTo>
                <a:lnTo>
                  <a:pt x="5606" y="3022"/>
                </a:lnTo>
                <a:lnTo>
                  <a:pt x="5612" y="3240"/>
                </a:lnTo>
                <a:lnTo>
                  <a:pt x="5606" y="3458"/>
                </a:lnTo>
                <a:lnTo>
                  <a:pt x="5589" y="3670"/>
                </a:lnTo>
                <a:lnTo>
                  <a:pt x="5557" y="3880"/>
                </a:lnTo>
                <a:lnTo>
                  <a:pt x="5516" y="4086"/>
                </a:lnTo>
                <a:lnTo>
                  <a:pt x="5463" y="4289"/>
                </a:lnTo>
                <a:lnTo>
                  <a:pt x="5400" y="4487"/>
                </a:lnTo>
                <a:lnTo>
                  <a:pt x="5325" y="4679"/>
                </a:lnTo>
                <a:lnTo>
                  <a:pt x="5241" y="4866"/>
                </a:lnTo>
                <a:lnTo>
                  <a:pt x="5149" y="5047"/>
                </a:lnTo>
                <a:lnTo>
                  <a:pt x="5045" y="5223"/>
                </a:lnTo>
                <a:lnTo>
                  <a:pt x="4933" y="5392"/>
                </a:lnTo>
                <a:lnTo>
                  <a:pt x="4811" y="5555"/>
                </a:lnTo>
                <a:lnTo>
                  <a:pt x="4681" y="5710"/>
                </a:lnTo>
                <a:lnTo>
                  <a:pt x="4544" y="5859"/>
                </a:lnTo>
                <a:lnTo>
                  <a:pt x="4399" y="5999"/>
                </a:lnTo>
                <a:lnTo>
                  <a:pt x="4245" y="6132"/>
                </a:lnTo>
                <a:lnTo>
                  <a:pt x="4084" y="6256"/>
                </a:lnTo>
                <a:lnTo>
                  <a:pt x="3917" y="6372"/>
                </a:lnTo>
                <a:lnTo>
                  <a:pt x="3745" y="6480"/>
                </a:lnTo>
                <a:lnTo>
                  <a:pt x="0" y="6480"/>
                </a:lnTo>
                <a:lnTo>
                  <a:pt x="3743" y="0"/>
                </a:lnTo>
                <a:close/>
              </a:path>
            </a:pathLst>
          </a:custGeom>
          <a:solidFill>
            <a:schemeClr val="accent6"/>
          </a:solidFill>
          <a:ln w="0">
            <a:noFill/>
            <a:prstDash val="solid"/>
            <a:round/>
            <a:headEnd/>
            <a:tailEnd/>
          </a:ln>
        </p:spPr>
        <p:txBody>
          <a:bodyPr vert="horz" wrap="square" lIns="145646" tIns="72823" rIns="145646" bIns="72823"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6" name="Subtitle 2"/>
          <p:cNvSpPr>
            <a:spLocks noGrp="1"/>
          </p:cNvSpPr>
          <p:nvPr>
            <p:ph type="subTitle" idx="11"/>
          </p:nvPr>
        </p:nvSpPr>
        <p:spPr>
          <a:xfrm>
            <a:off x="1133442" y="3359745"/>
            <a:ext cx="7536690" cy="492443"/>
          </a:xfrm>
        </p:spPr>
        <p:txBody>
          <a:bodyPr lIns="0" tIns="0" rIns="0" bIns="0">
            <a:spAutoFit/>
          </a:bodyPr>
          <a:lstStyle>
            <a:lvl1pPr marL="0" indent="0" algn="l">
              <a:spcBef>
                <a:spcPts val="0"/>
              </a:spcBef>
              <a:buNone/>
              <a:defRPr sz="3200" baseline="0">
                <a:solidFill>
                  <a:srgbClr val="FFFFFF"/>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sp>
        <p:nvSpPr>
          <p:cNvPr id="97" name="Title 1"/>
          <p:cNvSpPr>
            <a:spLocks noGrp="1"/>
          </p:cNvSpPr>
          <p:nvPr>
            <p:ph type="title"/>
          </p:nvPr>
        </p:nvSpPr>
        <p:spPr>
          <a:xfrm>
            <a:off x="1124412" y="1123917"/>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grpSp>
        <p:nvGrpSpPr>
          <p:cNvPr id="48" name="Group 47"/>
          <p:cNvGrpSpPr/>
          <p:nvPr userDrawn="1"/>
        </p:nvGrpSpPr>
        <p:grpSpPr>
          <a:xfrm>
            <a:off x="12621518" y="8888639"/>
            <a:ext cx="1198454" cy="485659"/>
            <a:chOff x="1938338" y="2368551"/>
            <a:chExt cx="5260976" cy="2132013"/>
          </a:xfrm>
          <a:solidFill>
            <a:schemeClr val="accent3"/>
          </a:solidFill>
        </p:grpSpPr>
        <p:sp>
          <p:nvSpPr>
            <p:cNvPr id="49" name="Freeform 6"/>
            <p:cNvSpPr>
              <a:spLocks/>
            </p:cNvSpPr>
            <p:nvPr/>
          </p:nvSpPr>
          <p:spPr bwMode="auto">
            <a:xfrm>
              <a:off x="5208588" y="2936876"/>
              <a:ext cx="758825" cy="141288"/>
            </a:xfrm>
            <a:custGeom>
              <a:avLst/>
              <a:gdLst>
                <a:gd name="T0" fmla="*/ 0 w 478"/>
                <a:gd name="T1" fmla="*/ 0 h 89"/>
                <a:gd name="T2" fmla="*/ 448 w 478"/>
                <a:gd name="T3" fmla="*/ 0 h 89"/>
                <a:gd name="T4" fmla="*/ 455 w 478"/>
                <a:gd name="T5" fmla="*/ 22 h 89"/>
                <a:gd name="T6" fmla="*/ 461 w 478"/>
                <a:gd name="T7" fmla="*/ 40 h 89"/>
                <a:gd name="T8" fmla="*/ 466 w 478"/>
                <a:gd name="T9" fmla="*/ 56 h 89"/>
                <a:gd name="T10" fmla="*/ 473 w 478"/>
                <a:gd name="T11" fmla="*/ 72 h 89"/>
                <a:gd name="T12" fmla="*/ 478 w 478"/>
                <a:gd name="T13" fmla="*/ 89 h 89"/>
                <a:gd name="T14" fmla="*/ 0 w 478"/>
                <a:gd name="T15" fmla="*/ 89 h 89"/>
                <a:gd name="T16" fmla="*/ 0 w 47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89">
                  <a:moveTo>
                    <a:pt x="0" y="0"/>
                  </a:moveTo>
                  <a:lnTo>
                    <a:pt x="448" y="0"/>
                  </a:lnTo>
                  <a:lnTo>
                    <a:pt x="455" y="22"/>
                  </a:lnTo>
                  <a:lnTo>
                    <a:pt x="461" y="40"/>
                  </a:lnTo>
                  <a:lnTo>
                    <a:pt x="466" y="56"/>
                  </a:lnTo>
                  <a:lnTo>
                    <a:pt x="473" y="72"/>
                  </a:lnTo>
                  <a:lnTo>
                    <a:pt x="47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0" name="Freeform 7"/>
            <p:cNvSpPr>
              <a:spLocks/>
            </p:cNvSpPr>
            <p:nvPr/>
          </p:nvSpPr>
          <p:spPr bwMode="auto">
            <a:xfrm>
              <a:off x="6156326" y="2936876"/>
              <a:ext cx="758825" cy="141288"/>
            </a:xfrm>
            <a:custGeom>
              <a:avLst/>
              <a:gdLst>
                <a:gd name="T0" fmla="*/ 30 w 478"/>
                <a:gd name="T1" fmla="*/ 0 h 89"/>
                <a:gd name="T2" fmla="*/ 478 w 478"/>
                <a:gd name="T3" fmla="*/ 0 h 89"/>
                <a:gd name="T4" fmla="*/ 478 w 478"/>
                <a:gd name="T5" fmla="*/ 89 h 89"/>
                <a:gd name="T6" fmla="*/ 0 w 478"/>
                <a:gd name="T7" fmla="*/ 89 h 89"/>
                <a:gd name="T8" fmla="*/ 30 w 478"/>
                <a:gd name="T9" fmla="*/ 0 h 89"/>
              </a:gdLst>
              <a:ahLst/>
              <a:cxnLst>
                <a:cxn ang="0">
                  <a:pos x="T0" y="T1"/>
                </a:cxn>
                <a:cxn ang="0">
                  <a:pos x="T2" y="T3"/>
                </a:cxn>
                <a:cxn ang="0">
                  <a:pos x="T4" y="T5"/>
                </a:cxn>
                <a:cxn ang="0">
                  <a:pos x="T6" y="T7"/>
                </a:cxn>
                <a:cxn ang="0">
                  <a:pos x="T8" y="T9"/>
                </a:cxn>
              </a:cxnLst>
              <a:rect l="0" t="0" r="r" b="b"/>
              <a:pathLst>
                <a:path w="478" h="89">
                  <a:moveTo>
                    <a:pt x="30" y="0"/>
                  </a:moveTo>
                  <a:lnTo>
                    <a:pt x="478" y="0"/>
                  </a:lnTo>
                  <a:lnTo>
                    <a:pt x="478" y="89"/>
                  </a:lnTo>
                  <a:lnTo>
                    <a:pt x="0" y="8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1" name="Freeform 8"/>
            <p:cNvSpPr>
              <a:spLocks/>
            </p:cNvSpPr>
            <p:nvPr/>
          </p:nvSpPr>
          <p:spPr bwMode="auto">
            <a:xfrm>
              <a:off x="5635626" y="3221038"/>
              <a:ext cx="427038" cy="141288"/>
            </a:xfrm>
            <a:custGeom>
              <a:avLst/>
              <a:gdLst>
                <a:gd name="T0" fmla="*/ 0 w 269"/>
                <a:gd name="T1" fmla="*/ 0 h 89"/>
                <a:gd name="T2" fmla="*/ 239 w 269"/>
                <a:gd name="T3" fmla="*/ 0 h 89"/>
                <a:gd name="T4" fmla="*/ 242 w 269"/>
                <a:gd name="T5" fmla="*/ 8 h 89"/>
                <a:gd name="T6" fmla="*/ 245 w 269"/>
                <a:gd name="T7" fmla="*/ 19 h 89"/>
                <a:gd name="T8" fmla="*/ 249 w 269"/>
                <a:gd name="T9" fmla="*/ 31 h 89"/>
                <a:gd name="T10" fmla="*/ 254 w 269"/>
                <a:gd name="T11" fmla="*/ 45 h 89"/>
                <a:gd name="T12" fmla="*/ 258 w 269"/>
                <a:gd name="T13" fmla="*/ 58 h 89"/>
                <a:gd name="T14" fmla="*/ 262 w 269"/>
                <a:gd name="T15" fmla="*/ 70 h 89"/>
                <a:gd name="T16" fmla="*/ 266 w 269"/>
                <a:gd name="T17" fmla="*/ 80 h 89"/>
                <a:gd name="T18" fmla="*/ 268 w 269"/>
                <a:gd name="T19" fmla="*/ 87 h 89"/>
                <a:gd name="T20" fmla="*/ 269 w 269"/>
                <a:gd name="T21" fmla="*/ 89 h 89"/>
                <a:gd name="T22" fmla="*/ 30 w 269"/>
                <a:gd name="T23" fmla="*/ 89 h 89"/>
                <a:gd name="T24" fmla="*/ 27 w 269"/>
                <a:gd name="T25" fmla="*/ 82 h 89"/>
                <a:gd name="T26" fmla="*/ 23 w 269"/>
                <a:gd name="T27" fmla="*/ 71 h 89"/>
                <a:gd name="T28" fmla="*/ 19 w 269"/>
                <a:gd name="T29" fmla="*/ 59 h 89"/>
                <a:gd name="T30" fmla="*/ 15 w 269"/>
                <a:gd name="T31" fmla="*/ 45 h 89"/>
                <a:gd name="T32" fmla="*/ 10 w 269"/>
                <a:gd name="T33" fmla="*/ 32 h 89"/>
                <a:gd name="T34" fmla="*/ 6 w 269"/>
                <a:gd name="T35" fmla="*/ 20 h 89"/>
                <a:gd name="T36" fmla="*/ 3 w 269"/>
                <a:gd name="T37" fmla="*/ 10 h 89"/>
                <a:gd name="T38" fmla="*/ 0 w 269"/>
                <a:gd name="T39" fmla="*/ 3 h 89"/>
                <a:gd name="T40" fmla="*/ 0 w 269"/>
                <a:gd name="T4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9" h="89">
                  <a:moveTo>
                    <a:pt x="0" y="0"/>
                  </a:moveTo>
                  <a:lnTo>
                    <a:pt x="239" y="0"/>
                  </a:lnTo>
                  <a:lnTo>
                    <a:pt x="242" y="8"/>
                  </a:lnTo>
                  <a:lnTo>
                    <a:pt x="245" y="19"/>
                  </a:lnTo>
                  <a:lnTo>
                    <a:pt x="249" y="31"/>
                  </a:lnTo>
                  <a:lnTo>
                    <a:pt x="254" y="45"/>
                  </a:lnTo>
                  <a:lnTo>
                    <a:pt x="258" y="58"/>
                  </a:lnTo>
                  <a:lnTo>
                    <a:pt x="262" y="70"/>
                  </a:lnTo>
                  <a:lnTo>
                    <a:pt x="266" y="80"/>
                  </a:lnTo>
                  <a:lnTo>
                    <a:pt x="268" y="87"/>
                  </a:lnTo>
                  <a:lnTo>
                    <a:pt x="269" y="89"/>
                  </a:lnTo>
                  <a:lnTo>
                    <a:pt x="30" y="89"/>
                  </a:lnTo>
                  <a:lnTo>
                    <a:pt x="27" y="82"/>
                  </a:lnTo>
                  <a:lnTo>
                    <a:pt x="23" y="71"/>
                  </a:lnTo>
                  <a:lnTo>
                    <a:pt x="19" y="59"/>
                  </a:lnTo>
                  <a:lnTo>
                    <a:pt x="15" y="45"/>
                  </a:lnTo>
                  <a:lnTo>
                    <a:pt x="10" y="32"/>
                  </a:lnTo>
                  <a:lnTo>
                    <a:pt x="6" y="20"/>
                  </a:lnTo>
                  <a:lnTo>
                    <a:pt x="3" y="1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2" name="Freeform 9"/>
            <p:cNvSpPr>
              <a:spLocks/>
            </p:cNvSpPr>
            <p:nvPr/>
          </p:nvSpPr>
          <p:spPr bwMode="auto">
            <a:xfrm>
              <a:off x="6062663" y="3221038"/>
              <a:ext cx="425450" cy="141288"/>
            </a:xfrm>
            <a:custGeom>
              <a:avLst/>
              <a:gdLst>
                <a:gd name="T0" fmla="*/ 29 w 268"/>
                <a:gd name="T1" fmla="*/ 0 h 89"/>
                <a:gd name="T2" fmla="*/ 268 w 268"/>
                <a:gd name="T3" fmla="*/ 0 h 89"/>
                <a:gd name="T4" fmla="*/ 238 w 268"/>
                <a:gd name="T5" fmla="*/ 89 h 89"/>
                <a:gd name="T6" fmla="*/ 0 w 268"/>
                <a:gd name="T7" fmla="*/ 89 h 89"/>
                <a:gd name="T8" fmla="*/ 29 w 268"/>
                <a:gd name="T9" fmla="*/ 0 h 89"/>
              </a:gdLst>
              <a:ahLst/>
              <a:cxnLst>
                <a:cxn ang="0">
                  <a:pos x="T0" y="T1"/>
                </a:cxn>
                <a:cxn ang="0">
                  <a:pos x="T2" y="T3"/>
                </a:cxn>
                <a:cxn ang="0">
                  <a:pos x="T4" y="T5"/>
                </a:cxn>
                <a:cxn ang="0">
                  <a:pos x="T6" y="T7"/>
                </a:cxn>
                <a:cxn ang="0">
                  <a:pos x="T8" y="T9"/>
                </a:cxn>
              </a:cxnLst>
              <a:rect l="0" t="0" r="r" b="b"/>
              <a:pathLst>
                <a:path w="268" h="89">
                  <a:moveTo>
                    <a:pt x="29" y="0"/>
                  </a:moveTo>
                  <a:lnTo>
                    <a:pt x="268" y="0"/>
                  </a:lnTo>
                  <a:lnTo>
                    <a:pt x="238"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3" name="Freeform 10"/>
            <p:cNvSpPr>
              <a:spLocks/>
            </p:cNvSpPr>
            <p:nvPr/>
          </p:nvSpPr>
          <p:spPr bwMode="auto">
            <a:xfrm>
              <a:off x="5730876" y="3505201"/>
              <a:ext cx="663575" cy="142875"/>
            </a:xfrm>
            <a:custGeom>
              <a:avLst/>
              <a:gdLst>
                <a:gd name="T0" fmla="*/ 0 w 418"/>
                <a:gd name="T1" fmla="*/ 0 h 90"/>
                <a:gd name="T2" fmla="*/ 418 w 418"/>
                <a:gd name="T3" fmla="*/ 0 h 90"/>
                <a:gd name="T4" fmla="*/ 388 w 418"/>
                <a:gd name="T5" fmla="*/ 90 h 90"/>
                <a:gd name="T6" fmla="*/ 30 w 418"/>
                <a:gd name="T7" fmla="*/ 90 h 90"/>
                <a:gd name="T8" fmla="*/ 22 w 418"/>
                <a:gd name="T9" fmla="*/ 68 h 90"/>
                <a:gd name="T10" fmla="*/ 16 w 418"/>
                <a:gd name="T11" fmla="*/ 50 h 90"/>
                <a:gd name="T12" fmla="*/ 11 w 418"/>
                <a:gd name="T13" fmla="*/ 34 h 90"/>
                <a:gd name="T14" fmla="*/ 6 w 418"/>
                <a:gd name="T15" fmla="*/ 18 h 90"/>
                <a:gd name="T16" fmla="*/ 0 w 41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90">
                  <a:moveTo>
                    <a:pt x="0" y="0"/>
                  </a:moveTo>
                  <a:lnTo>
                    <a:pt x="418" y="0"/>
                  </a:lnTo>
                  <a:lnTo>
                    <a:pt x="388" y="90"/>
                  </a:lnTo>
                  <a:lnTo>
                    <a:pt x="30" y="90"/>
                  </a:lnTo>
                  <a:lnTo>
                    <a:pt x="22" y="68"/>
                  </a:lnTo>
                  <a:lnTo>
                    <a:pt x="16" y="50"/>
                  </a:lnTo>
                  <a:lnTo>
                    <a:pt x="11" y="34"/>
                  </a:lnTo>
                  <a:lnTo>
                    <a:pt x="6" y="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4" name="Rectangle 11"/>
            <p:cNvSpPr>
              <a:spLocks noChangeArrowheads="1"/>
            </p:cNvSpPr>
            <p:nvPr/>
          </p:nvSpPr>
          <p:spPr bwMode="auto">
            <a:xfrm>
              <a:off x="520858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8" name="Rectangle 12"/>
            <p:cNvSpPr>
              <a:spLocks noChangeArrowheads="1"/>
            </p:cNvSpPr>
            <p:nvPr/>
          </p:nvSpPr>
          <p:spPr bwMode="auto">
            <a:xfrm>
              <a:off x="6488113"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9" name="Rectangle 13"/>
            <p:cNvSpPr>
              <a:spLocks noChangeArrowheads="1"/>
            </p:cNvSpPr>
            <p:nvPr/>
          </p:nvSpPr>
          <p:spPr bwMode="auto">
            <a:xfrm>
              <a:off x="5208588"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0" name="Rectangle 14"/>
            <p:cNvSpPr>
              <a:spLocks noChangeArrowheads="1"/>
            </p:cNvSpPr>
            <p:nvPr/>
          </p:nvSpPr>
          <p:spPr bwMode="auto">
            <a:xfrm>
              <a:off x="6488113"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1" name="Rectangle 100"/>
            <p:cNvSpPr>
              <a:spLocks noChangeArrowheads="1"/>
            </p:cNvSpPr>
            <p:nvPr/>
          </p:nvSpPr>
          <p:spPr bwMode="auto">
            <a:xfrm>
              <a:off x="5208588"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2" name="Rectangle 101"/>
            <p:cNvSpPr>
              <a:spLocks noChangeArrowheads="1"/>
            </p:cNvSpPr>
            <p:nvPr/>
          </p:nvSpPr>
          <p:spPr bwMode="auto">
            <a:xfrm>
              <a:off x="6488113"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3" name="Rectangle 102"/>
            <p:cNvSpPr>
              <a:spLocks noChangeArrowheads="1"/>
            </p:cNvSpPr>
            <p:nvPr/>
          </p:nvSpPr>
          <p:spPr bwMode="auto">
            <a:xfrm>
              <a:off x="4924426"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4" name="Rectangle 103"/>
            <p:cNvSpPr>
              <a:spLocks noChangeArrowheads="1"/>
            </p:cNvSpPr>
            <p:nvPr/>
          </p:nvSpPr>
          <p:spPr bwMode="auto">
            <a:xfrm>
              <a:off x="4924426"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5" name="Rectangle 19"/>
            <p:cNvSpPr>
              <a:spLocks noChangeArrowheads="1"/>
            </p:cNvSpPr>
            <p:nvPr/>
          </p:nvSpPr>
          <p:spPr bwMode="auto">
            <a:xfrm>
              <a:off x="336073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6" name="Rectangle 20"/>
            <p:cNvSpPr>
              <a:spLocks noChangeArrowheads="1"/>
            </p:cNvSpPr>
            <p:nvPr/>
          </p:nvSpPr>
          <p:spPr bwMode="auto">
            <a:xfrm>
              <a:off x="3360738"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7" name="Rectangle 21"/>
            <p:cNvSpPr>
              <a:spLocks noChangeArrowheads="1"/>
            </p:cNvSpPr>
            <p:nvPr/>
          </p:nvSpPr>
          <p:spPr bwMode="auto">
            <a:xfrm>
              <a:off x="2222501"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8" name="Rectangle 22"/>
            <p:cNvSpPr>
              <a:spLocks noChangeArrowheads="1"/>
            </p:cNvSpPr>
            <p:nvPr/>
          </p:nvSpPr>
          <p:spPr bwMode="auto">
            <a:xfrm>
              <a:off x="2222501"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9" name="Rectangle 23"/>
            <p:cNvSpPr>
              <a:spLocks noChangeArrowheads="1"/>
            </p:cNvSpPr>
            <p:nvPr/>
          </p:nvSpPr>
          <p:spPr bwMode="auto">
            <a:xfrm>
              <a:off x="2222501"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0" name="Rectangle 24"/>
            <p:cNvSpPr>
              <a:spLocks noChangeArrowheads="1"/>
            </p:cNvSpPr>
            <p:nvPr/>
          </p:nvSpPr>
          <p:spPr bwMode="auto">
            <a:xfrm>
              <a:off x="2222501"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1" name="Rectangle 25"/>
            <p:cNvSpPr>
              <a:spLocks noChangeArrowheads="1"/>
            </p:cNvSpPr>
            <p:nvPr/>
          </p:nvSpPr>
          <p:spPr bwMode="auto">
            <a:xfrm>
              <a:off x="1938338" y="40751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2" name="Rectangle 26"/>
            <p:cNvSpPr>
              <a:spLocks noChangeArrowheads="1"/>
            </p:cNvSpPr>
            <p:nvPr/>
          </p:nvSpPr>
          <p:spPr bwMode="auto">
            <a:xfrm>
              <a:off x="1938338" y="4359276"/>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3" name="Rectangle 27"/>
            <p:cNvSpPr>
              <a:spLocks noChangeArrowheads="1"/>
            </p:cNvSpPr>
            <p:nvPr/>
          </p:nvSpPr>
          <p:spPr bwMode="auto">
            <a:xfrm>
              <a:off x="1938338" y="2368551"/>
              <a:ext cx="995363"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4" name="Rectangle 28"/>
            <p:cNvSpPr>
              <a:spLocks noChangeArrowheads="1"/>
            </p:cNvSpPr>
            <p:nvPr/>
          </p:nvSpPr>
          <p:spPr bwMode="auto">
            <a:xfrm>
              <a:off x="1938338" y="26527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5" name="Freeform 29"/>
            <p:cNvSpPr>
              <a:spLocks/>
            </p:cNvSpPr>
            <p:nvPr/>
          </p:nvSpPr>
          <p:spPr bwMode="auto">
            <a:xfrm>
              <a:off x="4924426" y="2368551"/>
              <a:ext cx="854075" cy="142875"/>
            </a:xfrm>
            <a:custGeom>
              <a:avLst/>
              <a:gdLst>
                <a:gd name="T0" fmla="*/ 0 w 538"/>
                <a:gd name="T1" fmla="*/ 0 h 90"/>
                <a:gd name="T2" fmla="*/ 508 w 538"/>
                <a:gd name="T3" fmla="*/ 0 h 90"/>
                <a:gd name="T4" fmla="*/ 514 w 538"/>
                <a:gd name="T5" fmla="*/ 17 h 90"/>
                <a:gd name="T6" fmla="*/ 519 w 538"/>
                <a:gd name="T7" fmla="*/ 33 h 90"/>
                <a:gd name="T8" fmla="*/ 524 w 538"/>
                <a:gd name="T9" fmla="*/ 49 h 90"/>
                <a:gd name="T10" fmla="*/ 530 w 538"/>
                <a:gd name="T11" fmla="*/ 68 h 90"/>
                <a:gd name="T12" fmla="*/ 538 w 538"/>
                <a:gd name="T13" fmla="*/ 90 h 90"/>
                <a:gd name="T14" fmla="*/ 0 w 538"/>
                <a:gd name="T15" fmla="*/ 90 h 90"/>
                <a:gd name="T16" fmla="*/ 0 w 53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90">
                  <a:moveTo>
                    <a:pt x="0" y="0"/>
                  </a:moveTo>
                  <a:lnTo>
                    <a:pt x="508" y="0"/>
                  </a:lnTo>
                  <a:lnTo>
                    <a:pt x="514" y="17"/>
                  </a:lnTo>
                  <a:lnTo>
                    <a:pt x="519" y="33"/>
                  </a:lnTo>
                  <a:lnTo>
                    <a:pt x="524" y="49"/>
                  </a:lnTo>
                  <a:lnTo>
                    <a:pt x="530" y="68"/>
                  </a:lnTo>
                  <a:lnTo>
                    <a:pt x="538"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6" name="Freeform 30"/>
            <p:cNvSpPr>
              <a:spLocks/>
            </p:cNvSpPr>
            <p:nvPr/>
          </p:nvSpPr>
          <p:spPr bwMode="auto">
            <a:xfrm>
              <a:off x="4924426" y="2652713"/>
              <a:ext cx="947738" cy="141288"/>
            </a:xfrm>
            <a:custGeom>
              <a:avLst/>
              <a:gdLst>
                <a:gd name="T0" fmla="*/ 0 w 597"/>
                <a:gd name="T1" fmla="*/ 0 h 89"/>
                <a:gd name="T2" fmla="*/ 567 w 597"/>
                <a:gd name="T3" fmla="*/ 0 h 89"/>
                <a:gd name="T4" fmla="*/ 573 w 597"/>
                <a:gd name="T5" fmla="*/ 17 h 89"/>
                <a:gd name="T6" fmla="*/ 577 w 597"/>
                <a:gd name="T7" fmla="*/ 29 h 89"/>
                <a:gd name="T8" fmla="*/ 581 w 597"/>
                <a:gd name="T9" fmla="*/ 40 h 89"/>
                <a:gd name="T10" fmla="*/ 584 w 597"/>
                <a:gd name="T11" fmla="*/ 50 h 89"/>
                <a:gd name="T12" fmla="*/ 587 w 597"/>
                <a:gd name="T13" fmla="*/ 60 h 89"/>
                <a:gd name="T14" fmla="*/ 592 w 597"/>
                <a:gd name="T15" fmla="*/ 73 h 89"/>
                <a:gd name="T16" fmla="*/ 597 w 597"/>
                <a:gd name="T17" fmla="*/ 89 h 89"/>
                <a:gd name="T18" fmla="*/ 0 w 597"/>
                <a:gd name="T19" fmla="*/ 89 h 89"/>
                <a:gd name="T20" fmla="*/ 0 w 597"/>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89">
                  <a:moveTo>
                    <a:pt x="0" y="0"/>
                  </a:moveTo>
                  <a:lnTo>
                    <a:pt x="567" y="0"/>
                  </a:lnTo>
                  <a:lnTo>
                    <a:pt x="573" y="17"/>
                  </a:lnTo>
                  <a:lnTo>
                    <a:pt x="577" y="29"/>
                  </a:lnTo>
                  <a:lnTo>
                    <a:pt x="581" y="40"/>
                  </a:lnTo>
                  <a:lnTo>
                    <a:pt x="584" y="50"/>
                  </a:lnTo>
                  <a:lnTo>
                    <a:pt x="587" y="60"/>
                  </a:lnTo>
                  <a:lnTo>
                    <a:pt x="592" y="73"/>
                  </a:lnTo>
                  <a:lnTo>
                    <a:pt x="59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7" name="Freeform 31"/>
            <p:cNvSpPr>
              <a:spLocks/>
            </p:cNvSpPr>
            <p:nvPr/>
          </p:nvSpPr>
          <p:spPr bwMode="auto">
            <a:xfrm>
              <a:off x="6346826" y="2368551"/>
              <a:ext cx="852488" cy="142875"/>
            </a:xfrm>
            <a:custGeom>
              <a:avLst/>
              <a:gdLst>
                <a:gd name="T0" fmla="*/ 30 w 537"/>
                <a:gd name="T1" fmla="*/ 0 h 90"/>
                <a:gd name="T2" fmla="*/ 537 w 537"/>
                <a:gd name="T3" fmla="*/ 0 h 90"/>
                <a:gd name="T4" fmla="*/ 537 w 537"/>
                <a:gd name="T5" fmla="*/ 90 h 90"/>
                <a:gd name="T6" fmla="*/ 0 w 537"/>
                <a:gd name="T7" fmla="*/ 90 h 90"/>
                <a:gd name="T8" fmla="*/ 30 w 537"/>
                <a:gd name="T9" fmla="*/ 0 h 90"/>
              </a:gdLst>
              <a:ahLst/>
              <a:cxnLst>
                <a:cxn ang="0">
                  <a:pos x="T0" y="T1"/>
                </a:cxn>
                <a:cxn ang="0">
                  <a:pos x="T2" y="T3"/>
                </a:cxn>
                <a:cxn ang="0">
                  <a:pos x="T4" y="T5"/>
                </a:cxn>
                <a:cxn ang="0">
                  <a:pos x="T6" y="T7"/>
                </a:cxn>
                <a:cxn ang="0">
                  <a:pos x="T8" y="T9"/>
                </a:cxn>
              </a:cxnLst>
              <a:rect l="0" t="0" r="r" b="b"/>
              <a:pathLst>
                <a:path w="537" h="90">
                  <a:moveTo>
                    <a:pt x="30" y="0"/>
                  </a:moveTo>
                  <a:lnTo>
                    <a:pt x="537" y="0"/>
                  </a:lnTo>
                  <a:lnTo>
                    <a:pt x="537" y="90"/>
                  </a:lnTo>
                  <a:lnTo>
                    <a:pt x="0" y="9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8" name="Freeform 32"/>
            <p:cNvSpPr>
              <a:spLocks/>
            </p:cNvSpPr>
            <p:nvPr/>
          </p:nvSpPr>
          <p:spPr bwMode="auto">
            <a:xfrm>
              <a:off x="6253163" y="2652713"/>
              <a:ext cx="946150" cy="141288"/>
            </a:xfrm>
            <a:custGeom>
              <a:avLst/>
              <a:gdLst>
                <a:gd name="T0" fmla="*/ 29 w 596"/>
                <a:gd name="T1" fmla="*/ 0 h 89"/>
                <a:gd name="T2" fmla="*/ 596 w 596"/>
                <a:gd name="T3" fmla="*/ 0 h 89"/>
                <a:gd name="T4" fmla="*/ 596 w 596"/>
                <a:gd name="T5" fmla="*/ 89 h 89"/>
                <a:gd name="T6" fmla="*/ 0 w 596"/>
                <a:gd name="T7" fmla="*/ 89 h 89"/>
                <a:gd name="T8" fmla="*/ 29 w 596"/>
                <a:gd name="T9" fmla="*/ 0 h 89"/>
              </a:gdLst>
              <a:ahLst/>
              <a:cxnLst>
                <a:cxn ang="0">
                  <a:pos x="T0" y="T1"/>
                </a:cxn>
                <a:cxn ang="0">
                  <a:pos x="T2" y="T3"/>
                </a:cxn>
                <a:cxn ang="0">
                  <a:pos x="T4" y="T5"/>
                </a:cxn>
                <a:cxn ang="0">
                  <a:pos x="T6" y="T7"/>
                </a:cxn>
                <a:cxn ang="0">
                  <a:pos x="T8" y="T9"/>
                </a:cxn>
              </a:cxnLst>
              <a:rect l="0" t="0" r="r" b="b"/>
              <a:pathLst>
                <a:path w="596" h="89">
                  <a:moveTo>
                    <a:pt x="29" y="0"/>
                  </a:moveTo>
                  <a:lnTo>
                    <a:pt x="596" y="0"/>
                  </a:lnTo>
                  <a:lnTo>
                    <a:pt x="596"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9" name="Rectangle 33"/>
            <p:cNvSpPr>
              <a:spLocks noChangeArrowheads="1"/>
            </p:cNvSpPr>
            <p:nvPr/>
          </p:nvSpPr>
          <p:spPr bwMode="auto">
            <a:xfrm>
              <a:off x="6488113"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0" name="Rectangle 34"/>
            <p:cNvSpPr>
              <a:spLocks noChangeArrowheads="1"/>
            </p:cNvSpPr>
            <p:nvPr/>
          </p:nvSpPr>
          <p:spPr bwMode="auto">
            <a:xfrm>
              <a:off x="6488113"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1" name="Freeform 35"/>
            <p:cNvSpPr>
              <a:spLocks/>
            </p:cNvSpPr>
            <p:nvPr/>
          </p:nvSpPr>
          <p:spPr bwMode="auto">
            <a:xfrm>
              <a:off x="6015038" y="4359276"/>
              <a:ext cx="93663" cy="141288"/>
            </a:xfrm>
            <a:custGeom>
              <a:avLst/>
              <a:gdLst>
                <a:gd name="T0" fmla="*/ 0 w 59"/>
                <a:gd name="T1" fmla="*/ 0 h 89"/>
                <a:gd name="T2" fmla="*/ 59 w 59"/>
                <a:gd name="T3" fmla="*/ 0 h 89"/>
                <a:gd name="T4" fmla="*/ 30 w 59"/>
                <a:gd name="T5" fmla="*/ 89 h 89"/>
                <a:gd name="T6" fmla="*/ 29 w 59"/>
                <a:gd name="T7" fmla="*/ 86 h 89"/>
                <a:gd name="T8" fmla="*/ 27 w 59"/>
                <a:gd name="T9" fmla="*/ 80 h 89"/>
                <a:gd name="T10" fmla="*/ 23 w 59"/>
                <a:gd name="T11" fmla="*/ 70 h 89"/>
                <a:gd name="T12" fmla="*/ 19 w 59"/>
                <a:gd name="T13" fmla="*/ 58 h 89"/>
                <a:gd name="T14" fmla="*/ 15 w 59"/>
                <a:gd name="T15" fmla="*/ 44 h 89"/>
                <a:gd name="T16" fmla="*/ 10 w 59"/>
                <a:gd name="T17" fmla="*/ 31 h 89"/>
                <a:gd name="T18" fmla="*/ 6 w 59"/>
                <a:gd name="T19" fmla="*/ 18 h 89"/>
                <a:gd name="T20" fmla="*/ 3 w 59"/>
                <a:gd name="T21" fmla="*/ 8 h 89"/>
                <a:gd name="T22" fmla="*/ 0 w 59"/>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89">
                  <a:moveTo>
                    <a:pt x="0" y="0"/>
                  </a:moveTo>
                  <a:lnTo>
                    <a:pt x="59" y="0"/>
                  </a:lnTo>
                  <a:lnTo>
                    <a:pt x="30" y="89"/>
                  </a:lnTo>
                  <a:lnTo>
                    <a:pt x="29" y="86"/>
                  </a:lnTo>
                  <a:lnTo>
                    <a:pt x="27" y="80"/>
                  </a:lnTo>
                  <a:lnTo>
                    <a:pt x="23" y="70"/>
                  </a:lnTo>
                  <a:lnTo>
                    <a:pt x="19" y="58"/>
                  </a:lnTo>
                  <a:lnTo>
                    <a:pt x="15" y="44"/>
                  </a:lnTo>
                  <a:lnTo>
                    <a:pt x="10" y="31"/>
                  </a:lnTo>
                  <a:lnTo>
                    <a:pt x="6" y="18"/>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2" name="Freeform 36"/>
            <p:cNvSpPr>
              <a:spLocks/>
            </p:cNvSpPr>
            <p:nvPr/>
          </p:nvSpPr>
          <p:spPr bwMode="auto">
            <a:xfrm>
              <a:off x="5919788" y="4075113"/>
              <a:ext cx="284163" cy="141288"/>
            </a:xfrm>
            <a:custGeom>
              <a:avLst/>
              <a:gdLst>
                <a:gd name="T0" fmla="*/ 0 w 179"/>
                <a:gd name="T1" fmla="*/ 0 h 89"/>
                <a:gd name="T2" fmla="*/ 179 w 179"/>
                <a:gd name="T3" fmla="*/ 0 h 89"/>
                <a:gd name="T4" fmla="*/ 149 w 179"/>
                <a:gd name="T5" fmla="*/ 89 h 89"/>
                <a:gd name="T6" fmla="*/ 30 w 179"/>
                <a:gd name="T7" fmla="*/ 89 h 89"/>
                <a:gd name="T8" fmla="*/ 25 w 179"/>
                <a:gd name="T9" fmla="*/ 72 h 89"/>
                <a:gd name="T10" fmla="*/ 18 w 179"/>
                <a:gd name="T11" fmla="*/ 56 h 89"/>
                <a:gd name="T12" fmla="*/ 13 w 179"/>
                <a:gd name="T13" fmla="*/ 39 h 89"/>
                <a:gd name="T14" fmla="*/ 7 w 179"/>
                <a:gd name="T15" fmla="*/ 21 h 89"/>
                <a:gd name="T16" fmla="*/ 0 w 179"/>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9">
                  <a:moveTo>
                    <a:pt x="0" y="0"/>
                  </a:moveTo>
                  <a:lnTo>
                    <a:pt x="179" y="0"/>
                  </a:lnTo>
                  <a:lnTo>
                    <a:pt x="149" y="89"/>
                  </a:lnTo>
                  <a:lnTo>
                    <a:pt x="30" y="89"/>
                  </a:lnTo>
                  <a:lnTo>
                    <a:pt x="25" y="72"/>
                  </a:lnTo>
                  <a:lnTo>
                    <a:pt x="18" y="56"/>
                  </a:lnTo>
                  <a:lnTo>
                    <a:pt x="13" y="39"/>
                  </a:lnTo>
                  <a:lnTo>
                    <a:pt x="7" y="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3" name="Freeform 37"/>
            <p:cNvSpPr>
              <a:spLocks/>
            </p:cNvSpPr>
            <p:nvPr/>
          </p:nvSpPr>
          <p:spPr bwMode="auto">
            <a:xfrm>
              <a:off x="5824538" y="3790951"/>
              <a:ext cx="474663" cy="141288"/>
            </a:xfrm>
            <a:custGeom>
              <a:avLst/>
              <a:gdLst>
                <a:gd name="T0" fmla="*/ 0 w 299"/>
                <a:gd name="T1" fmla="*/ 0 h 89"/>
                <a:gd name="T2" fmla="*/ 299 w 299"/>
                <a:gd name="T3" fmla="*/ 0 h 89"/>
                <a:gd name="T4" fmla="*/ 270 w 299"/>
                <a:gd name="T5" fmla="*/ 89 h 89"/>
                <a:gd name="T6" fmla="*/ 30 w 299"/>
                <a:gd name="T7" fmla="*/ 89 h 89"/>
                <a:gd name="T8" fmla="*/ 25 w 299"/>
                <a:gd name="T9" fmla="*/ 72 h 89"/>
                <a:gd name="T10" fmla="*/ 20 w 299"/>
                <a:gd name="T11" fmla="*/ 59 h 89"/>
                <a:gd name="T12" fmla="*/ 17 w 299"/>
                <a:gd name="T13" fmla="*/ 49 h 89"/>
                <a:gd name="T14" fmla="*/ 14 w 299"/>
                <a:gd name="T15" fmla="*/ 39 h 89"/>
                <a:gd name="T16" fmla="*/ 10 w 299"/>
                <a:gd name="T17" fmla="*/ 29 h 89"/>
                <a:gd name="T18" fmla="*/ 6 w 299"/>
                <a:gd name="T19" fmla="*/ 16 h 89"/>
                <a:gd name="T20" fmla="*/ 0 w 299"/>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89">
                  <a:moveTo>
                    <a:pt x="0" y="0"/>
                  </a:moveTo>
                  <a:lnTo>
                    <a:pt x="299" y="0"/>
                  </a:lnTo>
                  <a:lnTo>
                    <a:pt x="270" y="89"/>
                  </a:lnTo>
                  <a:lnTo>
                    <a:pt x="30" y="89"/>
                  </a:lnTo>
                  <a:lnTo>
                    <a:pt x="25" y="72"/>
                  </a:lnTo>
                  <a:lnTo>
                    <a:pt x="20" y="59"/>
                  </a:lnTo>
                  <a:lnTo>
                    <a:pt x="17" y="49"/>
                  </a:lnTo>
                  <a:lnTo>
                    <a:pt x="14" y="39"/>
                  </a:lnTo>
                  <a:lnTo>
                    <a:pt x="10" y="29"/>
                  </a:lnTo>
                  <a:lnTo>
                    <a:pt x="6"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4" name="Freeform 38"/>
            <p:cNvSpPr>
              <a:spLocks/>
            </p:cNvSpPr>
            <p:nvPr/>
          </p:nvSpPr>
          <p:spPr bwMode="auto">
            <a:xfrm>
              <a:off x="3360738" y="3505201"/>
              <a:ext cx="1344613" cy="142875"/>
            </a:xfrm>
            <a:custGeom>
              <a:avLst/>
              <a:gdLst>
                <a:gd name="T0" fmla="*/ 0 w 847"/>
                <a:gd name="T1" fmla="*/ 0 h 90"/>
                <a:gd name="T2" fmla="*/ 774 w 847"/>
                <a:gd name="T3" fmla="*/ 0 h 90"/>
                <a:gd name="T4" fmla="*/ 802 w 847"/>
                <a:gd name="T5" fmla="*/ 27 h 90"/>
                <a:gd name="T6" fmla="*/ 826 w 847"/>
                <a:gd name="T7" fmla="*/ 57 h 90"/>
                <a:gd name="T8" fmla="*/ 847 w 847"/>
                <a:gd name="T9" fmla="*/ 90 h 90"/>
                <a:gd name="T10" fmla="*/ 0 w 847"/>
                <a:gd name="T11" fmla="*/ 90 h 90"/>
                <a:gd name="T12" fmla="*/ 0 w 84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847" h="90">
                  <a:moveTo>
                    <a:pt x="0" y="0"/>
                  </a:moveTo>
                  <a:lnTo>
                    <a:pt x="774" y="0"/>
                  </a:lnTo>
                  <a:lnTo>
                    <a:pt x="802" y="27"/>
                  </a:lnTo>
                  <a:lnTo>
                    <a:pt x="826" y="57"/>
                  </a:lnTo>
                  <a:lnTo>
                    <a:pt x="847"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5" name="Freeform 39"/>
            <p:cNvSpPr>
              <a:spLocks/>
            </p:cNvSpPr>
            <p:nvPr/>
          </p:nvSpPr>
          <p:spPr bwMode="auto">
            <a:xfrm>
              <a:off x="4213226" y="3790951"/>
              <a:ext cx="568325" cy="141288"/>
            </a:xfrm>
            <a:custGeom>
              <a:avLst/>
              <a:gdLst>
                <a:gd name="T0" fmla="*/ 0 w 358"/>
                <a:gd name="T1" fmla="*/ 0 h 89"/>
                <a:gd name="T2" fmla="*/ 347 w 358"/>
                <a:gd name="T3" fmla="*/ 0 h 89"/>
                <a:gd name="T4" fmla="*/ 355 w 358"/>
                <a:gd name="T5" fmla="*/ 43 h 89"/>
                <a:gd name="T6" fmla="*/ 358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47" y="0"/>
                  </a:lnTo>
                  <a:lnTo>
                    <a:pt x="355" y="43"/>
                  </a:lnTo>
                  <a:lnTo>
                    <a:pt x="35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6" name="Freeform 40"/>
            <p:cNvSpPr>
              <a:spLocks/>
            </p:cNvSpPr>
            <p:nvPr/>
          </p:nvSpPr>
          <p:spPr bwMode="auto">
            <a:xfrm>
              <a:off x="3074988" y="4075113"/>
              <a:ext cx="1689100" cy="141288"/>
            </a:xfrm>
            <a:custGeom>
              <a:avLst/>
              <a:gdLst>
                <a:gd name="T0" fmla="*/ 0 w 1064"/>
                <a:gd name="T1" fmla="*/ 0 h 89"/>
                <a:gd name="T2" fmla="*/ 1064 w 1064"/>
                <a:gd name="T3" fmla="*/ 0 h 89"/>
                <a:gd name="T4" fmla="*/ 1054 w 1064"/>
                <a:gd name="T5" fmla="*/ 31 h 89"/>
                <a:gd name="T6" fmla="*/ 1042 w 1064"/>
                <a:gd name="T7" fmla="*/ 60 h 89"/>
                <a:gd name="T8" fmla="*/ 1027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64" y="0"/>
                  </a:lnTo>
                  <a:lnTo>
                    <a:pt x="1054" y="31"/>
                  </a:lnTo>
                  <a:lnTo>
                    <a:pt x="1042" y="60"/>
                  </a:lnTo>
                  <a:lnTo>
                    <a:pt x="102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7" name="Freeform 41"/>
            <p:cNvSpPr>
              <a:spLocks/>
            </p:cNvSpPr>
            <p:nvPr/>
          </p:nvSpPr>
          <p:spPr bwMode="auto">
            <a:xfrm>
              <a:off x="3074988" y="4359276"/>
              <a:ext cx="1516063" cy="141288"/>
            </a:xfrm>
            <a:custGeom>
              <a:avLst/>
              <a:gdLst>
                <a:gd name="T0" fmla="*/ 0 w 955"/>
                <a:gd name="T1" fmla="*/ 0 h 89"/>
                <a:gd name="T2" fmla="*/ 955 w 955"/>
                <a:gd name="T3" fmla="*/ 0 h 89"/>
                <a:gd name="T4" fmla="*/ 921 w 955"/>
                <a:gd name="T5" fmla="*/ 26 h 89"/>
                <a:gd name="T6" fmla="*/ 885 w 955"/>
                <a:gd name="T7" fmla="*/ 48 h 89"/>
                <a:gd name="T8" fmla="*/ 846 w 955"/>
                <a:gd name="T9" fmla="*/ 65 h 89"/>
                <a:gd name="T10" fmla="*/ 805 w 955"/>
                <a:gd name="T11" fmla="*/ 78 h 89"/>
                <a:gd name="T12" fmla="*/ 761 w 955"/>
                <a:gd name="T13" fmla="*/ 86 h 89"/>
                <a:gd name="T14" fmla="*/ 717 w 955"/>
                <a:gd name="T15" fmla="*/ 89 h 89"/>
                <a:gd name="T16" fmla="*/ 0 w 955"/>
                <a:gd name="T17" fmla="*/ 89 h 89"/>
                <a:gd name="T18" fmla="*/ 0 w 955"/>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89">
                  <a:moveTo>
                    <a:pt x="0" y="0"/>
                  </a:moveTo>
                  <a:lnTo>
                    <a:pt x="955" y="0"/>
                  </a:lnTo>
                  <a:lnTo>
                    <a:pt x="921" y="26"/>
                  </a:lnTo>
                  <a:lnTo>
                    <a:pt x="885" y="48"/>
                  </a:lnTo>
                  <a:lnTo>
                    <a:pt x="846" y="65"/>
                  </a:lnTo>
                  <a:lnTo>
                    <a:pt x="805" y="78"/>
                  </a:lnTo>
                  <a:lnTo>
                    <a:pt x="761" y="86"/>
                  </a:lnTo>
                  <a:lnTo>
                    <a:pt x="71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8" name="Freeform 42"/>
            <p:cNvSpPr>
              <a:spLocks/>
            </p:cNvSpPr>
            <p:nvPr/>
          </p:nvSpPr>
          <p:spPr bwMode="auto">
            <a:xfrm>
              <a:off x="3360738" y="3221038"/>
              <a:ext cx="1344613" cy="141288"/>
            </a:xfrm>
            <a:custGeom>
              <a:avLst/>
              <a:gdLst>
                <a:gd name="T0" fmla="*/ 0 w 847"/>
                <a:gd name="T1" fmla="*/ 0 h 89"/>
                <a:gd name="T2" fmla="*/ 847 w 847"/>
                <a:gd name="T3" fmla="*/ 0 h 89"/>
                <a:gd name="T4" fmla="*/ 826 w 847"/>
                <a:gd name="T5" fmla="*/ 33 h 89"/>
                <a:gd name="T6" fmla="*/ 802 w 847"/>
                <a:gd name="T7" fmla="*/ 62 h 89"/>
                <a:gd name="T8" fmla="*/ 775 w 847"/>
                <a:gd name="T9" fmla="*/ 89 h 89"/>
                <a:gd name="T10" fmla="*/ 0 w 847"/>
                <a:gd name="T11" fmla="*/ 89 h 89"/>
                <a:gd name="T12" fmla="*/ 0 w 847"/>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847" h="89">
                  <a:moveTo>
                    <a:pt x="0" y="0"/>
                  </a:moveTo>
                  <a:lnTo>
                    <a:pt x="847" y="0"/>
                  </a:lnTo>
                  <a:lnTo>
                    <a:pt x="826" y="33"/>
                  </a:lnTo>
                  <a:lnTo>
                    <a:pt x="802" y="62"/>
                  </a:lnTo>
                  <a:lnTo>
                    <a:pt x="775"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9" name="Freeform 43"/>
            <p:cNvSpPr>
              <a:spLocks/>
            </p:cNvSpPr>
            <p:nvPr/>
          </p:nvSpPr>
          <p:spPr bwMode="auto">
            <a:xfrm>
              <a:off x="4213226" y="2936876"/>
              <a:ext cx="568325" cy="141288"/>
            </a:xfrm>
            <a:custGeom>
              <a:avLst/>
              <a:gdLst>
                <a:gd name="T0" fmla="*/ 0 w 358"/>
                <a:gd name="T1" fmla="*/ 0 h 89"/>
                <a:gd name="T2" fmla="*/ 358 w 358"/>
                <a:gd name="T3" fmla="*/ 0 h 89"/>
                <a:gd name="T4" fmla="*/ 355 w 358"/>
                <a:gd name="T5" fmla="*/ 46 h 89"/>
                <a:gd name="T6" fmla="*/ 347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58" y="0"/>
                  </a:lnTo>
                  <a:lnTo>
                    <a:pt x="355" y="46"/>
                  </a:lnTo>
                  <a:lnTo>
                    <a:pt x="34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30" name="Freeform 44"/>
            <p:cNvSpPr>
              <a:spLocks/>
            </p:cNvSpPr>
            <p:nvPr/>
          </p:nvSpPr>
          <p:spPr bwMode="auto">
            <a:xfrm>
              <a:off x="3074988" y="2368551"/>
              <a:ext cx="1516063" cy="142875"/>
            </a:xfrm>
            <a:custGeom>
              <a:avLst/>
              <a:gdLst>
                <a:gd name="T0" fmla="*/ 0 w 955"/>
                <a:gd name="T1" fmla="*/ 0 h 90"/>
                <a:gd name="T2" fmla="*/ 717 w 955"/>
                <a:gd name="T3" fmla="*/ 0 h 90"/>
                <a:gd name="T4" fmla="*/ 761 w 955"/>
                <a:gd name="T5" fmla="*/ 3 h 90"/>
                <a:gd name="T6" fmla="*/ 805 w 955"/>
                <a:gd name="T7" fmla="*/ 11 h 90"/>
                <a:gd name="T8" fmla="*/ 846 w 955"/>
                <a:gd name="T9" fmla="*/ 24 h 90"/>
                <a:gd name="T10" fmla="*/ 885 w 955"/>
                <a:gd name="T11" fmla="*/ 41 h 90"/>
                <a:gd name="T12" fmla="*/ 921 w 955"/>
                <a:gd name="T13" fmla="*/ 63 h 90"/>
                <a:gd name="T14" fmla="*/ 955 w 955"/>
                <a:gd name="T15" fmla="*/ 90 h 90"/>
                <a:gd name="T16" fmla="*/ 0 w 955"/>
                <a:gd name="T17" fmla="*/ 90 h 90"/>
                <a:gd name="T18" fmla="*/ 0 w 955"/>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0">
                  <a:moveTo>
                    <a:pt x="0" y="0"/>
                  </a:moveTo>
                  <a:lnTo>
                    <a:pt x="717" y="0"/>
                  </a:lnTo>
                  <a:lnTo>
                    <a:pt x="761" y="3"/>
                  </a:lnTo>
                  <a:lnTo>
                    <a:pt x="805" y="11"/>
                  </a:lnTo>
                  <a:lnTo>
                    <a:pt x="846" y="24"/>
                  </a:lnTo>
                  <a:lnTo>
                    <a:pt x="885" y="41"/>
                  </a:lnTo>
                  <a:lnTo>
                    <a:pt x="921" y="63"/>
                  </a:lnTo>
                  <a:lnTo>
                    <a:pt x="955"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31" name="Freeform 45"/>
            <p:cNvSpPr>
              <a:spLocks/>
            </p:cNvSpPr>
            <p:nvPr/>
          </p:nvSpPr>
          <p:spPr bwMode="auto">
            <a:xfrm>
              <a:off x="3074988" y="2652713"/>
              <a:ext cx="1689100" cy="141288"/>
            </a:xfrm>
            <a:custGeom>
              <a:avLst/>
              <a:gdLst>
                <a:gd name="T0" fmla="*/ 0 w 1064"/>
                <a:gd name="T1" fmla="*/ 0 h 89"/>
                <a:gd name="T2" fmla="*/ 1027 w 1064"/>
                <a:gd name="T3" fmla="*/ 0 h 89"/>
                <a:gd name="T4" fmla="*/ 1042 w 1064"/>
                <a:gd name="T5" fmla="*/ 28 h 89"/>
                <a:gd name="T6" fmla="*/ 1054 w 1064"/>
                <a:gd name="T7" fmla="*/ 58 h 89"/>
                <a:gd name="T8" fmla="*/ 1064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27" y="0"/>
                  </a:lnTo>
                  <a:lnTo>
                    <a:pt x="1042" y="28"/>
                  </a:lnTo>
                  <a:lnTo>
                    <a:pt x="1054" y="58"/>
                  </a:lnTo>
                  <a:lnTo>
                    <a:pt x="1064"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grpSp>
    </p:spTree>
    <p:extLst>
      <p:ext uri="{BB962C8B-B14F-4D97-AF65-F5344CB8AC3E}">
        <p14:creationId xmlns:p14="http://schemas.microsoft.com/office/powerpoint/2010/main" val="1643368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chemeClr val="accent3"/>
        </a:solidFill>
        <a:effectLst/>
      </p:bgPr>
    </p:bg>
    <p:spTree>
      <p:nvGrpSpPr>
        <p:cNvPr id="1" name=""/>
        <p:cNvGrpSpPr/>
        <p:nvPr/>
      </p:nvGrpSpPr>
      <p:grpSpPr>
        <a:xfrm>
          <a:off x="0" y="0"/>
          <a:ext cx="0" cy="0"/>
          <a:chOff x="0" y="0"/>
          <a:chExt cx="0" cy="0"/>
        </a:xfrm>
      </p:grpSpPr>
      <p:sp>
        <p:nvSpPr>
          <p:cNvPr id="14" name="Freeform 7"/>
          <p:cNvSpPr>
            <a:spLocks/>
          </p:cNvSpPr>
          <p:nvPr userDrawn="1"/>
        </p:nvSpPr>
        <p:spPr bwMode="auto">
          <a:xfrm>
            <a:off x="10151281" y="0"/>
            <a:ext cx="7188984" cy="9753600"/>
          </a:xfrm>
          <a:custGeom>
            <a:avLst/>
            <a:gdLst>
              <a:gd name="T0" fmla="*/ 3182 w 4776"/>
              <a:gd name="T1" fmla="*/ 0 h 6480"/>
              <a:gd name="T2" fmla="*/ 3374 w 4776"/>
              <a:gd name="T3" fmla="*/ 6 h 6480"/>
              <a:gd name="T4" fmla="*/ 3563 w 4776"/>
              <a:gd name="T5" fmla="*/ 22 h 6480"/>
              <a:gd name="T6" fmla="*/ 3747 w 4776"/>
              <a:gd name="T7" fmla="*/ 51 h 6480"/>
              <a:gd name="T8" fmla="*/ 3930 w 4776"/>
              <a:gd name="T9" fmla="*/ 88 h 6480"/>
              <a:gd name="T10" fmla="*/ 4109 w 4776"/>
              <a:gd name="T11" fmla="*/ 137 h 6480"/>
              <a:gd name="T12" fmla="*/ 4281 w 4776"/>
              <a:gd name="T13" fmla="*/ 194 h 6480"/>
              <a:gd name="T14" fmla="*/ 4450 w 4776"/>
              <a:gd name="T15" fmla="*/ 263 h 6480"/>
              <a:gd name="T16" fmla="*/ 4615 w 4776"/>
              <a:gd name="T17" fmla="*/ 340 h 6480"/>
              <a:gd name="T18" fmla="*/ 4772 w 4776"/>
              <a:gd name="T19" fmla="*/ 426 h 6480"/>
              <a:gd name="T20" fmla="*/ 4776 w 4776"/>
              <a:gd name="T21" fmla="*/ 426 h 6480"/>
              <a:gd name="T22" fmla="*/ 1590 w 4776"/>
              <a:gd name="T23" fmla="*/ 6480 h 6480"/>
              <a:gd name="T24" fmla="*/ 0 w 4776"/>
              <a:gd name="T25" fmla="*/ 3184 h 6480"/>
              <a:gd name="T26" fmla="*/ 1592 w 4776"/>
              <a:gd name="T27" fmla="*/ 426 h 6480"/>
              <a:gd name="T28" fmla="*/ 1751 w 4776"/>
              <a:gd name="T29" fmla="*/ 340 h 6480"/>
              <a:gd name="T30" fmla="*/ 1914 w 4776"/>
              <a:gd name="T31" fmla="*/ 263 h 6480"/>
              <a:gd name="T32" fmla="*/ 2083 w 4776"/>
              <a:gd name="T33" fmla="*/ 194 h 6480"/>
              <a:gd name="T34" fmla="*/ 2257 w 4776"/>
              <a:gd name="T35" fmla="*/ 137 h 6480"/>
              <a:gd name="T36" fmla="*/ 2434 w 4776"/>
              <a:gd name="T37" fmla="*/ 88 h 6480"/>
              <a:gd name="T38" fmla="*/ 2617 w 4776"/>
              <a:gd name="T39" fmla="*/ 51 h 6480"/>
              <a:gd name="T40" fmla="*/ 2801 w 4776"/>
              <a:gd name="T41" fmla="*/ 22 h 6480"/>
              <a:gd name="T42" fmla="*/ 2990 w 4776"/>
              <a:gd name="T43" fmla="*/ 6 h 6480"/>
              <a:gd name="T44" fmla="*/ 3182 w 4776"/>
              <a:gd name="T45" fmla="*/ 0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6" h="6480">
                <a:moveTo>
                  <a:pt x="3182" y="0"/>
                </a:moveTo>
                <a:lnTo>
                  <a:pt x="3374" y="6"/>
                </a:lnTo>
                <a:lnTo>
                  <a:pt x="3563" y="22"/>
                </a:lnTo>
                <a:lnTo>
                  <a:pt x="3747" y="51"/>
                </a:lnTo>
                <a:lnTo>
                  <a:pt x="3930" y="88"/>
                </a:lnTo>
                <a:lnTo>
                  <a:pt x="4109" y="137"/>
                </a:lnTo>
                <a:lnTo>
                  <a:pt x="4281" y="194"/>
                </a:lnTo>
                <a:lnTo>
                  <a:pt x="4450" y="263"/>
                </a:lnTo>
                <a:lnTo>
                  <a:pt x="4615" y="340"/>
                </a:lnTo>
                <a:lnTo>
                  <a:pt x="4772" y="426"/>
                </a:lnTo>
                <a:lnTo>
                  <a:pt x="4776" y="426"/>
                </a:lnTo>
                <a:lnTo>
                  <a:pt x="1590" y="6480"/>
                </a:lnTo>
                <a:lnTo>
                  <a:pt x="0" y="3184"/>
                </a:lnTo>
                <a:lnTo>
                  <a:pt x="1592" y="426"/>
                </a:lnTo>
                <a:lnTo>
                  <a:pt x="1751" y="340"/>
                </a:lnTo>
                <a:lnTo>
                  <a:pt x="1914" y="263"/>
                </a:lnTo>
                <a:lnTo>
                  <a:pt x="2083" y="194"/>
                </a:lnTo>
                <a:lnTo>
                  <a:pt x="2257" y="137"/>
                </a:lnTo>
                <a:lnTo>
                  <a:pt x="2434" y="88"/>
                </a:lnTo>
                <a:lnTo>
                  <a:pt x="2617" y="51"/>
                </a:lnTo>
                <a:lnTo>
                  <a:pt x="2801" y="22"/>
                </a:lnTo>
                <a:lnTo>
                  <a:pt x="2990" y="6"/>
                </a:lnTo>
                <a:lnTo>
                  <a:pt x="3182" y="0"/>
                </a:lnTo>
                <a:close/>
              </a:path>
            </a:pathLst>
          </a:custGeom>
          <a:solidFill>
            <a:schemeClr val="accent6"/>
          </a:solidFill>
          <a:ln w="0">
            <a:noFill/>
            <a:prstDash val="solid"/>
            <a:round/>
            <a:headEnd/>
            <a:tailEnd/>
          </a:ln>
        </p:spPr>
        <p:txBody>
          <a:bodyPr vert="horz" wrap="square" lIns="145646" tIns="72823" rIns="145646" bIns="72823"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7" name="Subtitle 2"/>
          <p:cNvSpPr>
            <a:spLocks noGrp="1"/>
          </p:cNvSpPr>
          <p:nvPr>
            <p:ph type="subTitle" idx="11"/>
          </p:nvPr>
        </p:nvSpPr>
        <p:spPr>
          <a:xfrm>
            <a:off x="1133442" y="3358642"/>
            <a:ext cx="7536690" cy="492443"/>
          </a:xfrm>
        </p:spPr>
        <p:txBody>
          <a:bodyPr lIns="0" tIns="0" rIns="0" bIns="0">
            <a:spAutoFit/>
          </a:bodyPr>
          <a:lstStyle>
            <a:lvl1pPr marL="0" indent="0" algn="l">
              <a:spcBef>
                <a:spcPts val="0"/>
              </a:spcBef>
              <a:buNone/>
              <a:defRPr sz="3200" baseline="0">
                <a:solidFill>
                  <a:srgbClr val="FFFFFF"/>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sp>
        <p:nvSpPr>
          <p:cNvPr id="58" name="Title 1"/>
          <p:cNvSpPr>
            <a:spLocks noGrp="1"/>
          </p:cNvSpPr>
          <p:nvPr>
            <p:ph type="title"/>
          </p:nvPr>
        </p:nvSpPr>
        <p:spPr>
          <a:xfrm>
            <a:off x="1124412" y="1129073"/>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grpSp>
        <p:nvGrpSpPr>
          <p:cNvPr id="55" name="Group 54"/>
          <p:cNvGrpSpPr/>
          <p:nvPr userDrawn="1"/>
        </p:nvGrpSpPr>
        <p:grpSpPr>
          <a:xfrm>
            <a:off x="10820191" y="4670024"/>
            <a:ext cx="1198454" cy="485659"/>
            <a:chOff x="1938338" y="2368551"/>
            <a:chExt cx="5260976" cy="2132013"/>
          </a:xfrm>
          <a:solidFill>
            <a:schemeClr val="accent3"/>
          </a:solidFill>
        </p:grpSpPr>
        <p:sp>
          <p:nvSpPr>
            <p:cNvPr id="56" name="Freeform 6"/>
            <p:cNvSpPr>
              <a:spLocks/>
            </p:cNvSpPr>
            <p:nvPr/>
          </p:nvSpPr>
          <p:spPr bwMode="auto">
            <a:xfrm>
              <a:off x="5208588" y="2936876"/>
              <a:ext cx="758825" cy="141288"/>
            </a:xfrm>
            <a:custGeom>
              <a:avLst/>
              <a:gdLst>
                <a:gd name="T0" fmla="*/ 0 w 478"/>
                <a:gd name="T1" fmla="*/ 0 h 89"/>
                <a:gd name="T2" fmla="*/ 448 w 478"/>
                <a:gd name="T3" fmla="*/ 0 h 89"/>
                <a:gd name="T4" fmla="*/ 455 w 478"/>
                <a:gd name="T5" fmla="*/ 22 h 89"/>
                <a:gd name="T6" fmla="*/ 461 w 478"/>
                <a:gd name="T7" fmla="*/ 40 h 89"/>
                <a:gd name="T8" fmla="*/ 466 w 478"/>
                <a:gd name="T9" fmla="*/ 56 h 89"/>
                <a:gd name="T10" fmla="*/ 473 w 478"/>
                <a:gd name="T11" fmla="*/ 72 h 89"/>
                <a:gd name="T12" fmla="*/ 478 w 478"/>
                <a:gd name="T13" fmla="*/ 89 h 89"/>
                <a:gd name="T14" fmla="*/ 0 w 478"/>
                <a:gd name="T15" fmla="*/ 89 h 89"/>
                <a:gd name="T16" fmla="*/ 0 w 47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89">
                  <a:moveTo>
                    <a:pt x="0" y="0"/>
                  </a:moveTo>
                  <a:lnTo>
                    <a:pt x="448" y="0"/>
                  </a:lnTo>
                  <a:lnTo>
                    <a:pt x="455" y="22"/>
                  </a:lnTo>
                  <a:lnTo>
                    <a:pt x="461" y="40"/>
                  </a:lnTo>
                  <a:lnTo>
                    <a:pt x="466" y="56"/>
                  </a:lnTo>
                  <a:lnTo>
                    <a:pt x="473" y="72"/>
                  </a:lnTo>
                  <a:lnTo>
                    <a:pt x="47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9" name="Freeform 7"/>
            <p:cNvSpPr>
              <a:spLocks/>
            </p:cNvSpPr>
            <p:nvPr/>
          </p:nvSpPr>
          <p:spPr bwMode="auto">
            <a:xfrm>
              <a:off x="6156326" y="2936876"/>
              <a:ext cx="758825" cy="141288"/>
            </a:xfrm>
            <a:custGeom>
              <a:avLst/>
              <a:gdLst>
                <a:gd name="T0" fmla="*/ 30 w 478"/>
                <a:gd name="T1" fmla="*/ 0 h 89"/>
                <a:gd name="T2" fmla="*/ 478 w 478"/>
                <a:gd name="T3" fmla="*/ 0 h 89"/>
                <a:gd name="T4" fmla="*/ 478 w 478"/>
                <a:gd name="T5" fmla="*/ 89 h 89"/>
                <a:gd name="T6" fmla="*/ 0 w 478"/>
                <a:gd name="T7" fmla="*/ 89 h 89"/>
                <a:gd name="T8" fmla="*/ 30 w 478"/>
                <a:gd name="T9" fmla="*/ 0 h 89"/>
              </a:gdLst>
              <a:ahLst/>
              <a:cxnLst>
                <a:cxn ang="0">
                  <a:pos x="T0" y="T1"/>
                </a:cxn>
                <a:cxn ang="0">
                  <a:pos x="T2" y="T3"/>
                </a:cxn>
                <a:cxn ang="0">
                  <a:pos x="T4" y="T5"/>
                </a:cxn>
                <a:cxn ang="0">
                  <a:pos x="T6" y="T7"/>
                </a:cxn>
                <a:cxn ang="0">
                  <a:pos x="T8" y="T9"/>
                </a:cxn>
              </a:cxnLst>
              <a:rect l="0" t="0" r="r" b="b"/>
              <a:pathLst>
                <a:path w="478" h="89">
                  <a:moveTo>
                    <a:pt x="30" y="0"/>
                  </a:moveTo>
                  <a:lnTo>
                    <a:pt x="478" y="0"/>
                  </a:lnTo>
                  <a:lnTo>
                    <a:pt x="478" y="89"/>
                  </a:lnTo>
                  <a:lnTo>
                    <a:pt x="0" y="8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0" name="Freeform 8"/>
            <p:cNvSpPr>
              <a:spLocks/>
            </p:cNvSpPr>
            <p:nvPr/>
          </p:nvSpPr>
          <p:spPr bwMode="auto">
            <a:xfrm>
              <a:off x="5635626" y="3221038"/>
              <a:ext cx="427038" cy="141288"/>
            </a:xfrm>
            <a:custGeom>
              <a:avLst/>
              <a:gdLst>
                <a:gd name="T0" fmla="*/ 0 w 269"/>
                <a:gd name="T1" fmla="*/ 0 h 89"/>
                <a:gd name="T2" fmla="*/ 239 w 269"/>
                <a:gd name="T3" fmla="*/ 0 h 89"/>
                <a:gd name="T4" fmla="*/ 242 w 269"/>
                <a:gd name="T5" fmla="*/ 8 h 89"/>
                <a:gd name="T6" fmla="*/ 245 w 269"/>
                <a:gd name="T7" fmla="*/ 19 h 89"/>
                <a:gd name="T8" fmla="*/ 249 w 269"/>
                <a:gd name="T9" fmla="*/ 31 h 89"/>
                <a:gd name="T10" fmla="*/ 254 w 269"/>
                <a:gd name="T11" fmla="*/ 45 h 89"/>
                <a:gd name="T12" fmla="*/ 258 w 269"/>
                <a:gd name="T13" fmla="*/ 58 h 89"/>
                <a:gd name="T14" fmla="*/ 262 w 269"/>
                <a:gd name="T15" fmla="*/ 70 h 89"/>
                <a:gd name="T16" fmla="*/ 266 w 269"/>
                <a:gd name="T17" fmla="*/ 80 h 89"/>
                <a:gd name="T18" fmla="*/ 268 w 269"/>
                <a:gd name="T19" fmla="*/ 87 h 89"/>
                <a:gd name="T20" fmla="*/ 269 w 269"/>
                <a:gd name="T21" fmla="*/ 89 h 89"/>
                <a:gd name="T22" fmla="*/ 30 w 269"/>
                <a:gd name="T23" fmla="*/ 89 h 89"/>
                <a:gd name="T24" fmla="*/ 27 w 269"/>
                <a:gd name="T25" fmla="*/ 82 h 89"/>
                <a:gd name="T26" fmla="*/ 23 w 269"/>
                <a:gd name="T27" fmla="*/ 71 h 89"/>
                <a:gd name="T28" fmla="*/ 19 w 269"/>
                <a:gd name="T29" fmla="*/ 59 h 89"/>
                <a:gd name="T30" fmla="*/ 15 w 269"/>
                <a:gd name="T31" fmla="*/ 45 h 89"/>
                <a:gd name="T32" fmla="*/ 10 w 269"/>
                <a:gd name="T33" fmla="*/ 32 h 89"/>
                <a:gd name="T34" fmla="*/ 6 w 269"/>
                <a:gd name="T35" fmla="*/ 20 h 89"/>
                <a:gd name="T36" fmla="*/ 3 w 269"/>
                <a:gd name="T37" fmla="*/ 10 h 89"/>
                <a:gd name="T38" fmla="*/ 0 w 269"/>
                <a:gd name="T39" fmla="*/ 3 h 89"/>
                <a:gd name="T40" fmla="*/ 0 w 269"/>
                <a:gd name="T4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9" h="89">
                  <a:moveTo>
                    <a:pt x="0" y="0"/>
                  </a:moveTo>
                  <a:lnTo>
                    <a:pt x="239" y="0"/>
                  </a:lnTo>
                  <a:lnTo>
                    <a:pt x="242" y="8"/>
                  </a:lnTo>
                  <a:lnTo>
                    <a:pt x="245" y="19"/>
                  </a:lnTo>
                  <a:lnTo>
                    <a:pt x="249" y="31"/>
                  </a:lnTo>
                  <a:lnTo>
                    <a:pt x="254" y="45"/>
                  </a:lnTo>
                  <a:lnTo>
                    <a:pt x="258" y="58"/>
                  </a:lnTo>
                  <a:lnTo>
                    <a:pt x="262" y="70"/>
                  </a:lnTo>
                  <a:lnTo>
                    <a:pt x="266" y="80"/>
                  </a:lnTo>
                  <a:lnTo>
                    <a:pt x="268" y="87"/>
                  </a:lnTo>
                  <a:lnTo>
                    <a:pt x="269" y="89"/>
                  </a:lnTo>
                  <a:lnTo>
                    <a:pt x="30" y="89"/>
                  </a:lnTo>
                  <a:lnTo>
                    <a:pt x="27" y="82"/>
                  </a:lnTo>
                  <a:lnTo>
                    <a:pt x="23" y="71"/>
                  </a:lnTo>
                  <a:lnTo>
                    <a:pt x="19" y="59"/>
                  </a:lnTo>
                  <a:lnTo>
                    <a:pt x="15" y="45"/>
                  </a:lnTo>
                  <a:lnTo>
                    <a:pt x="10" y="32"/>
                  </a:lnTo>
                  <a:lnTo>
                    <a:pt x="6" y="20"/>
                  </a:lnTo>
                  <a:lnTo>
                    <a:pt x="3" y="1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1" name="Freeform 9"/>
            <p:cNvSpPr>
              <a:spLocks/>
            </p:cNvSpPr>
            <p:nvPr/>
          </p:nvSpPr>
          <p:spPr bwMode="auto">
            <a:xfrm>
              <a:off x="6062663" y="3221038"/>
              <a:ext cx="425450" cy="141288"/>
            </a:xfrm>
            <a:custGeom>
              <a:avLst/>
              <a:gdLst>
                <a:gd name="T0" fmla="*/ 29 w 268"/>
                <a:gd name="T1" fmla="*/ 0 h 89"/>
                <a:gd name="T2" fmla="*/ 268 w 268"/>
                <a:gd name="T3" fmla="*/ 0 h 89"/>
                <a:gd name="T4" fmla="*/ 238 w 268"/>
                <a:gd name="T5" fmla="*/ 89 h 89"/>
                <a:gd name="T6" fmla="*/ 0 w 268"/>
                <a:gd name="T7" fmla="*/ 89 h 89"/>
                <a:gd name="T8" fmla="*/ 29 w 268"/>
                <a:gd name="T9" fmla="*/ 0 h 89"/>
              </a:gdLst>
              <a:ahLst/>
              <a:cxnLst>
                <a:cxn ang="0">
                  <a:pos x="T0" y="T1"/>
                </a:cxn>
                <a:cxn ang="0">
                  <a:pos x="T2" y="T3"/>
                </a:cxn>
                <a:cxn ang="0">
                  <a:pos x="T4" y="T5"/>
                </a:cxn>
                <a:cxn ang="0">
                  <a:pos x="T6" y="T7"/>
                </a:cxn>
                <a:cxn ang="0">
                  <a:pos x="T8" y="T9"/>
                </a:cxn>
              </a:cxnLst>
              <a:rect l="0" t="0" r="r" b="b"/>
              <a:pathLst>
                <a:path w="268" h="89">
                  <a:moveTo>
                    <a:pt x="29" y="0"/>
                  </a:moveTo>
                  <a:lnTo>
                    <a:pt x="268" y="0"/>
                  </a:lnTo>
                  <a:lnTo>
                    <a:pt x="238"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2" name="Freeform 10"/>
            <p:cNvSpPr>
              <a:spLocks/>
            </p:cNvSpPr>
            <p:nvPr/>
          </p:nvSpPr>
          <p:spPr bwMode="auto">
            <a:xfrm>
              <a:off x="5730876" y="3505201"/>
              <a:ext cx="663575" cy="142875"/>
            </a:xfrm>
            <a:custGeom>
              <a:avLst/>
              <a:gdLst>
                <a:gd name="T0" fmla="*/ 0 w 418"/>
                <a:gd name="T1" fmla="*/ 0 h 90"/>
                <a:gd name="T2" fmla="*/ 418 w 418"/>
                <a:gd name="T3" fmla="*/ 0 h 90"/>
                <a:gd name="T4" fmla="*/ 388 w 418"/>
                <a:gd name="T5" fmla="*/ 90 h 90"/>
                <a:gd name="T6" fmla="*/ 30 w 418"/>
                <a:gd name="T7" fmla="*/ 90 h 90"/>
                <a:gd name="T8" fmla="*/ 22 w 418"/>
                <a:gd name="T9" fmla="*/ 68 h 90"/>
                <a:gd name="T10" fmla="*/ 16 w 418"/>
                <a:gd name="T11" fmla="*/ 50 h 90"/>
                <a:gd name="T12" fmla="*/ 11 w 418"/>
                <a:gd name="T13" fmla="*/ 34 h 90"/>
                <a:gd name="T14" fmla="*/ 6 w 418"/>
                <a:gd name="T15" fmla="*/ 18 h 90"/>
                <a:gd name="T16" fmla="*/ 0 w 41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90">
                  <a:moveTo>
                    <a:pt x="0" y="0"/>
                  </a:moveTo>
                  <a:lnTo>
                    <a:pt x="418" y="0"/>
                  </a:lnTo>
                  <a:lnTo>
                    <a:pt x="388" y="90"/>
                  </a:lnTo>
                  <a:lnTo>
                    <a:pt x="30" y="90"/>
                  </a:lnTo>
                  <a:lnTo>
                    <a:pt x="22" y="68"/>
                  </a:lnTo>
                  <a:lnTo>
                    <a:pt x="16" y="50"/>
                  </a:lnTo>
                  <a:lnTo>
                    <a:pt x="11" y="34"/>
                  </a:lnTo>
                  <a:lnTo>
                    <a:pt x="6" y="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3" name="Rectangle 11"/>
            <p:cNvSpPr>
              <a:spLocks noChangeArrowheads="1"/>
            </p:cNvSpPr>
            <p:nvPr/>
          </p:nvSpPr>
          <p:spPr bwMode="auto">
            <a:xfrm>
              <a:off x="520858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4" name="Rectangle 12"/>
            <p:cNvSpPr>
              <a:spLocks noChangeArrowheads="1"/>
            </p:cNvSpPr>
            <p:nvPr/>
          </p:nvSpPr>
          <p:spPr bwMode="auto">
            <a:xfrm>
              <a:off x="6488113"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5" name="Rectangle 13"/>
            <p:cNvSpPr>
              <a:spLocks noChangeArrowheads="1"/>
            </p:cNvSpPr>
            <p:nvPr/>
          </p:nvSpPr>
          <p:spPr bwMode="auto">
            <a:xfrm>
              <a:off x="5208588"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6" name="Rectangle 14"/>
            <p:cNvSpPr>
              <a:spLocks noChangeArrowheads="1"/>
            </p:cNvSpPr>
            <p:nvPr/>
          </p:nvSpPr>
          <p:spPr bwMode="auto">
            <a:xfrm>
              <a:off x="6488113"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7" name="Rectangle 66"/>
            <p:cNvSpPr>
              <a:spLocks noChangeArrowheads="1"/>
            </p:cNvSpPr>
            <p:nvPr/>
          </p:nvSpPr>
          <p:spPr bwMode="auto">
            <a:xfrm>
              <a:off x="5208588"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8" name="Rectangle 67"/>
            <p:cNvSpPr>
              <a:spLocks noChangeArrowheads="1"/>
            </p:cNvSpPr>
            <p:nvPr/>
          </p:nvSpPr>
          <p:spPr bwMode="auto">
            <a:xfrm>
              <a:off x="6488113"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9" name="Rectangle 68"/>
            <p:cNvSpPr>
              <a:spLocks noChangeArrowheads="1"/>
            </p:cNvSpPr>
            <p:nvPr/>
          </p:nvSpPr>
          <p:spPr bwMode="auto">
            <a:xfrm>
              <a:off x="4924426"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0" name="Rectangle 69"/>
            <p:cNvSpPr>
              <a:spLocks noChangeArrowheads="1"/>
            </p:cNvSpPr>
            <p:nvPr/>
          </p:nvSpPr>
          <p:spPr bwMode="auto">
            <a:xfrm>
              <a:off x="4924426"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1" name="Rectangle 19"/>
            <p:cNvSpPr>
              <a:spLocks noChangeArrowheads="1"/>
            </p:cNvSpPr>
            <p:nvPr/>
          </p:nvSpPr>
          <p:spPr bwMode="auto">
            <a:xfrm>
              <a:off x="336073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2" name="Rectangle 20"/>
            <p:cNvSpPr>
              <a:spLocks noChangeArrowheads="1"/>
            </p:cNvSpPr>
            <p:nvPr/>
          </p:nvSpPr>
          <p:spPr bwMode="auto">
            <a:xfrm>
              <a:off x="3360738"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3" name="Rectangle 21"/>
            <p:cNvSpPr>
              <a:spLocks noChangeArrowheads="1"/>
            </p:cNvSpPr>
            <p:nvPr/>
          </p:nvSpPr>
          <p:spPr bwMode="auto">
            <a:xfrm>
              <a:off x="2222501"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4" name="Rectangle 22"/>
            <p:cNvSpPr>
              <a:spLocks noChangeArrowheads="1"/>
            </p:cNvSpPr>
            <p:nvPr/>
          </p:nvSpPr>
          <p:spPr bwMode="auto">
            <a:xfrm>
              <a:off x="2222501"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5" name="Rectangle 23"/>
            <p:cNvSpPr>
              <a:spLocks noChangeArrowheads="1"/>
            </p:cNvSpPr>
            <p:nvPr/>
          </p:nvSpPr>
          <p:spPr bwMode="auto">
            <a:xfrm>
              <a:off x="2222501"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6" name="Rectangle 24"/>
            <p:cNvSpPr>
              <a:spLocks noChangeArrowheads="1"/>
            </p:cNvSpPr>
            <p:nvPr/>
          </p:nvSpPr>
          <p:spPr bwMode="auto">
            <a:xfrm>
              <a:off x="2222501"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7" name="Rectangle 25"/>
            <p:cNvSpPr>
              <a:spLocks noChangeArrowheads="1"/>
            </p:cNvSpPr>
            <p:nvPr/>
          </p:nvSpPr>
          <p:spPr bwMode="auto">
            <a:xfrm>
              <a:off x="1938338" y="40751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8" name="Rectangle 26"/>
            <p:cNvSpPr>
              <a:spLocks noChangeArrowheads="1"/>
            </p:cNvSpPr>
            <p:nvPr/>
          </p:nvSpPr>
          <p:spPr bwMode="auto">
            <a:xfrm>
              <a:off x="1938338" y="4359276"/>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9" name="Rectangle 27"/>
            <p:cNvSpPr>
              <a:spLocks noChangeArrowheads="1"/>
            </p:cNvSpPr>
            <p:nvPr/>
          </p:nvSpPr>
          <p:spPr bwMode="auto">
            <a:xfrm>
              <a:off x="1938338" y="2368551"/>
              <a:ext cx="995363"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0" name="Rectangle 28"/>
            <p:cNvSpPr>
              <a:spLocks noChangeArrowheads="1"/>
            </p:cNvSpPr>
            <p:nvPr/>
          </p:nvSpPr>
          <p:spPr bwMode="auto">
            <a:xfrm>
              <a:off x="1938338" y="26527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1" name="Freeform 29"/>
            <p:cNvSpPr>
              <a:spLocks/>
            </p:cNvSpPr>
            <p:nvPr/>
          </p:nvSpPr>
          <p:spPr bwMode="auto">
            <a:xfrm>
              <a:off x="4924426" y="2368551"/>
              <a:ext cx="854075" cy="142875"/>
            </a:xfrm>
            <a:custGeom>
              <a:avLst/>
              <a:gdLst>
                <a:gd name="T0" fmla="*/ 0 w 538"/>
                <a:gd name="T1" fmla="*/ 0 h 90"/>
                <a:gd name="T2" fmla="*/ 508 w 538"/>
                <a:gd name="T3" fmla="*/ 0 h 90"/>
                <a:gd name="T4" fmla="*/ 514 w 538"/>
                <a:gd name="T5" fmla="*/ 17 h 90"/>
                <a:gd name="T6" fmla="*/ 519 w 538"/>
                <a:gd name="T7" fmla="*/ 33 h 90"/>
                <a:gd name="T8" fmla="*/ 524 w 538"/>
                <a:gd name="T9" fmla="*/ 49 h 90"/>
                <a:gd name="T10" fmla="*/ 530 w 538"/>
                <a:gd name="T11" fmla="*/ 68 h 90"/>
                <a:gd name="T12" fmla="*/ 538 w 538"/>
                <a:gd name="T13" fmla="*/ 90 h 90"/>
                <a:gd name="T14" fmla="*/ 0 w 538"/>
                <a:gd name="T15" fmla="*/ 90 h 90"/>
                <a:gd name="T16" fmla="*/ 0 w 53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90">
                  <a:moveTo>
                    <a:pt x="0" y="0"/>
                  </a:moveTo>
                  <a:lnTo>
                    <a:pt x="508" y="0"/>
                  </a:lnTo>
                  <a:lnTo>
                    <a:pt x="514" y="17"/>
                  </a:lnTo>
                  <a:lnTo>
                    <a:pt x="519" y="33"/>
                  </a:lnTo>
                  <a:lnTo>
                    <a:pt x="524" y="49"/>
                  </a:lnTo>
                  <a:lnTo>
                    <a:pt x="530" y="68"/>
                  </a:lnTo>
                  <a:lnTo>
                    <a:pt x="538"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2" name="Freeform 30"/>
            <p:cNvSpPr>
              <a:spLocks/>
            </p:cNvSpPr>
            <p:nvPr/>
          </p:nvSpPr>
          <p:spPr bwMode="auto">
            <a:xfrm>
              <a:off x="4924426" y="2652713"/>
              <a:ext cx="947738" cy="141288"/>
            </a:xfrm>
            <a:custGeom>
              <a:avLst/>
              <a:gdLst>
                <a:gd name="T0" fmla="*/ 0 w 597"/>
                <a:gd name="T1" fmla="*/ 0 h 89"/>
                <a:gd name="T2" fmla="*/ 567 w 597"/>
                <a:gd name="T3" fmla="*/ 0 h 89"/>
                <a:gd name="T4" fmla="*/ 573 w 597"/>
                <a:gd name="T5" fmla="*/ 17 h 89"/>
                <a:gd name="T6" fmla="*/ 577 w 597"/>
                <a:gd name="T7" fmla="*/ 29 h 89"/>
                <a:gd name="T8" fmla="*/ 581 w 597"/>
                <a:gd name="T9" fmla="*/ 40 h 89"/>
                <a:gd name="T10" fmla="*/ 584 w 597"/>
                <a:gd name="T11" fmla="*/ 50 h 89"/>
                <a:gd name="T12" fmla="*/ 587 w 597"/>
                <a:gd name="T13" fmla="*/ 60 h 89"/>
                <a:gd name="T14" fmla="*/ 592 w 597"/>
                <a:gd name="T15" fmla="*/ 73 h 89"/>
                <a:gd name="T16" fmla="*/ 597 w 597"/>
                <a:gd name="T17" fmla="*/ 89 h 89"/>
                <a:gd name="T18" fmla="*/ 0 w 597"/>
                <a:gd name="T19" fmla="*/ 89 h 89"/>
                <a:gd name="T20" fmla="*/ 0 w 597"/>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89">
                  <a:moveTo>
                    <a:pt x="0" y="0"/>
                  </a:moveTo>
                  <a:lnTo>
                    <a:pt x="567" y="0"/>
                  </a:lnTo>
                  <a:lnTo>
                    <a:pt x="573" y="17"/>
                  </a:lnTo>
                  <a:lnTo>
                    <a:pt x="577" y="29"/>
                  </a:lnTo>
                  <a:lnTo>
                    <a:pt x="581" y="40"/>
                  </a:lnTo>
                  <a:lnTo>
                    <a:pt x="584" y="50"/>
                  </a:lnTo>
                  <a:lnTo>
                    <a:pt x="587" y="60"/>
                  </a:lnTo>
                  <a:lnTo>
                    <a:pt x="592" y="73"/>
                  </a:lnTo>
                  <a:lnTo>
                    <a:pt x="59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3" name="Freeform 31"/>
            <p:cNvSpPr>
              <a:spLocks/>
            </p:cNvSpPr>
            <p:nvPr/>
          </p:nvSpPr>
          <p:spPr bwMode="auto">
            <a:xfrm>
              <a:off x="6346826" y="2368551"/>
              <a:ext cx="852488" cy="142875"/>
            </a:xfrm>
            <a:custGeom>
              <a:avLst/>
              <a:gdLst>
                <a:gd name="T0" fmla="*/ 30 w 537"/>
                <a:gd name="T1" fmla="*/ 0 h 90"/>
                <a:gd name="T2" fmla="*/ 537 w 537"/>
                <a:gd name="T3" fmla="*/ 0 h 90"/>
                <a:gd name="T4" fmla="*/ 537 w 537"/>
                <a:gd name="T5" fmla="*/ 90 h 90"/>
                <a:gd name="T6" fmla="*/ 0 w 537"/>
                <a:gd name="T7" fmla="*/ 90 h 90"/>
                <a:gd name="T8" fmla="*/ 30 w 537"/>
                <a:gd name="T9" fmla="*/ 0 h 90"/>
              </a:gdLst>
              <a:ahLst/>
              <a:cxnLst>
                <a:cxn ang="0">
                  <a:pos x="T0" y="T1"/>
                </a:cxn>
                <a:cxn ang="0">
                  <a:pos x="T2" y="T3"/>
                </a:cxn>
                <a:cxn ang="0">
                  <a:pos x="T4" y="T5"/>
                </a:cxn>
                <a:cxn ang="0">
                  <a:pos x="T6" y="T7"/>
                </a:cxn>
                <a:cxn ang="0">
                  <a:pos x="T8" y="T9"/>
                </a:cxn>
              </a:cxnLst>
              <a:rect l="0" t="0" r="r" b="b"/>
              <a:pathLst>
                <a:path w="537" h="90">
                  <a:moveTo>
                    <a:pt x="30" y="0"/>
                  </a:moveTo>
                  <a:lnTo>
                    <a:pt x="537" y="0"/>
                  </a:lnTo>
                  <a:lnTo>
                    <a:pt x="537" y="90"/>
                  </a:lnTo>
                  <a:lnTo>
                    <a:pt x="0" y="9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4" name="Freeform 32"/>
            <p:cNvSpPr>
              <a:spLocks/>
            </p:cNvSpPr>
            <p:nvPr/>
          </p:nvSpPr>
          <p:spPr bwMode="auto">
            <a:xfrm>
              <a:off x="6253163" y="2652713"/>
              <a:ext cx="946150" cy="141288"/>
            </a:xfrm>
            <a:custGeom>
              <a:avLst/>
              <a:gdLst>
                <a:gd name="T0" fmla="*/ 29 w 596"/>
                <a:gd name="T1" fmla="*/ 0 h 89"/>
                <a:gd name="T2" fmla="*/ 596 w 596"/>
                <a:gd name="T3" fmla="*/ 0 h 89"/>
                <a:gd name="T4" fmla="*/ 596 w 596"/>
                <a:gd name="T5" fmla="*/ 89 h 89"/>
                <a:gd name="T6" fmla="*/ 0 w 596"/>
                <a:gd name="T7" fmla="*/ 89 h 89"/>
                <a:gd name="T8" fmla="*/ 29 w 596"/>
                <a:gd name="T9" fmla="*/ 0 h 89"/>
              </a:gdLst>
              <a:ahLst/>
              <a:cxnLst>
                <a:cxn ang="0">
                  <a:pos x="T0" y="T1"/>
                </a:cxn>
                <a:cxn ang="0">
                  <a:pos x="T2" y="T3"/>
                </a:cxn>
                <a:cxn ang="0">
                  <a:pos x="T4" y="T5"/>
                </a:cxn>
                <a:cxn ang="0">
                  <a:pos x="T6" y="T7"/>
                </a:cxn>
                <a:cxn ang="0">
                  <a:pos x="T8" y="T9"/>
                </a:cxn>
              </a:cxnLst>
              <a:rect l="0" t="0" r="r" b="b"/>
              <a:pathLst>
                <a:path w="596" h="89">
                  <a:moveTo>
                    <a:pt x="29" y="0"/>
                  </a:moveTo>
                  <a:lnTo>
                    <a:pt x="596" y="0"/>
                  </a:lnTo>
                  <a:lnTo>
                    <a:pt x="596"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5" name="Rectangle 33"/>
            <p:cNvSpPr>
              <a:spLocks noChangeArrowheads="1"/>
            </p:cNvSpPr>
            <p:nvPr/>
          </p:nvSpPr>
          <p:spPr bwMode="auto">
            <a:xfrm>
              <a:off x="6488113"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6" name="Rectangle 34"/>
            <p:cNvSpPr>
              <a:spLocks noChangeArrowheads="1"/>
            </p:cNvSpPr>
            <p:nvPr/>
          </p:nvSpPr>
          <p:spPr bwMode="auto">
            <a:xfrm>
              <a:off x="6488113"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7" name="Freeform 35"/>
            <p:cNvSpPr>
              <a:spLocks/>
            </p:cNvSpPr>
            <p:nvPr/>
          </p:nvSpPr>
          <p:spPr bwMode="auto">
            <a:xfrm>
              <a:off x="6015038" y="4359276"/>
              <a:ext cx="93663" cy="141288"/>
            </a:xfrm>
            <a:custGeom>
              <a:avLst/>
              <a:gdLst>
                <a:gd name="T0" fmla="*/ 0 w 59"/>
                <a:gd name="T1" fmla="*/ 0 h 89"/>
                <a:gd name="T2" fmla="*/ 59 w 59"/>
                <a:gd name="T3" fmla="*/ 0 h 89"/>
                <a:gd name="T4" fmla="*/ 30 w 59"/>
                <a:gd name="T5" fmla="*/ 89 h 89"/>
                <a:gd name="T6" fmla="*/ 29 w 59"/>
                <a:gd name="T7" fmla="*/ 86 h 89"/>
                <a:gd name="T8" fmla="*/ 27 w 59"/>
                <a:gd name="T9" fmla="*/ 80 h 89"/>
                <a:gd name="T10" fmla="*/ 23 w 59"/>
                <a:gd name="T11" fmla="*/ 70 h 89"/>
                <a:gd name="T12" fmla="*/ 19 w 59"/>
                <a:gd name="T13" fmla="*/ 58 h 89"/>
                <a:gd name="T14" fmla="*/ 15 w 59"/>
                <a:gd name="T15" fmla="*/ 44 h 89"/>
                <a:gd name="T16" fmla="*/ 10 w 59"/>
                <a:gd name="T17" fmla="*/ 31 h 89"/>
                <a:gd name="T18" fmla="*/ 6 w 59"/>
                <a:gd name="T19" fmla="*/ 18 h 89"/>
                <a:gd name="T20" fmla="*/ 3 w 59"/>
                <a:gd name="T21" fmla="*/ 8 h 89"/>
                <a:gd name="T22" fmla="*/ 0 w 59"/>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89">
                  <a:moveTo>
                    <a:pt x="0" y="0"/>
                  </a:moveTo>
                  <a:lnTo>
                    <a:pt x="59" y="0"/>
                  </a:lnTo>
                  <a:lnTo>
                    <a:pt x="30" y="89"/>
                  </a:lnTo>
                  <a:lnTo>
                    <a:pt x="29" y="86"/>
                  </a:lnTo>
                  <a:lnTo>
                    <a:pt x="27" y="80"/>
                  </a:lnTo>
                  <a:lnTo>
                    <a:pt x="23" y="70"/>
                  </a:lnTo>
                  <a:lnTo>
                    <a:pt x="19" y="58"/>
                  </a:lnTo>
                  <a:lnTo>
                    <a:pt x="15" y="44"/>
                  </a:lnTo>
                  <a:lnTo>
                    <a:pt x="10" y="31"/>
                  </a:lnTo>
                  <a:lnTo>
                    <a:pt x="6" y="18"/>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8" name="Freeform 36"/>
            <p:cNvSpPr>
              <a:spLocks/>
            </p:cNvSpPr>
            <p:nvPr/>
          </p:nvSpPr>
          <p:spPr bwMode="auto">
            <a:xfrm>
              <a:off x="5919788" y="4075113"/>
              <a:ext cx="284163" cy="141288"/>
            </a:xfrm>
            <a:custGeom>
              <a:avLst/>
              <a:gdLst>
                <a:gd name="T0" fmla="*/ 0 w 179"/>
                <a:gd name="T1" fmla="*/ 0 h 89"/>
                <a:gd name="T2" fmla="*/ 179 w 179"/>
                <a:gd name="T3" fmla="*/ 0 h 89"/>
                <a:gd name="T4" fmla="*/ 149 w 179"/>
                <a:gd name="T5" fmla="*/ 89 h 89"/>
                <a:gd name="T6" fmla="*/ 30 w 179"/>
                <a:gd name="T7" fmla="*/ 89 h 89"/>
                <a:gd name="T8" fmla="*/ 25 w 179"/>
                <a:gd name="T9" fmla="*/ 72 h 89"/>
                <a:gd name="T10" fmla="*/ 18 w 179"/>
                <a:gd name="T11" fmla="*/ 56 h 89"/>
                <a:gd name="T12" fmla="*/ 13 w 179"/>
                <a:gd name="T13" fmla="*/ 39 h 89"/>
                <a:gd name="T14" fmla="*/ 7 w 179"/>
                <a:gd name="T15" fmla="*/ 21 h 89"/>
                <a:gd name="T16" fmla="*/ 0 w 179"/>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9">
                  <a:moveTo>
                    <a:pt x="0" y="0"/>
                  </a:moveTo>
                  <a:lnTo>
                    <a:pt x="179" y="0"/>
                  </a:lnTo>
                  <a:lnTo>
                    <a:pt x="149" y="89"/>
                  </a:lnTo>
                  <a:lnTo>
                    <a:pt x="30" y="89"/>
                  </a:lnTo>
                  <a:lnTo>
                    <a:pt x="25" y="72"/>
                  </a:lnTo>
                  <a:lnTo>
                    <a:pt x="18" y="56"/>
                  </a:lnTo>
                  <a:lnTo>
                    <a:pt x="13" y="39"/>
                  </a:lnTo>
                  <a:lnTo>
                    <a:pt x="7" y="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9" name="Freeform 37"/>
            <p:cNvSpPr>
              <a:spLocks/>
            </p:cNvSpPr>
            <p:nvPr/>
          </p:nvSpPr>
          <p:spPr bwMode="auto">
            <a:xfrm>
              <a:off x="5824538" y="3790951"/>
              <a:ext cx="474663" cy="141288"/>
            </a:xfrm>
            <a:custGeom>
              <a:avLst/>
              <a:gdLst>
                <a:gd name="T0" fmla="*/ 0 w 299"/>
                <a:gd name="T1" fmla="*/ 0 h 89"/>
                <a:gd name="T2" fmla="*/ 299 w 299"/>
                <a:gd name="T3" fmla="*/ 0 h 89"/>
                <a:gd name="T4" fmla="*/ 270 w 299"/>
                <a:gd name="T5" fmla="*/ 89 h 89"/>
                <a:gd name="T6" fmla="*/ 30 w 299"/>
                <a:gd name="T7" fmla="*/ 89 h 89"/>
                <a:gd name="T8" fmla="*/ 25 w 299"/>
                <a:gd name="T9" fmla="*/ 72 h 89"/>
                <a:gd name="T10" fmla="*/ 20 w 299"/>
                <a:gd name="T11" fmla="*/ 59 h 89"/>
                <a:gd name="T12" fmla="*/ 17 w 299"/>
                <a:gd name="T13" fmla="*/ 49 h 89"/>
                <a:gd name="T14" fmla="*/ 14 w 299"/>
                <a:gd name="T15" fmla="*/ 39 h 89"/>
                <a:gd name="T16" fmla="*/ 10 w 299"/>
                <a:gd name="T17" fmla="*/ 29 h 89"/>
                <a:gd name="T18" fmla="*/ 6 w 299"/>
                <a:gd name="T19" fmla="*/ 16 h 89"/>
                <a:gd name="T20" fmla="*/ 0 w 299"/>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89">
                  <a:moveTo>
                    <a:pt x="0" y="0"/>
                  </a:moveTo>
                  <a:lnTo>
                    <a:pt x="299" y="0"/>
                  </a:lnTo>
                  <a:lnTo>
                    <a:pt x="270" y="89"/>
                  </a:lnTo>
                  <a:lnTo>
                    <a:pt x="30" y="89"/>
                  </a:lnTo>
                  <a:lnTo>
                    <a:pt x="25" y="72"/>
                  </a:lnTo>
                  <a:lnTo>
                    <a:pt x="20" y="59"/>
                  </a:lnTo>
                  <a:lnTo>
                    <a:pt x="17" y="49"/>
                  </a:lnTo>
                  <a:lnTo>
                    <a:pt x="14" y="39"/>
                  </a:lnTo>
                  <a:lnTo>
                    <a:pt x="10" y="29"/>
                  </a:lnTo>
                  <a:lnTo>
                    <a:pt x="6"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0" name="Freeform 38"/>
            <p:cNvSpPr>
              <a:spLocks/>
            </p:cNvSpPr>
            <p:nvPr/>
          </p:nvSpPr>
          <p:spPr bwMode="auto">
            <a:xfrm>
              <a:off x="3360738" y="3505201"/>
              <a:ext cx="1344613" cy="142875"/>
            </a:xfrm>
            <a:custGeom>
              <a:avLst/>
              <a:gdLst>
                <a:gd name="T0" fmla="*/ 0 w 847"/>
                <a:gd name="T1" fmla="*/ 0 h 90"/>
                <a:gd name="T2" fmla="*/ 774 w 847"/>
                <a:gd name="T3" fmla="*/ 0 h 90"/>
                <a:gd name="T4" fmla="*/ 802 w 847"/>
                <a:gd name="T5" fmla="*/ 27 h 90"/>
                <a:gd name="T6" fmla="*/ 826 w 847"/>
                <a:gd name="T7" fmla="*/ 57 h 90"/>
                <a:gd name="T8" fmla="*/ 847 w 847"/>
                <a:gd name="T9" fmla="*/ 90 h 90"/>
                <a:gd name="T10" fmla="*/ 0 w 847"/>
                <a:gd name="T11" fmla="*/ 90 h 90"/>
                <a:gd name="T12" fmla="*/ 0 w 84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847" h="90">
                  <a:moveTo>
                    <a:pt x="0" y="0"/>
                  </a:moveTo>
                  <a:lnTo>
                    <a:pt x="774" y="0"/>
                  </a:lnTo>
                  <a:lnTo>
                    <a:pt x="802" y="27"/>
                  </a:lnTo>
                  <a:lnTo>
                    <a:pt x="826" y="57"/>
                  </a:lnTo>
                  <a:lnTo>
                    <a:pt x="847"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1" name="Freeform 39"/>
            <p:cNvSpPr>
              <a:spLocks/>
            </p:cNvSpPr>
            <p:nvPr/>
          </p:nvSpPr>
          <p:spPr bwMode="auto">
            <a:xfrm>
              <a:off x="4213226" y="3790951"/>
              <a:ext cx="568325" cy="141288"/>
            </a:xfrm>
            <a:custGeom>
              <a:avLst/>
              <a:gdLst>
                <a:gd name="T0" fmla="*/ 0 w 358"/>
                <a:gd name="T1" fmla="*/ 0 h 89"/>
                <a:gd name="T2" fmla="*/ 347 w 358"/>
                <a:gd name="T3" fmla="*/ 0 h 89"/>
                <a:gd name="T4" fmla="*/ 355 w 358"/>
                <a:gd name="T5" fmla="*/ 43 h 89"/>
                <a:gd name="T6" fmla="*/ 358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47" y="0"/>
                  </a:lnTo>
                  <a:lnTo>
                    <a:pt x="355" y="43"/>
                  </a:lnTo>
                  <a:lnTo>
                    <a:pt x="35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2" name="Freeform 40"/>
            <p:cNvSpPr>
              <a:spLocks/>
            </p:cNvSpPr>
            <p:nvPr/>
          </p:nvSpPr>
          <p:spPr bwMode="auto">
            <a:xfrm>
              <a:off x="3074988" y="4075113"/>
              <a:ext cx="1689100" cy="141288"/>
            </a:xfrm>
            <a:custGeom>
              <a:avLst/>
              <a:gdLst>
                <a:gd name="T0" fmla="*/ 0 w 1064"/>
                <a:gd name="T1" fmla="*/ 0 h 89"/>
                <a:gd name="T2" fmla="*/ 1064 w 1064"/>
                <a:gd name="T3" fmla="*/ 0 h 89"/>
                <a:gd name="T4" fmla="*/ 1054 w 1064"/>
                <a:gd name="T5" fmla="*/ 31 h 89"/>
                <a:gd name="T6" fmla="*/ 1042 w 1064"/>
                <a:gd name="T7" fmla="*/ 60 h 89"/>
                <a:gd name="T8" fmla="*/ 1027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64" y="0"/>
                  </a:lnTo>
                  <a:lnTo>
                    <a:pt x="1054" y="31"/>
                  </a:lnTo>
                  <a:lnTo>
                    <a:pt x="1042" y="60"/>
                  </a:lnTo>
                  <a:lnTo>
                    <a:pt x="102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3" name="Freeform 41"/>
            <p:cNvSpPr>
              <a:spLocks/>
            </p:cNvSpPr>
            <p:nvPr/>
          </p:nvSpPr>
          <p:spPr bwMode="auto">
            <a:xfrm>
              <a:off x="3074988" y="4359276"/>
              <a:ext cx="1516063" cy="141288"/>
            </a:xfrm>
            <a:custGeom>
              <a:avLst/>
              <a:gdLst>
                <a:gd name="T0" fmla="*/ 0 w 955"/>
                <a:gd name="T1" fmla="*/ 0 h 89"/>
                <a:gd name="T2" fmla="*/ 955 w 955"/>
                <a:gd name="T3" fmla="*/ 0 h 89"/>
                <a:gd name="T4" fmla="*/ 921 w 955"/>
                <a:gd name="T5" fmla="*/ 26 h 89"/>
                <a:gd name="T6" fmla="*/ 885 w 955"/>
                <a:gd name="T7" fmla="*/ 48 h 89"/>
                <a:gd name="T8" fmla="*/ 846 w 955"/>
                <a:gd name="T9" fmla="*/ 65 h 89"/>
                <a:gd name="T10" fmla="*/ 805 w 955"/>
                <a:gd name="T11" fmla="*/ 78 h 89"/>
                <a:gd name="T12" fmla="*/ 761 w 955"/>
                <a:gd name="T13" fmla="*/ 86 h 89"/>
                <a:gd name="T14" fmla="*/ 717 w 955"/>
                <a:gd name="T15" fmla="*/ 89 h 89"/>
                <a:gd name="T16" fmla="*/ 0 w 955"/>
                <a:gd name="T17" fmla="*/ 89 h 89"/>
                <a:gd name="T18" fmla="*/ 0 w 955"/>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89">
                  <a:moveTo>
                    <a:pt x="0" y="0"/>
                  </a:moveTo>
                  <a:lnTo>
                    <a:pt x="955" y="0"/>
                  </a:lnTo>
                  <a:lnTo>
                    <a:pt x="921" y="26"/>
                  </a:lnTo>
                  <a:lnTo>
                    <a:pt x="885" y="48"/>
                  </a:lnTo>
                  <a:lnTo>
                    <a:pt x="846" y="65"/>
                  </a:lnTo>
                  <a:lnTo>
                    <a:pt x="805" y="78"/>
                  </a:lnTo>
                  <a:lnTo>
                    <a:pt x="761" y="86"/>
                  </a:lnTo>
                  <a:lnTo>
                    <a:pt x="71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4" name="Freeform 42"/>
            <p:cNvSpPr>
              <a:spLocks/>
            </p:cNvSpPr>
            <p:nvPr/>
          </p:nvSpPr>
          <p:spPr bwMode="auto">
            <a:xfrm>
              <a:off x="3360738" y="3221038"/>
              <a:ext cx="1344613" cy="141288"/>
            </a:xfrm>
            <a:custGeom>
              <a:avLst/>
              <a:gdLst>
                <a:gd name="T0" fmla="*/ 0 w 847"/>
                <a:gd name="T1" fmla="*/ 0 h 89"/>
                <a:gd name="T2" fmla="*/ 847 w 847"/>
                <a:gd name="T3" fmla="*/ 0 h 89"/>
                <a:gd name="T4" fmla="*/ 826 w 847"/>
                <a:gd name="T5" fmla="*/ 33 h 89"/>
                <a:gd name="T6" fmla="*/ 802 w 847"/>
                <a:gd name="T7" fmla="*/ 62 h 89"/>
                <a:gd name="T8" fmla="*/ 775 w 847"/>
                <a:gd name="T9" fmla="*/ 89 h 89"/>
                <a:gd name="T10" fmla="*/ 0 w 847"/>
                <a:gd name="T11" fmla="*/ 89 h 89"/>
                <a:gd name="T12" fmla="*/ 0 w 847"/>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847" h="89">
                  <a:moveTo>
                    <a:pt x="0" y="0"/>
                  </a:moveTo>
                  <a:lnTo>
                    <a:pt x="847" y="0"/>
                  </a:lnTo>
                  <a:lnTo>
                    <a:pt x="826" y="33"/>
                  </a:lnTo>
                  <a:lnTo>
                    <a:pt x="802" y="62"/>
                  </a:lnTo>
                  <a:lnTo>
                    <a:pt x="775"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5" name="Freeform 43"/>
            <p:cNvSpPr>
              <a:spLocks/>
            </p:cNvSpPr>
            <p:nvPr/>
          </p:nvSpPr>
          <p:spPr bwMode="auto">
            <a:xfrm>
              <a:off x="4213226" y="2936876"/>
              <a:ext cx="568325" cy="141288"/>
            </a:xfrm>
            <a:custGeom>
              <a:avLst/>
              <a:gdLst>
                <a:gd name="T0" fmla="*/ 0 w 358"/>
                <a:gd name="T1" fmla="*/ 0 h 89"/>
                <a:gd name="T2" fmla="*/ 358 w 358"/>
                <a:gd name="T3" fmla="*/ 0 h 89"/>
                <a:gd name="T4" fmla="*/ 355 w 358"/>
                <a:gd name="T5" fmla="*/ 46 h 89"/>
                <a:gd name="T6" fmla="*/ 347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58" y="0"/>
                  </a:lnTo>
                  <a:lnTo>
                    <a:pt x="355" y="46"/>
                  </a:lnTo>
                  <a:lnTo>
                    <a:pt x="34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6" name="Freeform 44"/>
            <p:cNvSpPr>
              <a:spLocks/>
            </p:cNvSpPr>
            <p:nvPr/>
          </p:nvSpPr>
          <p:spPr bwMode="auto">
            <a:xfrm>
              <a:off x="3074988" y="2368551"/>
              <a:ext cx="1516063" cy="142875"/>
            </a:xfrm>
            <a:custGeom>
              <a:avLst/>
              <a:gdLst>
                <a:gd name="T0" fmla="*/ 0 w 955"/>
                <a:gd name="T1" fmla="*/ 0 h 90"/>
                <a:gd name="T2" fmla="*/ 717 w 955"/>
                <a:gd name="T3" fmla="*/ 0 h 90"/>
                <a:gd name="T4" fmla="*/ 761 w 955"/>
                <a:gd name="T5" fmla="*/ 3 h 90"/>
                <a:gd name="T6" fmla="*/ 805 w 955"/>
                <a:gd name="T7" fmla="*/ 11 h 90"/>
                <a:gd name="T8" fmla="*/ 846 w 955"/>
                <a:gd name="T9" fmla="*/ 24 h 90"/>
                <a:gd name="T10" fmla="*/ 885 w 955"/>
                <a:gd name="T11" fmla="*/ 41 h 90"/>
                <a:gd name="T12" fmla="*/ 921 w 955"/>
                <a:gd name="T13" fmla="*/ 63 h 90"/>
                <a:gd name="T14" fmla="*/ 955 w 955"/>
                <a:gd name="T15" fmla="*/ 90 h 90"/>
                <a:gd name="T16" fmla="*/ 0 w 955"/>
                <a:gd name="T17" fmla="*/ 90 h 90"/>
                <a:gd name="T18" fmla="*/ 0 w 955"/>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0">
                  <a:moveTo>
                    <a:pt x="0" y="0"/>
                  </a:moveTo>
                  <a:lnTo>
                    <a:pt x="717" y="0"/>
                  </a:lnTo>
                  <a:lnTo>
                    <a:pt x="761" y="3"/>
                  </a:lnTo>
                  <a:lnTo>
                    <a:pt x="805" y="11"/>
                  </a:lnTo>
                  <a:lnTo>
                    <a:pt x="846" y="24"/>
                  </a:lnTo>
                  <a:lnTo>
                    <a:pt x="885" y="41"/>
                  </a:lnTo>
                  <a:lnTo>
                    <a:pt x="921" y="63"/>
                  </a:lnTo>
                  <a:lnTo>
                    <a:pt x="955"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7" name="Freeform 45"/>
            <p:cNvSpPr>
              <a:spLocks/>
            </p:cNvSpPr>
            <p:nvPr/>
          </p:nvSpPr>
          <p:spPr bwMode="auto">
            <a:xfrm>
              <a:off x="3074988" y="2652713"/>
              <a:ext cx="1689100" cy="141288"/>
            </a:xfrm>
            <a:custGeom>
              <a:avLst/>
              <a:gdLst>
                <a:gd name="T0" fmla="*/ 0 w 1064"/>
                <a:gd name="T1" fmla="*/ 0 h 89"/>
                <a:gd name="T2" fmla="*/ 1027 w 1064"/>
                <a:gd name="T3" fmla="*/ 0 h 89"/>
                <a:gd name="T4" fmla="*/ 1042 w 1064"/>
                <a:gd name="T5" fmla="*/ 28 h 89"/>
                <a:gd name="T6" fmla="*/ 1054 w 1064"/>
                <a:gd name="T7" fmla="*/ 58 h 89"/>
                <a:gd name="T8" fmla="*/ 1064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27" y="0"/>
                  </a:lnTo>
                  <a:lnTo>
                    <a:pt x="1042" y="28"/>
                  </a:lnTo>
                  <a:lnTo>
                    <a:pt x="1054" y="58"/>
                  </a:lnTo>
                  <a:lnTo>
                    <a:pt x="1064"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grpSp>
      <p:sp>
        <p:nvSpPr>
          <p:cNvPr id="47" name="Rectangle 46"/>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03869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 name="Subtitle 2"/>
          <p:cNvSpPr>
            <a:spLocks noGrp="1"/>
          </p:cNvSpPr>
          <p:nvPr>
            <p:ph type="subTitle" idx="11"/>
          </p:nvPr>
        </p:nvSpPr>
        <p:spPr>
          <a:xfrm>
            <a:off x="1133442" y="3356484"/>
            <a:ext cx="7536690" cy="492443"/>
          </a:xfrm>
        </p:spPr>
        <p:txBody>
          <a:bodyPr lIns="0" tIns="0" rIns="0" bIns="0">
            <a:spAutoFit/>
          </a:bodyPr>
          <a:lstStyle>
            <a:lvl1pPr marL="0" indent="0" algn="l">
              <a:spcBef>
                <a:spcPts val="0"/>
              </a:spcBef>
              <a:buNone/>
              <a:defRPr sz="3200" baseline="0">
                <a:solidFill>
                  <a:srgbClr val="FFFFFF"/>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sp>
        <p:nvSpPr>
          <p:cNvPr id="95" name="Title 1"/>
          <p:cNvSpPr>
            <a:spLocks noGrp="1"/>
          </p:cNvSpPr>
          <p:nvPr>
            <p:ph type="title"/>
          </p:nvPr>
        </p:nvSpPr>
        <p:spPr>
          <a:xfrm>
            <a:off x="1124412" y="1129073"/>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grpSp>
        <p:nvGrpSpPr>
          <p:cNvPr id="53" name="Group 52"/>
          <p:cNvGrpSpPr/>
          <p:nvPr userDrawn="1"/>
        </p:nvGrpSpPr>
        <p:grpSpPr>
          <a:xfrm>
            <a:off x="14985793" y="8888639"/>
            <a:ext cx="1198454" cy="485659"/>
            <a:chOff x="1938338" y="2368551"/>
            <a:chExt cx="5260976" cy="2132013"/>
          </a:xfrm>
          <a:solidFill>
            <a:srgbClr val="FFFFFF"/>
          </a:solidFill>
        </p:grpSpPr>
        <p:sp>
          <p:nvSpPr>
            <p:cNvPr id="54" name="Freeform 6"/>
            <p:cNvSpPr>
              <a:spLocks/>
            </p:cNvSpPr>
            <p:nvPr/>
          </p:nvSpPr>
          <p:spPr bwMode="auto">
            <a:xfrm>
              <a:off x="5208588" y="2936876"/>
              <a:ext cx="758825" cy="141288"/>
            </a:xfrm>
            <a:custGeom>
              <a:avLst/>
              <a:gdLst>
                <a:gd name="T0" fmla="*/ 0 w 478"/>
                <a:gd name="T1" fmla="*/ 0 h 89"/>
                <a:gd name="T2" fmla="*/ 448 w 478"/>
                <a:gd name="T3" fmla="*/ 0 h 89"/>
                <a:gd name="T4" fmla="*/ 455 w 478"/>
                <a:gd name="T5" fmla="*/ 22 h 89"/>
                <a:gd name="T6" fmla="*/ 461 w 478"/>
                <a:gd name="T7" fmla="*/ 40 h 89"/>
                <a:gd name="T8" fmla="*/ 466 w 478"/>
                <a:gd name="T9" fmla="*/ 56 h 89"/>
                <a:gd name="T10" fmla="*/ 473 w 478"/>
                <a:gd name="T11" fmla="*/ 72 h 89"/>
                <a:gd name="T12" fmla="*/ 478 w 478"/>
                <a:gd name="T13" fmla="*/ 89 h 89"/>
                <a:gd name="T14" fmla="*/ 0 w 478"/>
                <a:gd name="T15" fmla="*/ 89 h 89"/>
                <a:gd name="T16" fmla="*/ 0 w 47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89">
                  <a:moveTo>
                    <a:pt x="0" y="0"/>
                  </a:moveTo>
                  <a:lnTo>
                    <a:pt x="448" y="0"/>
                  </a:lnTo>
                  <a:lnTo>
                    <a:pt x="455" y="22"/>
                  </a:lnTo>
                  <a:lnTo>
                    <a:pt x="461" y="40"/>
                  </a:lnTo>
                  <a:lnTo>
                    <a:pt x="466" y="56"/>
                  </a:lnTo>
                  <a:lnTo>
                    <a:pt x="473" y="72"/>
                  </a:lnTo>
                  <a:lnTo>
                    <a:pt x="47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5" name="Freeform 7"/>
            <p:cNvSpPr>
              <a:spLocks/>
            </p:cNvSpPr>
            <p:nvPr/>
          </p:nvSpPr>
          <p:spPr bwMode="auto">
            <a:xfrm>
              <a:off x="6156326" y="2936876"/>
              <a:ext cx="758825" cy="141288"/>
            </a:xfrm>
            <a:custGeom>
              <a:avLst/>
              <a:gdLst>
                <a:gd name="T0" fmla="*/ 30 w 478"/>
                <a:gd name="T1" fmla="*/ 0 h 89"/>
                <a:gd name="T2" fmla="*/ 478 w 478"/>
                <a:gd name="T3" fmla="*/ 0 h 89"/>
                <a:gd name="T4" fmla="*/ 478 w 478"/>
                <a:gd name="T5" fmla="*/ 89 h 89"/>
                <a:gd name="T6" fmla="*/ 0 w 478"/>
                <a:gd name="T7" fmla="*/ 89 h 89"/>
                <a:gd name="T8" fmla="*/ 30 w 478"/>
                <a:gd name="T9" fmla="*/ 0 h 89"/>
              </a:gdLst>
              <a:ahLst/>
              <a:cxnLst>
                <a:cxn ang="0">
                  <a:pos x="T0" y="T1"/>
                </a:cxn>
                <a:cxn ang="0">
                  <a:pos x="T2" y="T3"/>
                </a:cxn>
                <a:cxn ang="0">
                  <a:pos x="T4" y="T5"/>
                </a:cxn>
                <a:cxn ang="0">
                  <a:pos x="T6" y="T7"/>
                </a:cxn>
                <a:cxn ang="0">
                  <a:pos x="T8" y="T9"/>
                </a:cxn>
              </a:cxnLst>
              <a:rect l="0" t="0" r="r" b="b"/>
              <a:pathLst>
                <a:path w="478" h="89">
                  <a:moveTo>
                    <a:pt x="30" y="0"/>
                  </a:moveTo>
                  <a:lnTo>
                    <a:pt x="478" y="0"/>
                  </a:lnTo>
                  <a:lnTo>
                    <a:pt x="478" y="89"/>
                  </a:lnTo>
                  <a:lnTo>
                    <a:pt x="0" y="8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6" name="Freeform 8"/>
            <p:cNvSpPr>
              <a:spLocks/>
            </p:cNvSpPr>
            <p:nvPr/>
          </p:nvSpPr>
          <p:spPr bwMode="auto">
            <a:xfrm>
              <a:off x="5635626" y="3221038"/>
              <a:ext cx="427038" cy="141288"/>
            </a:xfrm>
            <a:custGeom>
              <a:avLst/>
              <a:gdLst>
                <a:gd name="T0" fmla="*/ 0 w 269"/>
                <a:gd name="T1" fmla="*/ 0 h 89"/>
                <a:gd name="T2" fmla="*/ 239 w 269"/>
                <a:gd name="T3" fmla="*/ 0 h 89"/>
                <a:gd name="T4" fmla="*/ 242 w 269"/>
                <a:gd name="T5" fmla="*/ 8 h 89"/>
                <a:gd name="T6" fmla="*/ 245 w 269"/>
                <a:gd name="T7" fmla="*/ 19 h 89"/>
                <a:gd name="T8" fmla="*/ 249 w 269"/>
                <a:gd name="T9" fmla="*/ 31 h 89"/>
                <a:gd name="T10" fmla="*/ 254 w 269"/>
                <a:gd name="T11" fmla="*/ 45 h 89"/>
                <a:gd name="T12" fmla="*/ 258 w 269"/>
                <a:gd name="T13" fmla="*/ 58 h 89"/>
                <a:gd name="T14" fmla="*/ 262 w 269"/>
                <a:gd name="T15" fmla="*/ 70 h 89"/>
                <a:gd name="T16" fmla="*/ 266 w 269"/>
                <a:gd name="T17" fmla="*/ 80 h 89"/>
                <a:gd name="T18" fmla="*/ 268 w 269"/>
                <a:gd name="T19" fmla="*/ 87 h 89"/>
                <a:gd name="T20" fmla="*/ 269 w 269"/>
                <a:gd name="T21" fmla="*/ 89 h 89"/>
                <a:gd name="T22" fmla="*/ 30 w 269"/>
                <a:gd name="T23" fmla="*/ 89 h 89"/>
                <a:gd name="T24" fmla="*/ 27 w 269"/>
                <a:gd name="T25" fmla="*/ 82 h 89"/>
                <a:gd name="T26" fmla="*/ 23 w 269"/>
                <a:gd name="T27" fmla="*/ 71 h 89"/>
                <a:gd name="T28" fmla="*/ 19 w 269"/>
                <a:gd name="T29" fmla="*/ 59 h 89"/>
                <a:gd name="T30" fmla="*/ 15 w 269"/>
                <a:gd name="T31" fmla="*/ 45 h 89"/>
                <a:gd name="T32" fmla="*/ 10 w 269"/>
                <a:gd name="T33" fmla="*/ 32 h 89"/>
                <a:gd name="T34" fmla="*/ 6 w 269"/>
                <a:gd name="T35" fmla="*/ 20 h 89"/>
                <a:gd name="T36" fmla="*/ 3 w 269"/>
                <a:gd name="T37" fmla="*/ 10 h 89"/>
                <a:gd name="T38" fmla="*/ 0 w 269"/>
                <a:gd name="T39" fmla="*/ 3 h 89"/>
                <a:gd name="T40" fmla="*/ 0 w 269"/>
                <a:gd name="T4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9" h="89">
                  <a:moveTo>
                    <a:pt x="0" y="0"/>
                  </a:moveTo>
                  <a:lnTo>
                    <a:pt x="239" y="0"/>
                  </a:lnTo>
                  <a:lnTo>
                    <a:pt x="242" y="8"/>
                  </a:lnTo>
                  <a:lnTo>
                    <a:pt x="245" y="19"/>
                  </a:lnTo>
                  <a:lnTo>
                    <a:pt x="249" y="31"/>
                  </a:lnTo>
                  <a:lnTo>
                    <a:pt x="254" y="45"/>
                  </a:lnTo>
                  <a:lnTo>
                    <a:pt x="258" y="58"/>
                  </a:lnTo>
                  <a:lnTo>
                    <a:pt x="262" y="70"/>
                  </a:lnTo>
                  <a:lnTo>
                    <a:pt x="266" y="80"/>
                  </a:lnTo>
                  <a:lnTo>
                    <a:pt x="268" y="87"/>
                  </a:lnTo>
                  <a:lnTo>
                    <a:pt x="269" y="89"/>
                  </a:lnTo>
                  <a:lnTo>
                    <a:pt x="30" y="89"/>
                  </a:lnTo>
                  <a:lnTo>
                    <a:pt x="27" y="82"/>
                  </a:lnTo>
                  <a:lnTo>
                    <a:pt x="23" y="71"/>
                  </a:lnTo>
                  <a:lnTo>
                    <a:pt x="19" y="59"/>
                  </a:lnTo>
                  <a:lnTo>
                    <a:pt x="15" y="45"/>
                  </a:lnTo>
                  <a:lnTo>
                    <a:pt x="10" y="32"/>
                  </a:lnTo>
                  <a:lnTo>
                    <a:pt x="6" y="20"/>
                  </a:lnTo>
                  <a:lnTo>
                    <a:pt x="3" y="1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7" name="Freeform 9"/>
            <p:cNvSpPr>
              <a:spLocks/>
            </p:cNvSpPr>
            <p:nvPr/>
          </p:nvSpPr>
          <p:spPr bwMode="auto">
            <a:xfrm>
              <a:off x="6062663" y="3221038"/>
              <a:ext cx="425450" cy="141288"/>
            </a:xfrm>
            <a:custGeom>
              <a:avLst/>
              <a:gdLst>
                <a:gd name="T0" fmla="*/ 29 w 268"/>
                <a:gd name="T1" fmla="*/ 0 h 89"/>
                <a:gd name="T2" fmla="*/ 268 w 268"/>
                <a:gd name="T3" fmla="*/ 0 h 89"/>
                <a:gd name="T4" fmla="*/ 238 w 268"/>
                <a:gd name="T5" fmla="*/ 89 h 89"/>
                <a:gd name="T6" fmla="*/ 0 w 268"/>
                <a:gd name="T7" fmla="*/ 89 h 89"/>
                <a:gd name="T8" fmla="*/ 29 w 268"/>
                <a:gd name="T9" fmla="*/ 0 h 89"/>
              </a:gdLst>
              <a:ahLst/>
              <a:cxnLst>
                <a:cxn ang="0">
                  <a:pos x="T0" y="T1"/>
                </a:cxn>
                <a:cxn ang="0">
                  <a:pos x="T2" y="T3"/>
                </a:cxn>
                <a:cxn ang="0">
                  <a:pos x="T4" y="T5"/>
                </a:cxn>
                <a:cxn ang="0">
                  <a:pos x="T6" y="T7"/>
                </a:cxn>
                <a:cxn ang="0">
                  <a:pos x="T8" y="T9"/>
                </a:cxn>
              </a:cxnLst>
              <a:rect l="0" t="0" r="r" b="b"/>
              <a:pathLst>
                <a:path w="268" h="89">
                  <a:moveTo>
                    <a:pt x="29" y="0"/>
                  </a:moveTo>
                  <a:lnTo>
                    <a:pt x="268" y="0"/>
                  </a:lnTo>
                  <a:lnTo>
                    <a:pt x="238"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8" name="Freeform 10"/>
            <p:cNvSpPr>
              <a:spLocks/>
            </p:cNvSpPr>
            <p:nvPr/>
          </p:nvSpPr>
          <p:spPr bwMode="auto">
            <a:xfrm>
              <a:off x="5730876" y="3505201"/>
              <a:ext cx="663575" cy="142875"/>
            </a:xfrm>
            <a:custGeom>
              <a:avLst/>
              <a:gdLst>
                <a:gd name="T0" fmla="*/ 0 w 418"/>
                <a:gd name="T1" fmla="*/ 0 h 90"/>
                <a:gd name="T2" fmla="*/ 418 w 418"/>
                <a:gd name="T3" fmla="*/ 0 h 90"/>
                <a:gd name="T4" fmla="*/ 388 w 418"/>
                <a:gd name="T5" fmla="*/ 90 h 90"/>
                <a:gd name="T6" fmla="*/ 30 w 418"/>
                <a:gd name="T7" fmla="*/ 90 h 90"/>
                <a:gd name="T8" fmla="*/ 22 w 418"/>
                <a:gd name="T9" fmla="*/ 68 h 90"/>
                <a:gd name="T10" fmla="*/ 16 w 418"/>
                <a:gd name="T11" fmla="*/ 50 h 90"/>
                <a:gd name="T12" fmla="*/ 11 w 418"/>
                <a:gd name="T13" fmla="*/ 34 h 90"/>
                <a:gd name="T14" fmla="*/ 6 w 418"/>
                <a:gd name="T15" fmla="*/ 18 h 90"/>
                <a:gd name="T16" fmla="*/ 0 w 41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90">
                  <a:moveTo>
                    <a:pt x="0" y="0"/>
                  </a:moveTo>
                  <a:lnTo>
                    <a:pt x="418" y="0"/>
                  </a:lnTo>
                  <a:lnTo>
                    <a:pt x="388" y="90"/>
                  </a:lnTo>
                  <a:lnTo>
                    <a:pt x="30" y="90"/>
                  </a:lnTo>
                  <a:lnTo>
                    <a:pt x="22" y="68"/>
                  </a:lnTo>
                  <a:lnTo>
                    <a:pt x="16" y="50"/>
                  </a:lnTo>
                  <a:lnTo>
                    <a:pt x="11" y="34"/>
                  </a:lnTo>
                  <a:lnTo>
                    <a:pt x="6" y="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9" name="Rectangle 11"/>
            <p:cNvSpPr>
              <a:spLocks noChangeArrowheads="1"/>
            </p:cNvSpPr>
            <p:nvPr/>
          </p:nvSpPr>
          <p:spPr bwMode="auto">
            <a:xfrm>
              <a:off x="520858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0" name="Rectangle 12"/>
            <p:cNvSpPr>
              <a:spLocks noChangeArrowheads="1"/>
            </p:cNvSpPr>
            <p:nvPr/>
          </p:nvSpPr>
          <p:spPr bwMode="auto">
            <a:xfrm>
              <a:off x="6488113"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1" name="Rectangle 13"/>
            <p:cNvSpPr>
              <a:spLocks noChangeArrowheads="1"/>
            </p:cNvSpPr>
            <p:nvPr/>
          </p:nvSpPr>
          <p:spPr bwMode="auto">
            <a:xfrm>
              <a:off x="5208588"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2" name="Rectangle 14"/>
            <p:cNvSpPr>
              <a:spLocks noChangeArrowheads="1"/>
            </p:cNvSpPr>
            <p:nvPr/>
          </p:nvSpPr>
          <p:spPr bwMode="auto">
            <a:xfrm>
              <a:off x="6488113"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3" name="Rectangle 62"/>
            <p:cNvSpPr>
              <a:spLocks noChangeArrowheads="1"/>
            </p:cNvSpPr>
            <p:nvPr/>
          </p:nvSpPr>
          <p:spPr bwMode="auto">
            <a:xfrm>
              <a:off x="5208588"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4" name="Rectangle 63"/>
            <p:cNvSpPr>
              <a:spLocks noChangeArrowheads="1"/>
            </p:cNvSpPr>
            <p:nvPr/>
          </p:nvSpPr>
          <p:spPr bwMode="auto">
            <a:xfrm>
              <a:off x="6488113"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5" name="Rectangle 64"/>
            <p:cNvSpPr>
              <a:spLocks noChangeArrowheads="1"/>
            </p:cNvSpPr>
            <p:nvPr/>
          </p:nvSpPr>
          <p:spPr bwMode="auto">
            <a:xfrm>
              <a:off x="4924426"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6" name="Rectangle 65"/>
            <p:cNvSpPr>
              <a:spLocks noChangeArrowheads="1"/>
            </p:cNvSpPr>
            <p:nvPr/>
          </p:nvSpPr>
          <p:spPr bwMode="auto">
            <a:xfrm>
              <a:off x="4924426"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7" name="Rectangle 19"/>
            <p:cNvSpPr>
              <a:spLocks noChangeArrowheads="1"/>
            </p:cNvSpPr>
            <p:nvPr/>
          </p:nvSpPr>
          <p:spPr bwMode="auto">
            <a:xfrm>
              <a:off x="336073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8" name="Rectangle 20"/>
            <p:cNvSpPr>
              <a:spLocks noChangeArrowheads="1"/>
            </p:cNvSpPr>
            <p:nvPr/>
          </p:nvSpPr>
          <p:spPr bwMode="auto">
            <a:xfrm>
              <a:off x="3360738"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9" name="Rectangle 21"/>
            <p:cNvSpPr>
              <a:spLocks noChangeArrowheads="1"/>
            </p:cNvSpPr>
            <p:nvPr/>
          </p:nvSpPr>
          <p:spPr bwMode="auto">
            <a:xfrm>
              <a:off x="2222501"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0" name="Rectangle 22"/>
            <p:cNvSpPr>
              <a:spLocks noChangeArrowheads="1"/>
            </p:cNvSpPr>
            <p:nvPr/>
          </p:nvSpPr>
          <p:spPr bwMode="auto">
            <a:xfrm>
              <a:off x="2222501"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1" name="Rectangle 23"/>
            <p:cNvSpPr>
              <a:spLocks noChangeArrowheads="1"/>
            </p:cNvSpPr>
            <p:nvPr/>
          </p:nvSpPr>
          <p:spPr bwMode="auto">
            <a:xfrm>
              <a:off x="2222501"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2" name="Rectangle 24"/>
            <p:cNvSpPr>
              <a:spLocks noChangeArrowheads="1"/>
            </p:cNvSpPr>
            <p:nvPr/>
          </p:nvSpPr>
          <p:spPr bwMode="auto">
            <a:xfrm>
              <a:off x="2222501"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3" name="Rectangle 25"/>
            <p:cNvSpPr>
              <a:spLocks noChangeArrowheads="1"/>
            </p:cNvSpPr>
            <p:nvPr/>
          </p:nvSpPr>
          <p:spPr bwMode="auto">
            <a:xfrm>
              <a:off x="1938338" y="40751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4" name="Rectangle 26"/>
            <p:cNvSpPr>
              <a:spLocks noChangeArrowheads="1"/>
            </p:cNvSpPr>
            <p:nvPr/>
          </p:nvSpPr>
          <p:spPr bwMode="auto">
            <a:xfrm>
              <a:off x="1938338" y="4359276"/>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5" name="Rectangle 27"/>
            <p:cNvSpPr>
              <a:spLocks noChangeArrowheads="1"/>
            </p:cNvSpPr>
            <p:nvPr/>
          </p:nvSpPr>
          <p:spPr bwMode="auto">
            <a:xfrm>
              <a:off x="1938338" y="2368551"/>
              <a:ext cx="995363"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6" name="Rectangle 28"/>
            <p:cNvSpPr>
              <a:spLocks noChangeArrowheads="1"/>
            </p:cNvSpPr>
            <p:nvPr/>
          </p:nvSpPr>
          <p:spPr bwMode="auto">
            <a:xfrm>
              <a:off x="1938338" y="26527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7" name="Freeform 29"/>
            <p:cNvSpPr>
              <a:spLocks/>
            </p:cNvSpPr>
            <p:nvPr/>
          </p:nvSpPr>
          <p:spPr bwMode="auto">
            <a:xfrm>
              <a:off x="4924426" y="2368551"/>
              <a:ext cx="854075" cy="142875"/>
            </a:xfrm>
            <a:custGeom>
              <a:avLst/>
              <a:gdLst>
                <a:gd name="T0" fmla="*/ 0 w 538"/>
                <a:gd name="T1" fmla="*/ 0 h 90"/>
                <a:gd name="T2" fmla="*/ 508 w 538"/>
                <a:gd name="T3" fmla="*/ 0 h 90"/>
                <a:gd name="T4" fmla="*/ 514 w 538"/>
                <a:gd name="T5" fmla="*/ 17 h 90"/>
                <a:gd name="T6" fmla="*/ 519 w 538"/>
                <a:gd name="T7" fmla="*/ 33 h 90"/>
                <a:gd name="T8" fmla="*/ 524 w 538"/>
                <a:gd name="T9" fmla="*/ 49 h 90"/>
                <a:gd name="T10" fmla="*/ 530 w 538"/>
                <a:gd name="T11" fmla="*/ 68 h 90"/>
                <a:gd name="T12" fmla="*/ 538 w 538"/>
                <a:gd name="T13" fmla="*/ 90 h 90"/>
                <a:gd name="T14" fmla="*/ 0 w 538"/>
                <a:gd name="T15" fmla="*/ 90 h 90"/>
                <a:gd name="T16" fmla="*/ 0 w 53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90">
                  <a:moveTo>
                    <a:pt x="0" y="0"/>
                  </a:moveTo>
                  <a:lnTo>
                    <a:pt x="508" y="0"/>
                  </a:lnTo>
                  <a:lnTo>
                    <a:pt x="514" y="17"/>
                  </a:lnTo>
                  <a:lnTo>
                    <a:pt x="519" y="33"/>
                  </a:lnTo>
                  <a:lnTo>
                    <a:pt x="524" y="49"/>
                  </a:lnTo>
                  <a:lnTo>
                    <a:pt x="530" y="68"/>
                  </a:lnTo>
                  <a:lnTo>
                    <a:pt x="538"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8" name="Freeform 30"/>
            <p:cNvSpPr>
              <a:spLocks/>
            </p:cNvSpPr>
            <p:nvPr/>
          </p:nvSpPr>
          <p:spPr bwMode="auto">
            <a:xfrm>
              <a:off x="4924426" y="2652713"/>
              <a:ext cx="947738" cy="141288"/>
            </a:xfrm>
            <a:custGeom>
              <a:avLst/>
              <a:gdLst>
                <a:gd name="T0" fmla="*/ 0 w 597"/>
                <a:gd name="T1" fmla="*/ 0 h 89"/>
                <a:gd name="T2" fmla="*/ 567 w 597"/>
                <a:gd name="T3" fmla="*/ 0 h 89"/>
                <a:gd name="T4" fmla="*/ 573 w 597"/>
                <a:gd name="T5" fmla="*/ 17 h 89"/>
                <a:gd name="T6" fmla="*/ 577 w 597"/>
                <a:gd name="T7" fmla="*/ 29 h 89"/>
                <a:gd name="T8" fmla="*/ 581 w 597"/>
                <a:gd name="T9" fmla="*/ 40 h 89"/>
                <a:gd name="T10" fmla="*/ 584 w 597"/>
                <a:gd name="T11" fmla="*/ 50 h 89"/>
                <a:gd name="T12" fmla="*/ 587 w 597"/>
                <a:gd name="T13" fmla="*/ 60 h 89"/>
                <a:gd name="T14" fmla="*/ 592 w 597"/>
                <a:gd name="T15" fmla="*/ 73 h 89"/>
                <a:gd name="T16" fmla="*/ 597 w 597"/>
                <a:gd name="T17" fmla="*/ 89 h 89"/>
                <a:gd name="T18" fmla="*/ 0 w 597"/>
                <a:gd name="T19" fmla="*/ 89 h 89"/>
                <a:gd name="T20" fmla="*/ 0 w 597"/>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89">
                  <a:moveTo>
                    <a:pt x="0" y="0"/>
                  </a:moveTo>
                  <a:lnTo>
                    <a:pt x="567" y="0"/>
                  </a:lnTo>
                  <a:lnTo>
                    <a:pt x="573" y="17"/>
                  </a:lnTo>
                  <a:lnTo>
                    <a:pt x="577" y="29"/>
                  </a:lnTo>
                  <a:lnTo>
                    <a:pt x="581" y="40"/>
                  </a:lnTo>
                  <a:lnTo>
                    <a:pt x="584" y="50"/>
                  </a:lnTo>
                  <a:lnTo>
                    <a:pt x="587" y="60"/>
                  </a:lnTo>
                  <a:lnTo>
                    <a:pt x="592" y="73"/>
                  </a:lnTo>
                  <a:lnTo>
                    <a:pt x="59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9" name="Freeform 31"/>
            <p:cNvSpPr>
              <a:spLocks/>
            </p:cNvSpPr>
            <p:nvPr/>
          </p:nvSpPr>
          <p:spPr bwMode="auto">
            <a:xfrm>
              <a:off x="6346826" y="2368551"/>
              <a:ext cx="852488" cy="142875"/>
            </a:xfrm>
            <a:custGeom>
              <a:avLst/>
              <a:gdLst>
                <a:gd name="T0" fmla="*/ 30 w 537"/>
                <a:gd name="T1" fmla="*/ 0 h 90"/>
                <a:gd name="T2" fmla="*/ 537 w 537"/>
                <a:gd name="T3" fmla="*/ 0 h 90"/>
                <a:gd name="T4" fmla="*/ 537 w 537"/>
                <a:gd name="T5" fmla="*/ 90 h 90"/>
                <a:gd name="T6" fmla="*/ 0 w 537"/>
                <a:gd name="T7" fmla="*/ 90 h 90"/>
                <a:gd name="T8" fmla="*/ 30 w 537"/>
                <a:gd name="T9" fmla="*/ 0 h 90"/>
              </a:gdLst>
              <a:ahLst/>
              <a:cxnLst>
                <a:cxn ang="0">
                  <a:pos x="T0" y="T1"/>
                </a:cxn>
                <a:cxn ang="0">
                  <a:pos x="T2" y="T3"/>
                </a:cxn>
                <a:cxn ang="0">
                  <a:pos x="T4" y="T5"/>
                </a:cxn>
                <a:cxn ang="0">
                  <a:pos x="T6" y="T7"/>
                </a:cxn>
                <a:cxn ang="0">
                  <a:pos x="T8" y="T9"/>
                </a:cxn>
              </a:cxnLst>
              <a:rect l="0" t="0" r="r" b="b"/>
              <a:pathLst>
                <a:path w="537" h="90">
                  <a:moveTo>
                    <a:pt x="30" y="0"/>
                  </a:moveTo>
                  <a:lnTo>
                    <a:pt x="537" y="0"/>
                  </a:lnTo>
                  <a:lnTo>
                    <a:pt x="537" y="90"/>
                  </a:lnTo>
                  <a:lnTo>
                    <a:pt x="0" y="9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0" name="Freeform 32"/>
            <p:cNvSpPr>
              <a:spLocks/>
            </p:cNvSpPr>
            <p:nvPr/>
          </p:nvSpPr>
          <p:spPr bwMode="auto">
            <a:xfrm>
              <a:off x="6253163" y="2652713"/>
              <a:ext cx="946150" cy="141288"/>
            </a:xfrm>
            <a:custGeom>
              <a:avLst/>
              <a:gdLst>
                <a:gd name="T0" fmla="*/ 29 w 596"/>
                <a:gd name="T1" fmla="*/ 0 h 89"/>
                <a:gd name="T2" fmla="*/ 596 w 596"/>
                <a:gd name="T3" fmla="*/ 0 h 89"/>
                <a:gd name="T4" fmla="*/ 596 w 596"/>
                <a:gd name="T5" fmla="*/ 89 h 89"/>
                <a:gd name="T6" fmla="*/ 0 w 596"/>
                <a:gd name="T7" fmla="*/ 89 h 89"/>
                <a:gd name="T8" fmla="*/ 29 w 596"/>
                <a:gd name="T9" fmla="*/ 0 h 89"/>
              </a:gdLst>
              <a:ahLst/>
              <a:cxnLst>
                <a:cxn ang="0">
                  <a:pos x="T0" y="T1"/>
                </a:cxn>
                <a:cxn ang="0">
                  <a:pos x="T2" y="T3"/>
                </a:cxn>
                <a:cxn ang="0">
                  <a:pos x="T4" y="T5"/>
                </a:cxn>
                <a:cxn ang="0">
                  <a:pos x="T6" y="T7"/>
                </a:cxn>
                <a:cxn ang="0">
                  <a:pos x="T8" y="T9"/>
                </a:cxn>
              </a:cxnLst>
              <a:rect l="0" t="0" r="r" b="b"/>
              <a:pathLst>
                <a:path w="596" h="89">
                  <a:moveTo>
                    <a:pt x="29" y="0"/>
                  </a:moveTo>
                  <a:lnTo>
                    <a:pt x="596" y="0"/>
                  </a:lnTo>
                  <a:lnTo>
                    <a:pt x="596"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1" name="Rectangle 33"/>
            <p:cNvSpPr>
              <a:spLocks noChangeArrowheads="1"/>
            </p:cNvSpPr>
            <p:nvPr/>
          </p:nvSpPr>
          <p:spPr bwMode="auto">
            <a:xfrm>
              <a:off x="6488113"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2" name="Rectangle 34"/>
            <p:cNvSpPr>
              <a:spLocks noChangeArrowheads="1"/>
            </p:cNvSpPr>
            <p:nvPr/>
          </p:nvSpPr>
          <p:spPr bwMode="auto">
            <a:xfrm>
              <a:off x="6488113"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3" name="Freeform 35"/>
            <p:cNvSpPr>
              <a:spLocks/>
            </p:cNvSpPr>
            <p:nvPr/>
          </p:nvSpPr>
          <p:spPr bwMode="auto">
            <a:xfrm>
              <a:off x="6015038" y="4359276"/>
              <a:ext cx="93663" cy="141288"/>
            </a:xfrm>
            <a:custGeom>
              <a:avLst/>
              <a:gdLst>
                <a:gd name="T0" fmla="*/ 0 w 59"/>
                <a:gd name="T1" fmla="*/ 0 h 89"/>
                <a:gd name="T2" fmla="*/ 59 w 59"/>
                <a:gd name="T3" fmla="*/ 0 h 89"/>
                <a:gd name="T4" fmla="*/ 30 w 59"/>
                <a:gd name="T5" fmla="*/ 89 h 89"/>
                <a:gd name="T6" fmla="*/ 29 w 59"/>
                <a:gd name="T7" fmla="*/ 86 h 89"/>
                <a:gd name="T8" fmla="*/ 27 w 59"/>
                <a:gd name="T9" fmla="*/ 80 h 89"/>
                <a:gd name="T10" fmla="*/ 23 w 59"/>
                <a:gd name="T11" fmla="*/ 70 h 89"/>
                <a:gd name="T12" fmla="*/ 19 w 59"/>
                <a:gd name="T13" fmla="*/ 58 h 89"/>
                <a:gd name="T14" fmla="*/ 15 w 59"/>
                <a:gd name="T15" fmla="*/ 44 h 89"/>
                <a:gd name="T16" fmla="*/ 10 w 59"/>
                <a:gd name="T17" fmla="*/ 31 h 89"/>
                <a:gd name="T18" fmla="*/ 6 w 59"/>
                <a:gd name="T19" fmla="*/ 18 h 89"/>
                <a:gd name="T20" fmla="*/ 3 w 59"/>
                <a:gd name="T21" fmla="*/ 8 h 89"/>
                <a:gd name="T22" fmla="*/ 0 w 59"/>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89">
                  <a:moveTo>
                    <a:pt x="0" y="0"/>
                  </a:moveTo>
                  <a:lnTo>
                    <a:pt x="59" y="0"/>
                  </a:lnTo>
                  <a:lnTo>
                    <a:pt x="30" y="89"/>
                  </a:lnTo>
                  <a:lnTo>
                    <a:pt x="29" y="86"/>
                  </a:lnTo>
                  <a:lnTo>
                    <a:pt x="27" y="80"/>
                  </a:lnTo>
                  <a:lnTo>
                    <a:pt x="23" y="70"/>
                  </a:lnTo>
                  <a:lnTo>
                    <a:pt x="19" y="58"/>
                  </a:lnTo>
                  <a:lnTo>
                    <a:pt x="15" y="44"/>
                  </a:lnTo>
                  <a:lnTo>
                    <a:pt x="10" y="31"/>
                  </a:lnTo>
                  <a:lnTo>
                    <a:pt x="6" y="18"/>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4" name="Freeform 36"/>
            <p:cNvSpPr>
              <a:spLocks/>
            </p:cNvSpPr>
            <p:nvPr/>
          </p:nvSpPr>
          <p:spPr bwMode="auto">
            <a:xfrm>
              <a:off x="5919788" y="4075113"/>
              <a:ext cx="284163" cy="141288"/>
            </a:xfrm>
            <a:custGeom>
              <a:avLst/>
              <a:gdLst>
                <a:gd name="T0" fmla="*/ 0 w 179"/>
                <a:gd name="T1" fmla="*/ 0 h 89"/>
                <a:gd name="T2" fmla="*/ 179 w 179"/>
                <a:gd name="T3" fmla="*/ 0 h 89"/>
                <a:gd name="T4" fmla="*/ 149 w 179"/>
                <a:gd name="T5" fmla="*/ 89 h 89"/>
                <a:gd name="T6" fmla="*/ 30 w 179"/>
                <a:gd name="T7" fmla="*/ 89 h 89"/>
                <a:gd name="T8" fmla="*/ 25 w 179"/>
                <a:gd name="T9" fmla="*/ 72 h 89"/>
                <a:gd name="T10" fmla="*/ 18 w 179"/>
                <a:gd name="T11" fmla="*/ 56 h 89"/>
                <a:gd name="T12" fmla="*/ 13 w 179"/>
                <a:gd name="T13" fmla="*/ 39 h 89"/>
                <a:gd name="T14" fmla="*/ 7 w 179"/>
                <a:gd name="T15" fmla="*/ 21 h 89"/>
                <a:gd name="T16" fmla="*/ 0 w 179"/>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9">
                  <a:moveTo>
                    <a:pt x="0" y="0"/>
                  </a:moveTo>
                  <a:lnTo>
                    <a:pt x="179" y="0"/>
                  </a:lnTo>
                  <a:lnTo>
                    <a:pt x="149" y="89"/>
                  </a:lnTo>
                  <a:lnTo>
                    <a:pt x="30" y="89"/>
                  </a:lnTo>
                  <a:lnTo>
                    <a:pt x="25" y="72"/>
                  </a:lnTo>
                  <a:lnTo>
                    <a:pt x="18" y="56"/>
                  </a:lnTo>
                  <a:lnTo>
                    <a:pt x="13" y="39"/>
                  </a:lnTo>
                  <a:lnTo>
                    <a:pt x="7" y="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5" name="Freeform 37"/>
            <p:cNvSpPr>
              <a:spLocks/>
            </p:cNvSpPr>
            <p:nvPr/>
          </p:nvSpPr>
          <p:spPr bwMode="auto">
            <a:xfrm>
              <a:off x="5824538" y="3790951"/>
              <a:ext cx="474663" cy="141288"/>
            </a:xfrm>
            <a:custGeom>
              <a:avLst/>
              <a:gdLst>
                <a:gd name="T0" fmla="*/ 0 w 299"/>
                <a:gd name="T1" fmla="*/ 0 h 89"/>
                <a:gd name="T2" fmla="*/ 299 w 299"/>
                <a:gd name="T3" fmla="*/ 0 h 89"/>
                <a:gd name="T4" fmla="*/ 270 w 299"/>
                <a:gd name="T5" fmla="*/ 89 h 89"/>
                <a:gd name="T6" fmla="*/ 30 w 299"/>
                <a:gd name="T7" fmla="*/ 89 h 89"/>
                <a:gd name="T8" fmla="*/ 25 w 299"/>
                <a:gd name="T9" fmla="*/ 72 h 89"/>
                <a:gd name="T10" fmla="*/ 20 w 299"/>
                <a:gd name="T11" fmla="*/ 59 h 89"/>
                <a:gd name="T12" fmla="*/ 17 w 299"/>
                <a:gd name="T13" fmla="*/ 49 h 89"/>
                <a:gd name="T14" fmla="*/ 14 w 299"/>
                <a:gd name="T15" fmla="*/ 39 h 89"/>
                <a:gd name="T16" fmla="*/ 10 w 299"/>
                <a:gd name="T17" fmla="*/ 29 h 89"/>
                <a:gd name="T18" fmla="*/ 6 w 299"/>
                <a:gd name="T19" fmla="*/ 16 h 89"/>
                <a:gd name="T20" fmla="*/ 0 w 299"/>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89">
                  <a:moveTo>
                    <a:pt x="0" y="0"/>
                  </a:moveTo>
                  <a:lnTo>
                    <a:pt x="299" y="0"/>
                  </a:lnTo>
                  <a:lnTo>
                    <a:pt x="270" y="89"/>
                  </a:lnTo>
                  <a:lnTo>
                    <a:pt x="30" y="89"/>
                  </a:lnTo>
                  <a:lnTo>
                    <a:pt x="25" y="72"/>
                  </a:lnTo>
                  <a:lnTo>
                    <a:pt x="20" y="59"/>
                  </a:lnTo>
                  <a:lnTo>
                    <a:pt x="17" y="49"/>
                  </a:lnTo>
                  <a:lnTo>
                    <a:pt x="14" y="39"/>
                  </a:lnTo>
                  <a:lnTo>
                    <a:pt x="10" y="29"/>
                  </a:lnTo>
                  <a:lnTo>
                    <a:pt x="6"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6" name="Freeform 38"/>
            <p:cNvSpPr>
              <a:spLocks/>
            </p:cNvSpPr>
            <p:nvPr/>
          </p:nvSpPr>
          <p:spPr bwMode="auto">
            <a:xfrm>
              <a:off x="3360738" y="3505201"/>
              <a:ext cx="1344613" cy="142875"/>
            </a:xfrm>
            <a:custGeom>
              <a:avLst/>
              <a:gdLst>
                <a:gd name="T0" fmla="*/ 0 w 847"/>
                <a:gd name="T1" fmla="*/ 0 h 90"/>
                <a:gd name="T2" fmla="*/ 774 w 847"/>
                <a:gd name="T3" fmla="*/ 0 h 90"/>
                <a:gd name="T4" fmla="*/ 802 w 847"/>
                <a:gd name="T5" fmla="*/ 27 h 90"/>
                <a:gd name="T6" fmla="*/ 826 w 847"/>
                <a:gd name="T7" fmla="*/ 57 h 90"/>
                <a:gd name="T8" fmla="*/ 847 w 847"/>
                <a:gd name="T9" fmla="*/ 90 h 90"/>
                <a:gd name="T10" fmla="*/ 0 w 847"/>
                <a:gd name="T11" fmla="*/ 90 h 90"/>
                <a:gd name="T12" fmla="*/ 0 w 84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847" h="90">
                  <a:moveTo>
                    <a:pt x="0" y="0"/>
                  </a:moveTo>
                  <a:lnTo>
                    <a:pt x="774" y="0"/>
                  </a:lnTo>
                  <a:lnTo>
                    <a:pt x="802" y="27"/>
                  </a:lnTo>
                  <a:lnTo>
                    <a:pt x="826" y="57"/>
                  </a:lnTo>
                  <a:lnTo>
                    <a:pt x="847"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7" name="Freeform 39"/>
            <p:cNvSpPr>
              <a:spLocks/>
            </p:cNvSpPr>
            <p:nvPr/>
          </p:nvSpPr>
          <p:spPr bwMode="auto">
            <a:xfrm>
              <a:off x="4213226" y="3790951"/>
              <a:ext cx="568325" cy="141288"/>
            </a:xfrm>
            <a:custGeom>
              <a:avLst/>
              <a:gdLst>
                <a:gd name="T0" fmla="*/ 0 w 358"/>
                <a:gd name="T1" fmla="*/ 0 h 89"/>
                <a:gd name="T2" fmla="*/ 347 w 358"/>
                <a:gd name="T3" fmla="*/ 0 h 89"/>
                <a:gd name="T4" fmla="*/ 355 w 358"/>
                <a:gd name="T5" fmla="*/ 43 h 89"/>
                <a:gd name="T6" fmla="*/ 358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47" y="0"/>
                  </a:lnTo>
                  <a:lnTo>
                    <a:pt x="355" y="43"/>
                  </a:lnTo>
                  <a:lnTo>
                    <a:pt x="35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8" name="Freeform 40"/>
            <p:cNvSpPr>
              <a:spLocks/>
            </p:cNvSpPr>
            <p:nvPr/>
          </p:nvSpPr>
          <p:spPr bwMode="auto">
            <a:xfrm>
              <a:off x="3074988" y="4075113"/>
              <a:ext cx="1689100" cy="141288"/>
            </a:xfrm>
            <a:custGeom>
              <a:avLst/>
              <a:gdLst>
                <a:gd name="T0" fmla="*/ 0 w 1064"/>
                <a:gd name="T1" fmla="*/ 0 h 89"/>
                <a:gd name="T2" fmla="*/ 1064 w 1064"/>
                <a:gd name="T3" fmla="*/ 0 h 89"/>
                <a:gd name="T4" fmla="*/ 1054 w 1064"/>
                <a:gd name="T5" fmla="*/ 31 h 89"/>
                <a:gd name="T6" fmla="*/ 1042 w 1064"/>
                <a:gd name="T7" fmla="*/ 60 h 89"/>
                <a:gd name="T8" fmla="*/ 1027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64" y="0"/>
                  </a:lnTo>
                  <a:lnTo>
                    <a:pt x="1054" y="31"/>
                  </a:lnTo>
                  <a:lnTo>
                    <a:pt x="1042" y="60"/>
                  </a:lnTo>
                  <a:lnTo>
                    <a:pt x="102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9" name="Freeform 41"/>
            <p:cNvSpPr>
              <a:spLocks/>
            </p:cNvSpPr>
            <p:nvPr/>
          </p:nvSpPr>
          <p:spPr bwMode="auto">
            <a:xfrm>
              <a:off x="3074988" y="4359276"/>
              <a:ext cx="1516063" cy="141288"/>
            </a:xfrm>
            <a:custGeom>
              <a:avLst/>
              <a:gdLst>
                <a:gd name="T0" fmla="*/ 0 w 955"/>
                <a:gd name="T1" fmla="*/ 0 h 89"/>
                <a:gd name="T2" fmla="*/ 955 w 955"/>
                <a:gd name="T3" fmla="*/ 0 h 89"/>
                <a:gd name="T4" fmla="*/ 921 w 955"/>
                <a:gd name="T5" fmla="*/ 26 h 89"/>
                <a:gd name="T6" fmla="*/ 885 w 955"/>
                <a:gd name="T7" fmla="*/ 48 h 89"/>
                <a:gd name="T8" fmla="*/ 846 w 955"/>
                <a:gd name="T9" fmla="*/ 65 h 89"/>
                <a:gd name="T10" fmla="*/ 805 w 955"/>
                <a:gd name="T11" fmla="*/ 78 h 89"/>
                <a:gd name="T12" fmla="*/ 761 w 955"/>
                <a:gd name="T13" fmla="*/ 86 h 89"/>
                <a:gd name="T14" fmla="*/ 717 w 955"/>
                <a:gd name="T15" fmla="*/ 89 h 89"/>
                <a:gd name="T16" fmla="*/ 0 w 955"/>
                <a:gd name="T17" fmla="*/ 89 h 89"/>
                <a:gd name="T18" fmla="*/ 0 w 955"/>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89">
                  <a:moveTo>
                    <a:pt x="0" y="0"/>
                  </a:moveTo>
                  <a:lnTo>
                    <a:pt x="955" y="0"/>
                  </a:lnTo>
                  <a:lnTo>
                    <a:pt x="921" y="26"/>
                  </a:lnTo>
                  <a:lnTo>
                    <a:pt x="885" y="48"/>
                  </a:lnTo>
                  <a:lnTo>
                    <a:pt x="846" y="65"/>
                  </a:lnTo>
                  <a:lnTo>
                    <a:pt x="805" y="78"/>
                  </a:lnTo>
                  <a:lnTo>
                    <a:pt x="761" y="86"/>
                  </a:lnTo>
                  <a:lnTo>
                    <a:pt x="71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0" name="Freeform 42"/>
            <p:cNvSpPr>
              <a:spLocks/>
            </p:cNvSpPr>
            <p:nvPr/>
          </p:nvSpPr>
          <p:spPr bwMode="auto">
            <a:xfrm>
              <a:off x="3360738" y="3221038"/>
              <a:ext cx="1344613" cy="141288"/>
            </a:xfrm>
            <a:custGeom>
              <a:avLst/>
              <a:gdLst>
                <a:gd name="T0" fmla="*/ 0 w 847"/>
                <a:gd name="T1" fmla="*/ 0 h 89"/>
                <a:gd name="T2" fmla="*/ 847 w 847"/>
                <a:gd name="T3" fmla="*/ 0 h 89"/>
                <a:gd name="T4" fmla="*/ 826 w 847"/>
                <a:gd name="T5" fmla="*/ 33 h 89"/>
                <a:gd name="T6" fmla="*/ 802 w 847"/>
                <a:gd name="T7" fmla="*/ 62 h 89"/>
                <a:gd name="T8" fmla="*/ 775 w 847"/>
                <a:gd name="T9" fmla="*/ 89 h 89"/>
                <a:gd name="T10" fmla="*/ 0 w 847"/>
                <a:gd name="T11" fmla="*/ 89 h 89"/>
                <a:gd name="T12" fmla="*/ 0 w 847"/>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847" h="89">
                  <a:moveTo>
                    <a:pt x="0" y="0"/>
                  </a:moveTo>
                  <a:lnTo>
                    <a:pt x="847" y="0"/>
                  </a:lnTo>
                  <a:lnTo>
                    <a:pt x="826" y="33"/>
                  </a:lnTo>
                  <a:lnTo>
                    <a:pt x="802" y="62"/>
                  </a:lnTo>
                  <a:lnTo>
                    <a:pt x="775"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1" name="Freeform 43"/>
            <p:cNvSpPr>
              <a:spLocks/>
            </p:cNvSpPr>
            <p:nvPr/>
          </p:nvSpPr>
          <p:spPr bwMode="auto">
            <a:xfrm>
              <a:off x="4213226" y="2936876"/>
              <a:ext cx="568325" cy="141288"/>
            </a:xfrm>
            <a:custGeom>
              <a:avLst/>
              <a:gdLst>
                <a:gd name="T0" fmla="*/ 0 w 358"/>
                <a:gd name="T1" fmla="*/ 0 h 89"/>
                <a:gd name="T2" fmla="*/ 358 w 358"/>
                <a:gd name="T3" fmla="*/ 0 h 89"/>
                <a:gd name="T4" fmla="*/ 355 w 358"/>
                <a:gd name="T5" fmla="*/ 46 h 89"/>
                <a:gd name="T6" fmla="*/ 347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58" y="0"/>
                  </a:lnTo>
                  <a:lnTo>
                    <a:pt x="355" y="46"/>
                  </a:lnTo>
                  <a:lnTo>
                    <a:pt x="34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2" name="Freeform 44"/>
            <p:cNvSpPr>
              <a:spLocks/>
            </p:cNvSpPr>
            <p:nvPr/>
          </p:nvSpPr>
          <p:spPr bwMode="auto">
            <a:xfrm>
              <a:off x="3074988" y="2368551"/>
              <a:ext cx="1516063" cy="142875"/>
            </a:xfrm>
            <a:custGeom>
              <a:avLst/>
              <a:gdLst>
                <a:gd name="T0" fmla="*/ 0 w 955"/>
                <a:gd name="T1" fmla="*/ 0 h 90"/>
                <a:gd name="T2" fmla="*/ 717 w 955"/>
                <a:gd name="T3" fmla="*/ 0 h 90"/>
                <a:gd name="T4" fmla="*/ 761 w 955"/>
                <a:gd name="T5" fmla="*/ 3 h 90"/>
                <a:gd name="T6" fmla="*/ 805 w 955"/>
                <a:gd name="T7" fmla="*/ 11 h 90"/>
                <a:gd name="T8" fmla="*/ 846 w 955"/>
                <a:gd name="T9" fmla="*/ 24 h 90"/>
                <a:gd name="T10" fmla="*/ 885 w 955"/>
                <a:gd name="T11" fmla="*/ 41 h 90"/>
                <a:gd name="T12" fmla="*/ 921 w 955"/>
                <a:gd name="T13" fmla="*/ 63 h 90"/>
                <a:gd name="T14" fmla="*/ 955 w 955"/>
                <a:gd name="T15" fmla="*/ 90 h 90"/>
                <a:gd name="T16" fmla="*/ 0 w 955"/>
                <a:gd name="T17" fmla="*/ 90 h 90"/>
                <a:gd name="T18" fmla="*/ 0 w 955"/>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0">
                  <a:moveTo>
                    <a:pt x="0" y="0"/>
                  </a:moveTo>
                  <a:lnTo>
                    <a:pt x="717" y="0"/>
                  </a:lnTo>
                  <a:lnTo>
                    <a:pt x="761" y="3"/>
                  </a:lnTo>
                  <a:lnTo>
                    <a:pt x="805" y="11"/>
                  </a:lnTo>
                  <a:lnTo>
                    <a:pt x="846" y="24"/>
                  </a:lnTo>
                  <a:lnTo>
                    <a:pt x="885" y="41"/>
                  </a:lnTo>
                  <a:lnTo>
                    <a:pt x="921" y="63"/>
                  </a:lnTo>
                  <a:lnTo>
                    <a:pt x="955"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3" name="Freeform 45"/>
            <p:cNvSpPr>
              <a:spLocks/>
            </p:cNvSpPr>
            <p:nvPr/>
          </p:nvSpPr>
          <p:spPr bwMode="auto">
            <a:xfrm>
              <a:off x="3074988" y="2652713"/>
              <a:ext cx="1689100" cy="141288"/>
            </a:xfrm>
            <a:custGeom>
              <a:avLst/>
              <a:gdLst>
                <a:gd name="T0" fmla="*/ 0 w 1064"/>
                <a:gd name="T1" fmla="*/ 0 h 89"/>
                <a:gd name="T2" fmla="*/ 1027 w 1064"/>
                <a:gd name="T3" fmla="*/ 0 h 89"/>
                <a:gd name="T4" fmla="*/ 1042 w 1064"/>
                <a:gd name="T5" fmla="*/ 28 h 89"/>
                <a:gd name="T6" fmla="*/ 1054 w 1064"/>
                <a:gd name="T7" fmla="*/ 58 h 89"/>
                <a:gd name="T8" fmla="*/ 1064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27" y="0"/>
                  </a:lnTo>
                  <a:lnTo>
                    <a:pt x="1042" y="28"/>
                  </a:lnTo>
                  <a:lnTo>
                    <a:pt x="1054" y="58"/>
                  </a:lnTo>
                  <a:lnTo>
                    <a:pt x="1064"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grpSp>
      <p:sp>
        <p:nvSpPr>
          <p:cNvPr id="46" name="Rectangle 45"/>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620660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Dark">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9069"/>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sp>
        <p:nvSpPr>
          <p:cNvPr id="10" name="Subtitle 2"/>
          <p:cNvSpPr>
            <a:spLocks noGrp="1"/>
          </p:cNvSpPr>
          <p:nvPr>
            <p:ph type="subTitle" idx="11"/>
          </p:nvPr>
        </p:nvSpPr>
        <p:spPr>
          <a:xfrm>
            <a:off x="1133441" y="3357458"/>
            <a:ext cx="7526155" cy="492443"/>
          </a:xfrm>
        </p:spPr>
        <p:txBody>
          <a:bodyPr lIns="0" tIns="0" rIns="0" bIns="0">
            <a:spAutoFit/>
          </a:bodyPr>
          <a:lstStyle>
            <a:lvl1pPr marL="0" indent="0" algn="l">
              <a:buNone/>
              <a:defRPr sz="3200" baseline="0">
                <a:solidFill>
                  <a:schemeClr val="accent5"/>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pic>
        <p:nvPicPr>
          <p:cNvPr id="7" name="Content Placeholder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6625" y="3"/>
            <a:ext cx="9103638" cy="9757085"/>
          </a:xfrm>
          <a:prstGeom prst="rect">
            <a:avLst/>
          </a:prstGeom>
        </p:spPr>
      </p:pic>
      <p:sp>
        <p:nvSpPr>
          <p:cNvPr id="12" name="Rectangle 11"/>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FFFFFF"/>
                </a:solidFill>
                <a:latin typeface="Arial" panose="020B0604020202020204" pitchFamily="34" charset="0"/>
                <a:cs typeface="Arial" panose="020B0604020202020204" pitchFamily="34" charset="0"/>
              </a:rPr>
              <a:pPr algn="l" defTabSz="1456529" rtl="0"/>
              <a:t>‹#›</a:t>
            </a:fld>
            <a:endParaRPr lang="en-US" sz="1000" kern="1200" dirty="0">
              <a:solidFill>
                <a:srgbClr val="FFFFFF"/>
              </a:solidFill>
              <a:latin typeface="Arial" panose="020B0604020202020204" pitchFamily="34" charset="0"/>
              <a:cs typeface="Arial" panose="020B0604020202020204" pitchFamily="34" charset="0"/>
            </a:endParaRPr>
          </a:p>
        </p:txBody>
      </p:sp>
      <p:sp>
        <p:nvSpPr>
          <p:cNvPr id="13" name="Rectangle 12"/>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Page</a:t>
            </a:r>
          </a:p>
        </p:txBody>
      </p:sp>
      <p:sp>
        <p:nvSpPr>
          <p:cNvPr id="14" name="Rectangle 13"/>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203067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Brigh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9077"/>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sp>
        <p:nvSpPr>
          <p:cNvPr id="10" name="Subtitle 2"/>
          <p:cNvSpPr>
            <a:spLocks noGrp="1"/>
          </p:cNvSpPr>
          <p:nvPr>
            <p:ph type="subTitle" idx="11"/>
          </p:nvPr>
        </p:nvSpPr>
        <p:spPr>
          <a:xfrm>
            <a:off x="1139460" y="3362315"/>
            <a:ext cx="7526155" cy="492443"/>
          </a:xfrm>
        </p:spPr>
        <p:txBody>
          <a:bodyPr lIns="0" tIns="0" rIns="0" bIns="0">
            <a:spAutoFit/>
          </a:bodyPr>
          <a:lstStyle>
            <a:lvl1pPr marL="0" indent="0" algn="l">
              <a:buNone/>
              <a:defRPr sz="3200" baseline="0">
                <a:solidFill>
                  <a:schemeClr val="accent3"/>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pic>
        <p:nvPicPr>
          <p:cNvPr id="7" name="Content Placeholder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6625" y="3"/>
            <a:ext cx="9103638" cy="9757085"/>
          </a:xfrm>
          <a:prstGeom prst="rect">
            <a:avLst/>
          </a:prstGeom>
        </p:spPr>
      </p:pic>
      <p:sp>
        <p:nvSpPr>
          <p:cNvPr id="14" name="Rectangle 13"/>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FFFFFF"/>
                </a:solidFill>
                <a:latin typeface="Arial" panose="020B0604020202020204" pitchFamily="34" charset="0"/>
                <a:cs typeface="Arial" panose="020B0604020202020204" pitchFamily="34" charset="0"/>
              </a:rPr>
              <a:pPr algn="l" defTabSz="1456529" rtl="0"/>
              <a:t>‹#›</a:t>
            </a:fld>
            <a:endParaRPr lang="en-US" sz="1000" kern="1200" dirty="0">
              <a:solidFill>
                <a:srgbClr val="FFFFFF"/>
              </a:solidFill>
              <a:latin typeface="Arial" panose="020B0604020202020204" pitchFamily="34" charset="0"/>
              <a:cs typeface="Arial" panose="020B0604020202020204" pitchFamily="34" charset="0"/>
            </a:endParaRPr>
          </a:p>
        </p:txBody>
      </p:sp>
      <p:sp>
        <p:nvSpPr>
          <p:cNvPr id="15" name="Rectangle 14"/>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Page</a:t>
            </a:r>
          </a:p>
        </p:txBody>
      </p:sp>
      <p:sp>
        <p:nvSpPr>
          <p:cNvPr id="16" name="Rectangle 15"/>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4059715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 pt 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8091"/>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9389633" y="1127018"/>
            <a:ext cx="6794613" cy="2302297"/>
          </a:xfrm>
        </p:spPr>
        <p:txBody>
          <a:bodyPr wrap="square">
            <a:spAutoFit/>
          </a:bodyPr>
          <a:lstStyle>
            <a:lvl1pPr marL="364133" indent="-364133">
              <a:spcBef>
                <a:spcPts val="2867"/>
              </a:spcBef>
              <a:defRPr sz="3200" baseline="0">
                <a:solidFill>
                  <a:srgbClr val="FFFFFF"/>
                </a:solidFill>
              </a:defRPr>
            </a:lvl1pPr>
            <a:lvl2pPr>
              <a:defRPr baseline="0">
                <a:solidFill>
                  <a:srgbClr val="FFFFFF"/>
                </a:solidFill>
              </a:defRPr>
            </a:lvl2pPr>
            <a:lvl3pPr>
              <a:defRPr baseline="0">
                <a:solidFill>
                  <a:srgbClr val="FFFFFF"/>
                </a:solidFill>
              </a:defRPr>
            </a:lvl3pPr>
            <a:lvl4pPr>
              <a:defRPr baseline="0">
                <a:solidFill>
                  <a:srgbClr val="FFFFFF"/>
                </a:solidFill>
              </a:defRPr>
            </a:lvl4pPr>
            <a:lvl5pPr>
              <a:defRPr baseline="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1"/>
          </p:nvPr>
        </p:nvSpPr>
        <p:spPr>
          <a:xfrm>
            <a:off x="1139460" y="3353611"/>
            <a:ext cx="7526155" cy="492443"/>
          </a:xfrm>
        </p:spPr>
        <p:txBody>
          <a:bodyPr lIns="0" tIns="0" rIns="0" bIns="0">
            <a:spAutoFit/>
          </a:bodyPr>
          <a:lstStyle>
            <a:lvl1pPr marL="0" indent="0" algn="l">
              <a:buNone/>
              <a:defRPr sz="3200" baseline="0">
                <a:solidFill>
                  <a:schemeClr val="accent5"/>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a:t>Click to edit Master subtitle style</a:t>
            </a:r>
          </a:p>
        </p:txBody>
      </p:sp>
      <p:sp>
        <p:nvSpPr>
          <p:cNvPr id="15" name="Rectangle 14"/>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a:t>
            </a:r>
            <a:r>
              <a:rPr lang="pl-PL" sz="1000" kern="1200" dirty="0">
                <a:solidFill>
                  <a:srgbClr val="FFFFFF"/>
                </a:solidFill>
                <a:latin typeface="Arial" panose="020B0604020202020204" pitchFamily="34" charset="0"/>
                <a:cs typeface="Arial" panose="020B0604020202020204" pitchFamily="34" charset="0"/>
              </a:rPr>
              <a:t>8</a:t>
            </a:r>
            <a:r>
              <a:rPr lang="en-US" sz="1000" kern="1200" dirty="0">
                <a:solidFill>
                  <a:srgbClr val="FFFFFF"/>
                </a:solidFill>
                <a:latin typeface="Arial" panose="020B0604020202020204" pitchFamily="34" charset="0"/>
                <a:cs typeface="Arial" panose="020B0604020202020204" pitchFamily="34" charset="0"/>
              </a:rPr>
              <a:t> IBM Corporation</a:t>
            </a:r>
          </a:p>
        </p:txBody>
      </p:sp>
    </p:spTree>
    <p:extLst>
      <p:ext uri="{BB962C8B-B14F-4D97-AF65-F5344CB8AC3E}">
        <p14:creationId xmlns:p14="http://schemas.microsoft.com/office/powerpoint/2010/main" val="1410987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de by s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4" y="1128365"/>
            <a:ext cx="7080607" cy="615553"/>
          </a:xfrm>
        </p:spPr>
        <p:txBody>
          <a:bodyPr>
            <a:spAutoFit/>
          </a:bodyPr>
          <a:lstStyle>
            <a:lvl1pPr>
              <a:lnSpc>
                <a:spcPts val="4778"/>
              </a:lnSpc>
              <a:defRPr sz="4500" baseline="0">
                <a:solidFill>
                  <a:schemeClr val="accent5"/>
                </a:solidFill>
              </a:defRPr>
            </a:lvl1pPr>
          </a:lstStyle>
          <a:p>
            <a:r>
              <a:rPr lang="en-US" dirty="0"/>
              <a:t>Click to edit Master title</a:t>
            </a:r>
          </a:p>
        </p:txBody>
      </p:sp>
      <p:sp>
        <p:nvSpPr>
          <p:cNvPr id="11" name="Text Placeholder 5"/>
          <p:cNvSpPr>
            <a:spLocks noGrp="1"/>
          </p:cNvSpPr>
          <p:nvPr>
            <p:ph type="body" sz="quarter" idx="11"/>
          </p:nvPr>
        </p:nvSpPr>
        <p:spPr>
          <a:xfrm>
            <a:off x="9392645" y="2893582"/>
            <a:ext cx="6791603" cy="292388"/>
          </a:xfrm>
        </p:spPr>
        <p:txBody>
          <a:bodyPr>
            <a:spAutoFit/>
          </a:bodyPr>
          <a:lstStyle>
            <a:lvl1pPr marL="273100" indent="-273100">
              <a:spcBef>
                <a:spcPts val="0"/>
              </a:spcBef>
              <a:spcAft>
                <a:spcPts val="1911"/>
              </a:spcAft>
              <a:buFont typeface="Arial" panose="020B0604020202020204" pitchFamily="34" charset="0"/>
              <a:buChar char="–"/>
              <a:defRPr sz="19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 text styles</a:t>
            </a:r>
          </a:p>
        </p:txBody>
      </p:sp>
      <p:sp>
        <p:nvSpPr>
          <p:cNvPr id="13" name="Text Placeholder 5"/>
          <p:cNvSpPr>
            <a:spLocks noGrp="1"/>
          </p:cNvSpPr>
          <p:nvPr>
            <p:ph type="body" sz="quarter" idx="12"/>
          </p:nvPr>
        </p:nvSpPr>
        <p:spPr>
          <a:xfrm>
            <a:off x="9366152" y="1128365"/>
            <a:ext cx="6791603" cy="615553"/>
          </a:xfrm>
        </p:spPr>
        <p:txBody>
          <a:bodyPr>
            <a:spAutoFit/>
          </a:bodyPr>
          <a:lstStyle>
            <a:lvl1pPr marL="0" indent="0">
              <a:lnSpc>
                <a:spcPts val="4778"/>
              </a:lnSpc>
              <a:spcBef>
                <a:spcPts val="2867"/>
              </a:spcBef>
              <a:buFont typeface="Arial" panose="020B0604020202020204" pitchFamily="34" charset="0"/>
              <a:buNone/>
              <a:defRPr sz="45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a:t>
            </a:r>
          </a:p>
        </p:txBody>
      </p:sp>
      <p:sp>
        <p:nvSpPr>
          <p:cNvPr id="14" name="Text Placeholder 5"/>
          <p:cNvSpPr>
            <a:spLocks noGrp="1"/>
          </p:cNvSpPr>
          <p:nvPr>
            <p:ph type="body" sz="quarter" idx="13"/>
          </p:nvPr>
        </p:nvSpPr>
        <p:spPr>
          <a:xfrm>
            <a:off x="1156020" y="2893582"/>
            <a:ext cx="7080607" cy="292388"/>
          </a:xfrm>
        </p:spPr>
        <p:txBody>
          <a:bodyPr>
            <a:spAutoFit/>
          </a:bodyPr>
          <a:lstStyle>
            <a:lvl1pPr marL="273100" indent="-273100">
              <a:spcBef>
                <a:spcPts val="0"/>
              </a:spcBef>
              <a:spcAft>
                <a:spcPts val="1911"/>
              </a:spcAft>
              <a:buFont typeface="Arial" panose="020B0604020202020204" pitchFamily="34" charset="0"/>
              <a:buChar char="–"/>
              <a:defRPr sz="19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 text styles</a:t>
            </a:r>
          </a:p>
        </p:txBody>
      </p:sp>
      <p:sp>
        <p:nvSpPr>
          <p:cNvPr id="10" name="Rectangle 9"/>
          <p:cNvSpPr/>
          <p:nvPr userDrawn="1"/>
        </p:nvSpPr>
        <p:spPr>
          <a:xfrm>
            <a:off x="9064318" y="9163649"/>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5" name="Rectangle 14"/>
          <p:cNvSpPr/>
          <p:nvPr userDrawn="1"/>
        </p:nvSpPr>
        <p:spPr>
          <a:xfrm>
            <a:off x="8682361" y="9163650"/>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8" name="Rectangle 17"/>
          <p:cNvSpPr/>
          <p:nvPr userDrawn="1"/>
        </p:nvSpPr>
        <p:spPr>
          <a:xfrm>
            <a:off x="627618" y="92082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315247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0" y="1130086"/>
            <a:ext cx="5194551" cy="1231106"/>
          </a:xfrm>
        </p:spPr>
        <p:txBody>
          <a:bodyPr>
            <a:spAutoFit/>
          </a:bodyPr>
          <a:lstStyle>
            <a:lvl1pPr>
              <a:lnSpc>
                <a:spcPts val="4778"/>
              </a:lnSpc>
              <a:defRPr sz="4500" baseline="0">
                <a:solidFill>
                  <a:schemeClr val="bg1"/>
                </a:solidFill>
              </a:defRPr>
            </a:lvl1pPr>
          </a:lstStyle>
          <a:p>
            <a:r>
              <a:rPr lang="en-US" dirty="0"/>
              <a:t>Click to edit Master title</a:t>
            </a:r>
          </a:p>
        </p:txBody>
      </p:sp>
      <p:sp>
        <p:nvSpPr>
          <p:cNvPr id="4" name="Chart Placeholder 3"/>
          <p:cNvSpPr>
            <a:spLocks noGrp="1"/>
          </p:cNvSpPr>
          <p:nvPr>
            <p:ph type="chart" sz="quarter" idx="11"/>
          </p:nvPr>
        </p:nvSpPr>
        <p:spPr>
          <a:xfrm>
            <a:off x="6318963" y="1126774"/>
            <a:ext cx="9865284" cy="492443"/>
          </a:xfrm>
        </p:spPr>
        <p:txBody>
          <a:bodyPr/>
          <a:lstStyle/>
          <a:p>
            <a:endParaRPr lang="en-US" dirty="0"/>
          </a:p>
        </p:txBody>
      </p:sp>
      <p:sp>
        <p:nvSpPr>
          <p:cNvPr id="10" name="Rectangle 9"/>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1" name="Rectangle 10"/>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747791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3" name="Shape 13"/>
          <p:cNvSpPr>
            <a:spLocks noGrp="1"/>
          </p:cNvSpPr>
          <p:nvPr>
            <p:ph type="title"/>
          </p:nvPr>
        </p:nvSpPr>
        <p:spPr>
          <a:xfrm>
            <a:off x="1693385" y="3225800"/>
            <a:ext cx="13953493" cy="3302000"/>
          </a:xfrm>
          <a:prstGeom prst="rect">
            <a:avLst/>
          </a:prstGeom>
        </p:spPr>
        <p:txBody>
          <a:bodyPr/>
          <a:lstStyle/>
          <a:p>
            <a:pPr lvl="0">
              <a:defRPr sz="1800" b="0"/>
            </a:pPr>
            <a:r>
              <a:rPr sz="4001" b="1"/>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4720"/>
            <a:ext cx="7514114" cy="615553"/>
          </a:xfrm>
        </p:spPr>
        <p:txBody>
          <a:bodyPr>
            <a:spAutoFit/>
          </a:bodyPr>
          <a:lstStyle>
            <a:lvl1pPr>
              <a:lnSpc>
                <a:spcPts val="4778"/>
              </a:lnSpc>
              <a:defRPr sz="4500" baseline="0">
                <a:solidFill>
                  <a:schemeClr val="bg1"/>
                </a:solidFill>
              </a:defRPr>
            </a:lvl1pPr>
          </a:lstStyle>
          <a:p>
            <a:r>
              <a:rPr lang="en-US" dirty="0"/>
              <a:t>Click to edit Master title</a:t>
            </a:r>
          </a:p>
        </p:txBody>
      </p:sp>
      <p:sp>
        <p:nvSpPr>
          <p:cNvPr id="19" name="Table Placeholder 18"/>
          <p:cNvSpPr>
            <a:spLocks noGrp="1"/>
          </p:cNvSpPr>
          <p:nvPr>
            <p:ph type="tbl" sz="quarter" idx="11"/>
          </p:nvPr>
        </p:nvSpPr>
        <p:spPr>
          <a:xfrm>
            <a:off x="1156020" y="2469614"/>
            <a:ext cx="15028228" cy="492443"/>
          </a:xfrm>
        </p:spPr>
        <p:txBody>
          <a:bodyPr/>
          <a:lstStyle>
            <a:lvl1pPr>
              <a:defRPr baseline="0">
                <a:solidFill>
                  <a:schemeClr val="bg1"/>
                </a:solidFill>
              </a:defRPr>
            </a:lvl1pPr>
          </a:lstStyle>
          <a:p>
            <a:endParaRPr lang="en-US" dirty="0"/>
          </a:p>
        </p:txBody>
      </p:sp>
      <p:sp>
        <p:nvSpPr>
          <p:cNvPr id="10" name="Rectangle 9"/>
          <p:cNvSpPr/>
          <p:nvPr userDrawn="1"/>
        </p:nvSpPr>
        <p:spPr>
          <a:xfrm>
            <a:off x="9487997" y="9252851"/>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1" name="Rectangle 10"/>
          <p:cNvSpPr/>
          <p:nvPr userDrawn="1"/>
        </p:nvSpPr>
        <p:spPr>
          <a:xfrm>
            <a:off x="9106039" y="9252852"/>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3472587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col">
    <p:bg>
      <p:bgPr>
        <a:solidFill>
          <a:srgbClr val="FFFFFF"/>
        </a:solidFill>
        <a:effectLst/>
      </p:bgPr>
    </p:bg>
    <p:spTree>
      <p:nvGrpSpPr>
        <p:cNvPr id="1" name=""/>
        <p:cNvGrpSpPr/>
        <p:nvPr/>
      </p:nvGrpSpPr>
      <p:grpSpPr>
        <a:xfrm>
          <a:off x="0" y="0"/>
          <a:ext cx="0" cy="0"/>
          <a:chOff x="0" y="0"/>
          <a:chExt cx="0" cy="0"/>
        </a:xfrm>
      </p:grpSpPr>
      <p:sp>
        <p:nvSpPr>
          <p:cNvPr id="13" name="Text Placeholder 5"/>
          <p:cNvSpPr>
            <a:spLocks noGrp="1"/>
          </p:cNvSpPr>
          <p:nvPr>
            <p:ph type="body" sz="quarter" idx="12"/>
          </p:nvPr>
        </p:nvSpPr>
        <p:spPr>
          <a:xfrm>
            <a:off x="1126702" y="1120479"/>
            <a:ext cx="4612510" cy="448841"/>
          </a:xfrm>
        </p:spPr>
        <p:txBody>
          <a:bodyPr>
            <a:spAutoFit/>
          </a:bodyPr>
          <a:lstStyle>
            <a:lvl1pPr marL="0" indent="0">
              <a:lnSpc>
                <a:spcPts val="3504"/>
              </a:lnSpc>
              <a:spcBef>
                <a:spcPts val="2867"/>
              </a:spcBef>
              <a:buFont typeface="Arial" panose="020B0604020202020204" pitchFamily="34" charset="0"/>
              <a:buNone/>
              <a:defRPr sz="32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a:t>
            </a:r>
          </a:p>
        </p:txBody>
      </p:sp>
      <p:sp>
        <p:nvSpPr>
          <p:cNvPr id="4" name="Text Placeholder 3"/>
          <p:cNvSpPr>
            <a:spLocks noGrp="1"/>
          </p:cNvSpPr>
          <p:nvPr>
            <p:ph type="body" sz="quarter" idx="13"/>
          </p:nvPr>
        </p:nvSpPr>
        <p:spPr>
          <a:xfrm>
            <a:off x="1149276" y="2867279"/>
            <a:ext cx="4612510" cy="1695849"/>
          </a:xfrm>
        </p:spPr>
        <p:txBody>
          <a:bodyPr>
            <a:spAutoFit/>
          </a:bodyPr>
          <a:lstStyle>
            <a:lvl1pPr marL="273100" indent="-273100">
              <a:spcBef>
                <a:spcPts val="1911"/>
              </a:spcBef>
              <a:defRPr sz="1900" baseline="0">
                <a:solidFill>
                  <a:schemeClr val="bg1"/>
                </a:solidFill>
              </a:defRPr>
            </a:lvl1pPr>
            <a:lvl2pPr marL="465281" indent="-182066">
              <a:defRPr sz="1900" baseline="0">
                <a:solidFill>
                  <a:schemeClr val="bg1"/>
                </a:solidFill>
              </a:defRPr>
            </a:lvl2pPr>
            <a:lvl3pPr marL="728264" indent="-262985">
              <a:defRPr sz="1900" baseline="0">
                <a:solidFill>
                  <a:schemeClr val="bg1"/>
                </a:solidFill>
              </a:defRPr>
            </a:lvl3pPr>
            <a:lvl4pPr marL="991249" indent="-262985">
              <a:defRPr sz="1900" baseline="0">
                <a:solidFill>
                  <a:schemeClr val="bg1"/>
                </a:solidFill>
              </a:defRPr>
            </a:lvl4pPr>
            <a:lvl5pPr marL="1234004" indent="-222525">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5"/>
          <p:cNvSpPr>
            <a:spLocks noGrp="1"/>
          </p:cNvSpPr>
          <p:nvPr>
            <p:ph type="body" sz="quarter" idx="14"/>
          </p:nvPr>
        </p:nvSpPr>
        <p:spPr>
          <a:xfrm>
            <a:off x="6323691" y="1120479"/>
            <a:ext cx="4612510" cy="448841"/>
          </a:xfrm>
        </p:spPr>
        <p:txBody>
          <a:bodyPr>
            <a:spAutoFit/>
          </a:bodyPr>
          <a:lstStyle>
            <a:lvl1pPr marL="0" indent="0">
              <a:lnSpc>
                <a:spcPts val="3504"/>
              </a:lnSpc>
              <a:spcBef>
                <a:spcPts val="2867"/>
              </a:spcBef>
              <a:buFont typeface="Arial" panose="020B0604020202020204" pitchFamily="34" charset="0"/>
              <a:buNone/>
              <a:defRPr sz="32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a:t>
            </a:r>
          </a:p>
        </p:txBody>
      </p:sp>
      <p:sp>
        <p:nvSpPr>
          <p:cNvPr id="19" name="Text Placeholder 3"/>
          <p:cNvSpPr>
            <a:spLocks noGrp="1"/>
          </p:cNvSpPr>
          <p:nvPr>
            <p:ph type="body" sz="quarter" idx="15"/>
          </p:nvPr>
        </p:nvSpPr>
        <p:spPr>
          <a:xfrm>
            <a:off x="6323691" y="2867279"/>
            <a:ext cx="4612510" cy="1695849"/>
          </a:xfrm>
        </p:spPr>
        <p:txBody>
          <a:bodyPr>
            <a:spAutoFit/>
          </a:bodyPr>
          <a:lstStyle>
            <a:lvl1pPr marL="273100" indent="-273100">
              <a:spcBef>
                <a:spcPts val="1911"/>
              </a:spcBef>
              <a:defRPr sz="1900" baseline="0">
                <a:solidFill>
                  <a:schemeClr val="bg1"/>
                </a:solidFill>
              </a:defRPr>
            </a:lvl1pPr>
            <a:lvl2pPr marL="465281" indent="-182066">
              <a:defRPr sz="1900" baseline="0">
                <a:solidFill>
                  <a:schemeClr val="bg1"/>
                </a:solidFill>
              </a:defRPr>
            </a:lvl2pPr>
            <a:lvl3pPr marL="728264" indent="-262985">
              <a:defRPr sz="1900" baseline="0">
                <a:solidFill>
                  <a:schemeClr val="bg1"/>
                </a:solidFill>
              </a:defRPr>
            </a:lvl3pPr>
            <a:lvl4pPr marL="991249" indent="-262985">
              <a:defRPr sz="1900" baseline="0">
                <a:solidFill>
                  <a:schemeClr val="bg1"/>
                </a:solidFill>
              </a:defRPr>
            </a:lvl4pPr>
            <a:lvl5pPr marL="1234004" indent="-222525">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5"/>
          <p:cNvSpPr>
            <a:spLocks noGrp="1"/>
          </p:cNvSpPr>
          <p:nvPr>
            <p:ph type="body" sz="quarter" idx="16"/>
          </p:nvPr>
        </p:nvSpPr>
        <p:spPr>
          <a:xfrm>
            <a:off x="11446637" y="1120479"/>
            <a:ext cx="4612510" cy="448841"/>
          </a:xfrm>
        </p:spPr>
        <p:txBody>
          <a:bodyPr>
            <a:spAutoFit/>
          </a:bodyPr>
          <a:lstStyle>
            <a:lvl1pPr marL="0" indent="0">
              <a:lnSpc>
                <a:spcPts val="3504"/>
              </a:lnSpc>
              <a:spcBef>
                <a:spcPts val="2867"/>
              </a:spcBef>
              <a:buFont typeface="Arial" panose="020B0604020202020204" pitchFamily="34" charset="0"/>
              <a:buNone/>
              <a:defRPr sz="32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a:t>
            </a:r>
          </a:p>
        </p:txBody>
      </p:sp>
      <p:sp>
        <p:nvSpPr>
          <p:cNvPr id="21" name="Text Placeholder 3"/>
          <p:cNvSpPr>
            <a:spLocks noGrp="1"/>
          </p:cNvSpPr>
          <p:nvPr>
            <p:ph type="body" sz="quarter" idx="17"/>
          </p:nvPr>
        </p:nvSpPr>
        <p:spPr>
          <a:xfrm>
            <a:off x="11446633" y="2867279"/>
            <a:ext cx="4612510" cy="1695849"/>
          </a:xfrm>
        </p:spPr>
        <p:txBody>
          <a:bodyPr>
            <a:spAutoFit/>
          </a:bodyPr>
          <a:lstStyle>
            <a:lvl1pPr marL="273100" indent="-273100">
              <a:spcBef>
                <a:spcPts val="1911"/>
              </a:spcBef>
              <a:defRPr sz="1900" baseline="0">
                <a:solidFill>
                  <a:schemeClr val="bg1"/>
                </a:solidFill>
              </a:defRPr>
            </a:lvl1pPr>
            <a:lvl2pPr marL="465281" indent="-182066">
              <a:defRPr sz="1900" baseline="0">
                <a:solidFill>
                  <a:schemeClr val="bg1"/>
                </a:solidFill>
              </a:defRPr>
            </a:lvl2pPr>
            <a:lvl3pPr marL="728264" indent="-262985">
              <a:defRPr sz="1900" baseline="0">
                <a:solidFill>
                  <a:schemeClr val="bg1"/>
                </a:solidFill>
              </a:defRPr>
            </a:lvl3pPr>
            <a:lvl4pPr marL="991249" indent="-262985">
              <a:defRPr sz="1900" baseline="0">
                <a:solidFill>
                  <a:schemeClr val="bg1"/>
                </a:solidFill>
              </a:defRPr>
            </a:lvl4pPr>
            <a:lvl5pPr marL="1234004" indent="-222525">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5" name="Rectangle 14"/>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22" name="Rectangle 21"/>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927681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Col">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2486" y="1092274"/>
            <a:ext cx="10312224" cy="859210"/>
          </a:xfrm>
        </p:spPr>
        <p:txBody>
          <a:bodyPr>
            <a:spAutoFit/>
          </a:bodyPr>
          <a:lstStyle>
            <a:lvl1pPr>
              <a:lnSpc>
                <a:spcPts val="6690"/>
              </a:lnSpc>
              <a:defRPr sz="6401" baseline="0">
                <a:solidFill>
                  <a:schemeClr val="accent5"/>
                </a:solidFill>
              </a:defRPr>
            </a:lvl1pPr>
          </a:lstStyle>
          <a:p>
            <a:r>
              <a:rPr lang="en-US" dirty="0"/>
              <a:t>Click to edit Master title </a:t>
            </a:r>
          </a:p>
        </p:txBody>
      </p:sp>
      <p:sp>
        <p:nvSpPr>
          <p:cNvPr id="11" name="Text Placeholder 10"/>
          <p:cNvSpPr>
            <a:spLocks noGrp="1"/>
          </p:cNvSpPr>
          <p:nvPr>
            <p:ph type="body" sz="quarter" idx="10"/>
          </p:nvPr>
        </p:nvSpPr>
        <p:spPr>
          <a:xfrm>
            <a:off x="1137958"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p:cNvSpPr>
            <a:spLocks noGrp="1"/>
          </p:cNvSpPr>
          <p:nvPr>
            <p:ph type="body" sz="quarter" idx="11"/>
          </p:nvPr>
        </p:nvSpPr>
        <p:spPr>
          <a:xfrm>
            <a:off x="4163854"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0"/>
          <p:cNvSpPr>
            <a:spLocks noGrp="1"/>
          </p:cNvSpPr>
          <p:nvPr>
            <p:ph type="body" sz="quarter" idx="12"/>
          </p:nvPr>
        </p:nvSpPr>
        <p:spPr>
          <a:xfrm>
            <a:off x="7225878"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0"/>
          <p:cNvSpPr>
            <a:spLocks noGrp="1"/>
          </p:cNvSpPr>
          <p:nvPr>
            <p:ph type="body" sz="quarter" idx="13"/>
          </p:nvPr>
        </p:nvSpPr>
        <p:spPr>
          <a:xfrm>
            <a:off x="10251776"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0"/>
          <p:cNvSpPr>
            <a:spLocks noGrp="1"/>
          </p:cNvSpPr>
          <p:nvPr>
            <p:ph type="body" sz="quarter" idx="14"/>
          </p:nvPr>
        </p:nvSpPr>
        <p:spPr>
          <a:xfrm>
            <a:off x="13295736"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9" name="Rectangle 18"/>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22" name="Rectangle 21"/>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2333077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 pt 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952" y="1117605"/>
            <a:ext cx="7514114" cy="1718419"/>
          </a:xfrm>
        </p:spPr>
        <p:txBody>
          <a:bodyPr>
            <a:spAutoFit/>
          </a:bodyPr>
          <a:lstStyle>
            <a:lvl1pPr algn="l" defTabSz="1456529" rtl="0" eaLnBrk="1" latinLnBrk="0" hangingPunct="1">
              <a:lnSpc>
                <a:spcPts val="6690"/>
              </a:lnSpc>
              <a:spcBef>
                <a:spcPct val="0"/>
              </a:spcBef>
              <a:buNone/>
              <a:defRPr lang="en-US" sz="6401" kern="1200" baseline="0" dirty="0">
                <a:solidFill>
                  <a:schemeClr val="accent5"/>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9403718" y="1133500"/>
            <a:ext cx="6936105" cy="2302297"/>
          </a:xfrm>
        </p:spPr>
        <p:txBody>
          <a:bodyPr>
            <a:spAutoFit/>
          </a:bodyPr>
          <a:lstStyle>
            <a:lvl1pPr marL="364133" indent="-364133">
              <a:spcBef>
                <a:spcPts val="2867"/>
              </a:spcBef>
              <a:defRPr sz="32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2" name="Rectangle 11"/>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
        <p:nvSpPr>
          <p:cNvPr id="7" name="Rectangle 6"/>
          <p:cNvSpPr/>
          <p:nvPr userDrawn="1"/>
        </p:nvSpPr>
        <p:spPr>
          <a:xfrm>
            <a:off x="13629498" y="9230551"/>
            <a:ext cx="262775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IBM and Business Partner Use Only</a:t>
            </a:r>
          </a:p>
        </p:txBody>
      </p:sp>
    </p:spTree>
    <p:extLst>
      <p:ext uri="{BB962C8B-B14F-4D97-AF65-F5344CB8AC3E}">
        <p14:creationId xmlns:p14="http://schemas.microsoft.com/office/powerpoint/2010/main" val="2755270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24952" y="1127445"/>
            <a:ext cx="7514114" cy="1718419"/>
          </a:xfrm>
        </p:spPr>
        <p:txBody>
          <a:bodyPr>
            <a:spAutoFit/>
          </a:bodyPr>
          <a:lstStyle>
            <a:lvl1pPr>
              <a:lnSpc>
                <a:spcPts val="6690"/>
              </a:lnSpc>
              <a:defRPr sz="6401"/>
            </a:lvl1pPr>
          </a:lstStyle>
          <a:p>
            <a:r>
              <a:rPr lang="en-US" dirty="0"/>
              <a:t>Click to edit Master title style</a:t>
            </a:r>
          </a:p>
        </p:txBody>
      </p:sp>
      <p:sp>
        <p:nvSpPr>
          <p:cNvPr id="3" name="Content Placeholder 2"/>
          <p:cNvSpPr>
            <a:spLocks noGrp="1"/>
          </p:cNvSpPr>
          <p:nvPr>
            <p:ph idx="1"/>
          </p:nvPr>
        </p:nvSpPr>
        <p:spPr>
          <a:xfrm>
            <a:off x="9403718" y="1136153"/>
            <a:ext cx="6936105" cy="2279855"/>
          </a:xfrm>
        </p:spPr>
        <p:txBody>
          <a:bodyPr>
            <a:spAutoFit/>
          </a:bodyPr>
          <a:lstStyle>
            <a:lvl1pPr marL="364133" indent="-364133">
              <a:spcBef>
                <a:spcPts val="2867"/>
              </a:spcBef>
              <a:defRPr sz="3200"/>
            </a:lvl1pPr>
            <a:lvl2pPr marL="371720" indent="-371720">
              <a:spcBef>
                <a:spcPts val="956"/>
              </a:spcBef>
              <a:buFont typeface="Arial" panose="020B0604020202020204" pitchFamily="34" charset="0"/>
              <a:buChar char="–"/>
              <a:defRPr sz="250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954682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ype-Brigh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949" y="1120435"/>
            <a:ext cx="10336422" cy="859210"/>
          </a:xfrm>
        </p:spPr>
        <p:txBody>
          <a:bodyPr>
            <a:spAutoFit/>
          </a:bodyPr>
          <a:lstStyle>
            <a:lvl1pPr algn="l" defTabSz="1456529" rtl="0" eaLnBrk="1" latinLnBrk="0" hangingPunct="1">
              <a:lnSpc>
                <a:spcPts val="6690"/>
              </a:lnSpc>
              <a:spcBef>
                <a:spcPct val="0"/>
              </a:spcBef>
              <a:buNone/>
              <a:defRPr lang="en-US" sz="6401" kern="1200" baseline="0" dirty="0">
                <a:solidFill>
                  <a:schemeClr val="accent5"/>
                </a:solidFill>
                <a:latin typeface="+mj-lt"/>
                <a:ea typeface="+mj-ea"/>
                <a:cs typeface="+mj-cs"/>
              </a:defRPr>
            </a:lvl1pPr>
          </a:lstStyle>
          <a:p>
            <a:r>
              <a:rPr lang="en-US" dirty="0"/>
              <a:t>Click to edit Master title style</a:t>
            </a:r>
          </a:p>
        </p:txBody>
      </p:sp>
      <p:sp>
        <p:nvSpPr>
          <p:cNvPr id="13" name="Rectangle 12"/>
          <p:cNvSpPr/>
          <p:nvPr userDrawn="1"/>
        </p:nvSpPr>
        <p:spPr>
          <a:xfrm>
            <a:off x="8774429" y="9185949"/>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4" name="Rectangle 13"/>
          <p:cNvSpPr/>
          <p:nvPr userDrawn="1"/>
        </p:nvSpPr>
        <p:spPr>
          <a:xfrm>
            <a:off x="8392472" y="9185950"/>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5" name="Rectangle 14"/>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718860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Type-Dark">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949" y="1111064"/>
            <a:ext cx="10336422" cy="859210"/>
          </a:xfrm>
        </p:spPr>
        <p:txBody>
          <a:bodyPr>
            <a:spAutoFit/>
          </a:bodyPr>
          <a:lstStyle>
            <a:lvl1pPr algn="l" defTabSz="1456529" rtl="0" eaLnBrk="1" latinLnBrk="0" hangingPunct="1">
              <a:lnSpc>
                <a:spcPts val="6690"/>
              </a:lnSpc>
              <a:spcBef>
                <a:spcPct val="0"/>
              </a:spcBef>
              <a:buNone/>
              <a:defRPr lang="en-US" sz="6401" kern="1200" baseline="0" dirty="0">
                <a:solidFill>
                  <a:schemeClr val="accent5"/>
                </a:solidFill>
                <a:latin typeface="+mj-lt"/>
                <a:ea typeface="+mj-ea"/>
                <a:cs typeface="+mj-cs"/>
              </a:defRPr>
            </a:lvl1pPr>
          </a:lstStyle>
          <a:p>
            <a:r>
              <a:rPr lang="en-US" dirty="0"/>
              <a:t>Click to edit Master title style</a:t>
            </a:r>
          </a:p>
        </p:txBody>
      </p:sp>
      <p:sp>
        <p:nvSpPr>
          <p:cNvPr id="10" name="Rectangle 9"/>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FFFFFF"/>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986227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ic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31249"/>
            <a:ext cx="7514114" cy="615553"/>
          </a:xfrm>
        </p:spPr>
        <p:txBody>
          <a:bodyPr>
            <a:spAutoFit/>
          </a:bodyPr>
          <a:lstStyle>
            <a:lvl1pPr>
              <a:lnSpc>
                <a:spcPts val="4778"/>
              </a:lnSpc>
              <a:defRPr sz="4500" baseline="0">
                <a:solidFill>
                  <a:schemeClr val="accent5"/>
                </a:solidFill>
              </a:defRPr>
            </a:lvl1pPr>
          </a:lstStyle>
          <a:p>
            <a:r>
              <a:rPr lang="en-US" dirty="0"/>
              <a:t>Click to edit Master title</a:t>
            </a:r>
          </a:p>
        </p:txBody>
      </p:sp>
      <p:sp>
        <p:nvSpPr>
          <p:cNvPr id="10" name="Rectangle 9"/>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1" name="Rectangle 10"/>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Page</a:t>
            </a: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a:solidFill>
                  <a:srgbClr val="5A5A5A"/>
                </a:solidFill>
                <a:latin typeface="Arial" panose="020B0604020202020204" pitchFamily="34" charset="0"/>
                <a:cs typeface="Arial" panose="020B0604020202020204" pitchFamily="34" charset="0"/>
              </a:rPr>
              <a:t>© 2016 IBM Corporation</a:t>
            </a:r>
          </a:p>
        </p:txBody>
      </p:sp>
    </p:spTree>
    <p:extLst>
      <p:ext uri="{BB962C8B-B14F-4D97-AF65-F5344CB8AC3E}">
        <p14:creationId xmlns:p14="http://schemas.microsoft.com/office/powerpoint/2010/main" val="1981037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Instructional">
    <p:spTree>
      <p:nvGrpSpPr>
        <p:cNvPr id="1" name=""/>
        <p:cNvGrpSpPr/>
        <p:nvPr/>
      </p:nvGrpSpPr>
      <p:grpSpPr>
        <a:xfrm>
          <a:off x="0" y="0"/>
          <a:ext cx="0" cy="0"/>
          <a:chOff x="0" y="0"/>
          <a:chExt cx="0" cy="0"/>
        </a:xfrm>
      </p:grpSpPr>
      <p:pic>
        <p:nvPicPr>
          <p:cNvPr id="93" name="i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32882" y="8790768"/>
            <a:ext cx="1035760" cy="533227"/>
          </a:xfrm>
          <a:prstGeom prst="rect">
            <a:avLst/>
          </a:prstGeom>
          <a:ln w="12700">
            <a:miter lim="400000"/>
          </a:ln>
        </p:spPr>
      </p:pic>
      <p:sp>
        <p:nvSpPr>
          <p:cNvPr id="94" name="Shape 94"/>
          <p:cNvSpPr/>
          <p:nvPr/>
        </p:nvSpPr>
        <p:spPr>
          <a:xfrm>
            <a:off x="1208239" y="8749740"/>
            <a:ext cx="4947232" cy="615276"/>
          </a:xfrm>
          <a:prstGeom prst="rect">
            <a:avLst/>
          </a:prstGeom>
          <a:ln w="12700">
            <a:miter lim="400000"/>
          </a:ln>
          <a:extLst>
            <a:ext uri="{C572A759-6A51-4108-AA02-DFA0A04FC94B}">
              <ma14:wrappingTextBoxFlag xmlns="" xmlns:ma14="http://schemas.microsoft.com/office/mac/drawingml/2011/main" val="1"/>
            </a:ext>
          </a:extLst>
        </p:spPr>
        <p:txBody>
          <a:bodyPr wrap="none" lIns="30343" tIns="30343" rIns="30343" bIns="30343" anchor="ctr">
            <a:spAutoFit/>
          </a:bodyPr>
          <a:lstStyle/>
          <a:p>
            <a:pPr algn="l" defTabSz="1456529" rtl="0">
              <a:defRPr sz="3000">
                <a:solidFill>
                  <a:srgbClr val="2CA0FF"/>
                </a:solidFill>
                <a:latin typeface="Helvetica"/>
                <a:ea typeface="Helvetica"/>
                <a:cs typeface="Helvetica"/>
                <a:sym typeface="Helvetica"/>
              </a:defRPr>
            </a:pPr>
            <a:r>
              <a:rPr sz="1800" b="1" kern="1200" dirty="0">
                <a:solidFill>
                  <a:srgbClr val="2CA0FF"/>
                </a:solidFill>
                <a:latin typeface="Helvetica"/>
                <a:ea typeface="Helvetica"/>
                <a:cs typeface="Helvetica"/>
                <a:sym typeface="Helvetica"/>
              </a:rPr>
              <a:t>Instructional:</a:t>
            </a:r>
            <a:r>
              <a:rPr sz="1800" kern="1200" dirty="0">
                <a:solidFill>
                  <a:srgbClr val="2CA0FF"/>
                </a:solidFill>
                <a:latin typeface="Helvetica"/>
                <a:ea typeface="Helvetica"/>
                <a:cs typeface="Helvetica"/>
                <a:sym typeface="Helvetica"/>
              </a:rPr>
              <a:t> </a:t>
            </a:r>
            <a:r>
              <a:rPr lang="en-US" sz="1800" kern="1200" dirty="0">
                <a:solidFill>
                  <a:srgbClr val="2CA0FF"/>
                </a:solidFill>
                <a:latin typeface="Helvetica"/>
                <a:ea typeface="Helvetica"/>
                <a:cs typeface="Helvetica"/>
                <a:sym typeface="Helvetica"/>
              </a:rPr>
              <a:t>Content Creators</a:t>
            </a:r>
          </a:p>
          <a:p>
            <a:pPr algn="l" defTabSz="1456529" rtl="0">
              <a:defRPr sz="3000">
                <a:solidFill>
                  <a:srgbClr val="2CA0FF"/>
                </a:solidFill>
                <a:latin typeface="Helvetica"/>
                <a:ea typeface="Helvetica"/>
                <a:cs typeface="Helvetica"/>
                <a:sym typeface="Helvetica"/>
              </a:defRPr>
            </a:pPr>
            <a:r>
              <a:rPr sz="1800" kern="1200" dirty="0">
                <a:solidFill>
                  <a:srgbClr val="2CA0FF"/>
                </a:solidFill>
                <a:latin typeface="Helvetica"/>
                <a:ea typeface="Helvetica"/>
                <a:cs typeface="Helvetica"/>
                <a:sym typeface="Helvetica"/>
              </a:rPr>
              <a:t>Delete this slide </a:t>
            </a:r>
            <a:r>
              <a:rPr lang="en-US" sz="1800" kern="1200" dirty="0">
                <a:solidFill>
                  <a:srgbClr val="2CA0FF"/>
                </a:solidFill>
                <a:latin typeface="Helvetica"/>
                <a:ea typeface="Helvetica"/>
                <a:cs typeface="Helvetica"/>
                <a:sym typeface="Helvetica"/>
              </a:rPr>
              <a:t>only after reviews are </a:t>
            </a:r>
            <a:r>
              <a:rPr lang="en-US" sz="1800" u="sng" kern="1200" dirty="0">
                <a:solidFill>
                  <a:srgbClr val="2CA0FF"/>
                </a:solidFill>
                <a:latin typeface="Helvetica"/>
                <a:ea typeface="Helvetica"/>
                <a:cs typeface="Helvetica"/>
                <a:sym typeface="Helvetica"/>
              </a:rPr>
              <a:t>complete</a:t>
            </a:r>
            <a:endParaRPr sz="1800" u="sng" kern="1200" dirty="0">
              <a:solidFill>
                <a:srgbClr val="2CA0FF"/>
              </a:solidFill>
              <a:latin typeface="Helvetica"/>
              <a:ea typeface="Helvetica"/>
              <a:cs typeface="Helvetica"/>
              <a:sym typeface="Helvetica"/>
            </a:endParaRPr>
          </a:p>
        </p:txBody>
      </p:sp>
      <p:sp>
        <p:nvSpPr>
          <p:cNvPr id="95" name="Shape 95"/>
          <p:cNvSpPr>
            <a:spLocks noGrp="1"/>
          </p:cNvSpPr>
          <p:nvPr>
            <p:ph type="sldNum" sz="quarter" idx="2"/>
          </p:nvPr>
        </p:nvSpPr>
        <p:spPr>
          <a:xfrm>
            <a:off x="8504462" y="9302045"/>
            <a:ext cx="322313" cy="334152"/>
          </a:xfrm>
          <a:prstGeom prst="rect">
            <a:avLst/>
          </a:prstGeom>
        </p:spPr>
        <p:txBody>
          <a:bodyPr lIns="145646" tIns="72823" rIns="145646" bIns="72823"/>
          <a:lstStyle/>
          <a:p>
            <a:pPr algn="l" defTabSz="1456529" rtl="0"/>
            <a:fld id="{86CB4B4D-7CA3-9044-876B-883B54F8677D}" type="slidenum">
              <a:rPr lang="en-US" sz="2900" kern="1200" smtClean="0">
                <a:solidFill>
                  <a:srgbClr val="6D7777"/>
                </a:solidFill>
              </a:rPr>
              <a:pPr algn="l" defTabSz="1456529" rtl="0"/>
              <a:t>‹#›</a:t>
            </a:fld>
            <a:endParaRPr lang="en-US" sz="2900" kern="1200">
              <a:solidFill>
                <a:srgbClr val="6D7777"/>
              </a:solidFill>
            </a:endParaRPr>
          </a:p>
        </p:txBody>
      </p:sp>
    </p:spTree>
    <p:extLst>
      <p:ext uri="{BB962C8B-B14F-4D97-AF65-F5344CB8AC3E}">
        <p14:creationId xmlns:p14="http://schemas.microsoft.com/office/powerpoint/2010/main" val="346736582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ybrid Cloud 3">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684016" y="382319"/>
            <a:ext cx="960904" cy="245345"/>
            <a:chOff x="360699" y="268817"/>
            <a:chExt cx="506711" cy="172508"/>
          </a:xfrm>
          <a:solidFill>
            <a:schemeClr val="bg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22" rtl="0"/>
              <a:endParaRPr lang="en-US" sz="1100" kern="1200">
                <a:solidFill>
                  <a:prstClr val="white"/>
                </a:solidFill>
                <a:latin typeface="Aria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22" rtl="0"/>
              <a:endParaRPr lang="en-US" sz="1100" kern="1200">
                <a:solidFill>
                  <a:prstClr val="white"/>
                </a:solidFill>
                <a:latin typeface="Arial"/>
              </a:endParaRPr>
            </a:p>
          </p:txBody>
        </p:sp>
      </p:grpSp>
      <p:sp>
        <p:nvSpPr>
          <p:cNvPr id="10" name="TextBox 9"/>
          <p:cNvSpPr txBox="1"/>
          <p:nvPr userDrawn="1"/>
        </p:nvSpPr>
        <p:spPr>
          <a:xfrm>
            <a:off x="14970990" y="9427072"/>
            <a:ext cx="1560624" cy="169277"/>
          </a:xfrm>
          <a:prstGeom prst="rect">
            <a:avLst/>
          </a:prstGeom>
          <a:noFill/>
        </p:spPr>
        <p:txBody>
          <a:bodyPr wrap="square" lIns="0" tIns="0" rIns="0" bIns="0" rtlCol="0" anchor="ctr" anchorCtr="0">
            <a:spAutoFit/>
          </a:bodyPr>
          <a:lstStyle/>
          <a:p>
            <a:pPr algn="l" defTabSz="650222" rtl="0"/>
            <a:r>
              <a:rPr lang="en-US" sz="1100" spc="-43" dirty="0">
                <a:solidFill>
                  <a:prstClr val="black"/>
                </a:solidFill>
                <a:latin typeface="Arial"/>
                <a:cs typeface="Arial"/>
              </a:rPr>
              <a:t>© IBM Corporation </a:t>
            </a:r>
          </a:p>
        </p:txBody>
      </p:sp>
      <p:sp>
        <p:nvSpPr>
          <p:cNvPr id="11" name="TextBox 10"/>
          <p:cNvSpPr txBox="1"/>
          <p:nvPr userDrawn="1"/>
        </p:nvSpPr>
        <p:spPr>
          <a:xfrm>
            <a:off x="16548428" y="9427073"/>
            <a:ext cx="629415" cy="169277"/>
          </a:xfrm>
          <a:prstGeom prst="rect">
            <a:avLst/>
          </a:prstGeom>
          <a:noFill/>
        </p:spPr>
        <p:txBody>
          <a:bodyPr wrap="square" lIns="0" tIns="0" rIns="0" bIns="0" rtlCol="0" anchor="ctr" anchorCtr="0">
            <a:spAutoFit/>
          </a:bodyPr>
          <a:lstStyle/>
          <a:p>
            <a:pPr algn="l" defTabSz="650222" rtl="0"/>
            <a:fld id="{9B56CEAA-430B-E444-BEC6-7F9CF6806FD6}" type="slidenum">
              <a:rPr lang="en-US" sz="1100" spc="-43">
                <a:solidFill>
                  <a:prstClr val="black"/>
                </a:solidFill>
                <a:latin typeface="Arial"/>
                <a:cs typeface="Arial"/>
              </a:rPr>
              <a:pPr algn="l" defTabSz="650222" rtl="0"/>
              <a:t>‹#›</a:t>
            </a:fld>
            <a:endParaRPr lang="en-US" sz="1100" spc="-43" dirty="0">
              <a:solidFill>
                <a:prstClr val="black"/>
              </a:solidFill>
              <a:latin typeface="Arial"/>
              <a:cs typeface="Arial"/>
            </a:endParaRPr>
          </a:p>
        </p:txBody>
      </p:sp>
      <p:pic>
        <p:nvPicPr>
          <p:cNvPr id="5" name="Picture 4" descr="cloud_only copy.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 r="-749"/>
          <a:stretch/>
        </p:blipFill>
        <p:spPr>
          <a:xfrm>
            <a:off x="449239" y="8825707"/>
            <a:ext cx="1133899" cy="637501"/>
          </a:xfrm>
          <a:prstGeom prst="rect">
            <a:avLst/>
          </a:prstGeom>
        </p:spPr>
      </p:pic>
      <p:sp>
        <p:nvSpPr>
          <p:cNvPr id="17" name="Text Placeholder 6"/>
          <p:cNvSpPr>
            <a:spLocks noGrp="1"/>
          </p:cNvSpPr>
          <p:nvPr>
            <p:ph type="body" sz="quarter" idx="12" hasCustomPrompt="1"/>
          </p:nvPr>
        </p:nvSpPr>
        <p:spPr>
          <a:xfrm>
            <a:off x="650260" y="845606"/>
            <a:ext cx="3988260" cy="7152640"/>
          </a:xfrm>
        </p:spPr>
        <p:txBody>
          <a:bodyPr lIns="0" tIns="0" rIns="0" bIns="0" anchor="t" anchorCtr="0">
            <a:noAutofit/>
          </a:bodyPr>
          <a:lstStyle>
            <a:lvl1pPr marL="0" indent="0">
              <a:lnSpc>
                <a:spcPts val="3698"/>
              </a:lnSpc>
              <a:spcBef>
                <a:spcPts val="854"/>
              </a:spcBef>
              <a:buNone/>
              <a:defRPr sz="3401" b="1"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Enter Heading</a:t>
            </a:r>
          </a:p>
        </p:txBody>
      </p:sp>
      <p:sp>
        <p:nvSpPr>
          <p:cNvPr id="14" name="Text Placeholder 13"/>
          <p:cNvSpPr>
            <a:spLocks noGrp="1"/>
          </p:cNvSpPr>
          <p:nvPr>
            <p:ph type="body" sz="quarter" idx="17"/>
          </p:nvPr>
        </p:nvSpPr>
        <p:spPr>
          <a:xfrm>
            <a:off x="6155793" y="845606"/>
            <a:ext cx="8670132" cy="4551680"/>
          </a:xfrm>
        </p:spPr>
        <p:txBody>
          <a:bodyPr lIns="0" tIns="0" rIns="0" bIns="0">
            <a:noAutofit/>
          </a:bodyPr>
          <a:lstStyle>
            <a:lvl1pPr marL="0" indent="0">
              <a:spcBef>
                <a:spcPts val="1706"/>
              </a:spcBef>
              <a:buNone/>
              <a:defRPr sz="2600" b="1">
                <a:solidFill>
                  <a:schemeClr val="bg1"/>
                </a:solidFill>
              </a:defRPr>
            </a:lvl1pPr>
            <a:lvl2pPr marL="0" indent="0">
              <a:spcBef>
                <a:spcPts val="0"/>
              </a:spcBef>
              <a:buNone/>
              <a:tabLst/>
              <a:defRPr sz="2300">
                <a:solidFill>
                  <a:schemeClr val="tx2"/>
                </a:solidFill>
              </a:defRPr>
            </a:lvl2pPr>
            <a:lvl3pPr>
              <a:defRPr sz="1600">
                <a:solidFill>
                  <a:schemeClr val="bg1"/>
                </a:solidFill>
              </a:defRPr>
            </a:lvl3pPr>
            <a:lvl4pPr>
              <a:defRPr sz="1500">
                <a:solidFill>
                  <a:schemeClr val="bg1"/>
                </a:solidFill>
              </a:defRPr>
            </a:lvl4pPr>
            <a:lvl5pPr>
              <a:defRPr sz="1500">
                <a:solidFill>
                  <a:schemeClr val="bg1"/>
                </a:solidFill>
              </a:defRPr>
            </a:lvl5pPr>
          </a:lstStyle>
          <a:p>
            <a:pPr lvl="0"/>
            <a:r>
              <a:rPr lang="en-US" dirty="0"/>
              <a:t>Click to edit Master text styles</a:t>
            </a:r>
          </a:p>
          <a:p>
            <a:pPr lvl="1"/>
            <a:r>
              <a:rPr lang="en-US" dirty="0"/>
              <a:t>Second level</a:t>
            </a:r>
          </a:p>
        </p:txBody>
      </p:sp>
      <p:sp>
        <p:nvSpPr>
          <p:cNvPr id="15" name="Rectangle 14"/>
          <p:cNvSpPr/>
          <p:nvPr userDrawn="1"/>
        </p:nvSpPr>
        <p:spPr>
          <a:xfrm>
            <a:off x="0" y="0"/>
            <a:ext cx="17340263" cy="975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0038" tIns="65020" rIns="130038" bIns="65020" rtlCol="0" anchor="ctr"/>
          <a:lstStyle/>
          <a:p>
            <a:pPr defTabSz="1456529" rtl="0"/>
            <a:endParaRPr lang="en-US" sz="1100" kern="1200">
              <a:solidFill>
                <a:prstClr val="white"/>
              </a:solidFill>
              <a:latin typeface="Arial"/>
            </a:endParaRPr>
          </a:p>
        </p:txBody>
      </p:sp>
      <p:sp>
        <p:nvSpPr>
          <p:cNvPr id="16" name="Rectangle 15"/>
          <p:cNvSpPr/>
          <p:nvPr userDrawn="1"/>
        </p:nvSpPr>
        <p:spPr>
          <a:xfrm>
            <a:off x="0" y="0"/>
            <a:ext cx="5202079" cy="9753600"/>
          </a:xfrm>
          <a:prstGeom prst="rect">
            <a:avLst/>
          </a:prstGeom>
          <a:solidFill>
            <a:srgbClr val="81CDF2"/>
          </a:solidFill>
          <a:ln>
            <a:noFill/>
          </a:ln>
          <a:effectLst/>
        </p:spPr>
        <p:style>
          <a:lnRef idx="1">
            <a:schemeClr val="accent1"/>
          </a:lnRef>
          <a:fillRef idx="3">
            <a:schemeClr val="accent1"/>
          </a:fillRef>
          <a:effectRef idx="2">
            <a:schemeClr val="accent1"/>
          </a:effectRef>
          <a:fontRef idx="minor">
            <a:schemeClr val="lt1"/>
          </a:fontRef>
        </p:style>
        <p:txBody>
          <a:bodyPr lIns="130038" tIns="65020" rIns="130038" bIns="65020" rtlCol="0" anchor="ctr"/>
          <a:lstStyle/>
          <a:p>
            <a:pPr defTabSz="1456529" rtl="0"/>
            <a:endParaRPr lang="en-US" sz="1100" kern="1200">
              <a:solidFill>
                <a:prstClr val="white"/>
              </a:solidFill>
              <a:latin typeface="Arial"/>
            </a:endParaRPr>
          </a:p>
        </p:txBody>
      </p:sp>
      <p:sp>
        <p:nvSpPr>
          <p:cNvPr id="12" name="Shape 14"/>
          <p:cNvSpPr>
            <a:spLocks noGrp="1"/>
          </p:cNvSpPr>
          <p:nvPr>
            <p:ph type="sldNum" sz="quarter" idx="2"/>
          </p:nvPr>
        </p:nvSpPr>
        <p:spPr>
          <a:xfrm>
            <a:off x="8495194" y="9302048"/>
            <a:ext cx="340845" cy="335591"/>
          </a:xfrm>
          <a:prstGeom prst="rect">
            <a:avLst/>
          </a:prstGeom>
        </p:spPr>
        <p:txBody>
          <a:bodyPr lIns="145646" tIns="72823" rIns="145646" bIns="72823"/>
          <a:lstStyle>
            <a:lvl1pPr>
              <a:defRPr>
                <a:solidFill>
                  <a:schemeClr val="bg1"/>
                </a:solidFill>
              </a:defRPr>
            </a:lvl1pPr>
          </a:lstStyle>
          <a:p>
            <a:pPr algn="l" defTabSz="1456529" rtl="0"/>
            <a:fld id="{86CB4B4D-7CA3-9044-876B-883B54F8677D}" type="slidenum">
              <a:rPr lang="en-US" sz="2900" kern="1200" smtClean="0">
                <a:solidFill>
                  <a:srgbClr val="5A5A5A"/>
                </a:solidFill>
              </a:rPr>
              <a:pPr algn="l" defTabSz="1456529" rtl="0"/>
              <a:t>‹#›</a:t>
            </a:fld>
            <a:endParaRPr lang="en-US" sz="2900" kern="1200" dirty="0">
              <a:solidFill>
                <a:srgbClr val="5A5A5A"/>
              </a:solidFill>
            </a:endParaRPr>
          </a:p>
        </p:txBody>
      </p:sp>
    </p:spTree>
    <p:extLst>
      <p:ext uri="{BB962C8B-B14F-4D97-AF65-F5344CB8AC3E}">
        <p14:creationId xmlns:p14="http://schemas.microsoft.com/office/powerpoint/2010/main" val="164060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5" name="Shape 15"/>
          <p:cNvSpPr>
            <a:spLocks noGrp="1"/>
          </p:cNvSpPr>
          <p:nvPr>
            <p:ph type="title"/>
          </p:nvPr>
        </p:nvSpPr>
        <p:spPr>
          <a:xfrm>
            <a:off x="1270039" y="635000"/>
            <a:ext cx="7112217" cy="3987800"/>
          </a:xfrm>
          <a:prstGeom prst="rect">
            <a:avLst/>
          </a:prstGeom>
        </p:spPr>
        <p:txBody>
          <a:bodyPr anchor="b"/>
          <a:lstStyle>
            <a:lvl1pPr algn="ctr">
              <a:defRPr sz="6000" b="0">
                <a:latin typeface="Arial"/>
                <a:ea typeface="Arial"/>
                <a:cs typeface="Arial"/>
                <a:sym typeface="Helvetica Light"/>
              </a:defRPr>
            </a:lvl1pPr>
          </a:lstStyle>
          <a:p>
            <a:pPr lvl="0">
              <a:defRPr sz="1800"/>
            </a:pPr>
            <a:r>
              <a:rPr sz="6000" dirty="0"/>
              <a:t>Title Text</a:t>
            </a:r>
          </a:p>
        </p:txBody>
      </p:sp>
      <p:sp>
        <p:nvSpPr>
          <p:cNvPr id="16" name="Shape 16"/>
          <p:cNvSpPr>
            <a:spLocks noGrp="1"/>
          </p:cNvSpPr>
          <p:nvPr>
            <p:ph type="body" idx="1"/>
          </p:nvPr>
        </p:nvSpPr>
        <p:spPr>
          <a:xfrm>
            <a:off x="1270039" y="4762500"/>
            <a:ext cx="7112217" cy="4102100"/>
          </a:xfrm>
          <a:prstGeom prst="rect">
            <a:avLst/>
          </a:prstGeom>
        </p:spPr>
        <p:txBody>
          <a:bodyPr anchor="t"/>
          <a:lstStyle>
            <a:lvl1pPr marL="0" indent="0" algn="ctr">
              <a:spcBef>
                <a:spcPts val="0"/>
              </a:spcBef>
              <a:buSzTx/>
              <a:buNone/>
              <a:defRPr sz="3200"/>
            </a:lvl1pPr>
            <a:lvl2pPr marL="0" indent="228611" algn="ctr">
              <a:spcBef>
                <a:spcPts val="0"/>
              </a:spcBef>
              <a:buSzTx/>
              <a:buNone/>
              <a:defRPr sz="3200"/>
            </a:lvl2pPr>
            <a:lvl3pPr marL="0" indent="457223" algn="ctr">
              <a:spcBef>
                <a:spcPts val="0"/>
              </a:spcBef>
              <a:buSzTx/>
              <a:buNone/>
              <a:defRPr sz="3200"/>
            </a:lvl3pPr>
            <a:lvl4pPr marL="0" indent="685835" algn="ctr">
              <a:spcBef>
                <a:spcPts val="0"/>
              </a:spcBef>
              <a:buSzTx/>
              <a:buNone/>
              <a:defRPr sz="3200"/>
            </a:lvl4pPr>
            <a:lvl5pPr marL="0" indent="914446"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0" name="Oval 39"/>
          <p:cNvSpPr>
            <a:spLocks noChangeAspect="1"/>
          </p:cNvSpPr>
          <p:nvPr userDrawn="1"/>
        </p:nvSpPr>
        <p:spPr>
          <a:xfrm>
            <a:off x="16186421" y="551202"/>
            <a:ext cx="490727" cy="4907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5614" tIns="72807" rIns="145614" bIns="72807" numCol="1" spcCol="0" rtlCol="0" fromWordArt="0" anchor="ctr" anchorCtr="0" forceAA="0" compatLnSpc="1">
            <a:prstTxWarp prst="textNoShape">
              <a:avLst/>
            </a:prstTxWarp>
            <a:noAutofit/>
          </a:bodyPr>
          <a:lstStyle/>
          <a:p>
            <a:pPr defTabSz="1456529" rtl="0"/>
            <a:endParaRPr lang="en-US" sz="2900" kern="1200">
              <a:solidFill>
                <a:srgbClr val="5A5A5A"/>
              </a:solidFill>
              <a:latin typeface="Arial"/>
            </a:endParaRPr>
          </a:p>
        </p:txBody>
      </p:sp>
      <p:sp>
        <p:nvSpPr>
          <p:cNvPr id="41" name="Slide Number Placeholder 5"/>
          <p:cNvSpPr>
            <a:spLocks noGrp="1"/>
          </p:cNvSpPr>
          <p:nvPr>
            <p:ph type="sldNum" sz="quarter" idx="12"/>
          </p:nvPr>
        </p:nvSpPr>
        <p:spPr>
          <a:xfrm>
            <a:off x="16047920" y="506396"/>
            <a:ext cx="757500" cy="519289"/>
          </a:xfrm>
          <a:prstGeom prst="rect">
            <a:avLst/>
          </a:prstGeom>
        </p:spPr>
        <p:txBody>
          <a:bodyPr lIns="54603" tIns="27301" rIns="54603" bIns="27301"/>
          <a:lstStyle>
            <a:lvl1pPr algn="ctr">
              <a:defRPr sz="1400">
                <a:solidFill>
                  <a:schemeClr val="bg1"/>
                </a:solidFill>
                <a:latin typeface="Source Sans Pro ExtraLight"/>
                <a:cs typeface="Source Sans Pro ExtraLight"/>
              </a:defRPr>
            </a:lvl1pPr>
          </a:lstStyle>
          <a:p>
            <a:pPr defTabSz="1456529" rtl="0"/>
            <a:fld id="{9DF686B8-C880-FF40-96DC-14FF2413C34E}" type="slidenum">
              <a:rPr lang="en-US" kern="1200" smtClean="0">
                <a:solidFill>
                  <a:srgbClr val="5A5A5A"/>
                </a:solidFill>
              </a:rPr>
              <a:pPr defTabSz="1456529" rtl="0"/>
              <a:t>‹#›</a:t>
            </a:fld>
            <a:endParaRPr lang="en-US" kern="1200" dirty="0">
              <a:solidFill>
                <a:srgbClr val="5A5A5A"/>
              </a:solidFill>
            </a:endParaRPr>
          </a:p>
        </p:txBody>
      </p:sp>
    </p:spTree>
    <p:extLst>
      <p:ext uri="{BB962C8B-B14F-4D97-AF65-F5344CB8AC3E}">
        <p14:creationId xmlns:p14="http://schemas.microsoft.com/office/powerpoint/2010/main" val="137851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 Blue">
    <p:spTree>
      <p:nvGrpSpPr>
        <p:cNvPr id="1" name=""/>
        <p:cNvGrpSpPr/>
        <p:nvPr/>
      </p:nvGrpSpPr>
      <p:grpSpPr>
        <a:xfrm>
          <a:off x="0" y="0"/>
          <a:ext cx="0" cy="0"/>
          <a:chOff x="0" y="0"/>
          <a:chExt cx="0" cy="0"/>
        </a:xfrm>
      </p:grpSpPr>
      <p:grpSp>
        <p:nvGrpSpPr>
          <p:cNvPr id="3" name="Group 2"/>
          <p:cNvGrpSpPr/>
          <p:nvPr userDrawn="1"/>
        </p:nvGrpSpPr>
        <p:grpSpPr>
          <a:xfrm>
            <a:off x="684016" y="382319"/>
            <a:ext cx="960904" cy="245345"/>
            <a:chOff x="360699" y="268817"/>
            <a:chExt cx="506711" cy="172508"/>
          </a:xfrm>
          <a:solidFill>
            <a:schemeClr val="accent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46198" rtl="0"/>
              <a:endParaRPr lang="en-US" sz="2200" kern="1200" dirty="0">
                <a:solidFill>
                  <a:prstClr val="white"/>
                </a:solidFill>
                <a:latin typeface="Aria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46198" rtl="0"/>
              <a:endParaRPr lang="en-US" sz="2200" kern="1200" dirty="0">
                <a:solidFill>
                  <a:prstClr val="white"/>
                </a:solidFill>
                <a:latin typeface="Arial"/>
              </a:endParaRPr>
            </a:p>
          </p:txBody>
        </p:sp>
      </p:grpSp>
      <p:sp>
        <p:nvSpPr>
          <p:cNvPr id="17" name="Text Placeholder 6"/>
          <p:cNvSpPr>
            <a:spLocks noGrp="1"/>
          </p:cNvSpPr>
          <p:nvPr>
            <p:ph type="body" sz="quarter" idx="12" hasCustomPrompt="1"/>
          </p:nvPr>
        </p:nvSpPr>
        <p:spPr>
          <a:xfrm>
            <a:off x="650260" y="845606"/>
            <a:ext cx="14739224" cy="1040384"/>
          </a:xfrm>
        </p:spPr>
        <p:txBody>
          <a:bodyPr lIns="0" tIns="0" rIns="0" bIns="0" anchor="t" anchorCtr="0">
            <a:noAutofit/>
          </a:bodyPr>
          <a:lstStyle>
            <a:lvl1pPr marL="0" indent="0">
              <a:spcBef>
                <a:spcPts val="717"/>
              </a:spcBef>
              <a:buNone/>
              <a:defRPr sz="2900" b="1" baseline="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Enter Heading</a:t>
            </a:r>
          </a:p>
        </p:txBody>
      </p:sp>
    </p:spTree>
    <p:extLst>
      <p:ext uri="{BB962C8B-B14F-4D97-AF65-F5344CB8AC3E}">
        <p14:creationId xmlns:p14="http://schemas.microsoft.com/office/powerpoint/2010/main" val="2357896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Copy">
    <p:spTree>
      <p:nvGrpSpPr>
        <p:cNvPr id="1" name=""/>
        <p:cNvGrpSpPr/>
        <p:nvPr/>
      </p:nvGrpSpPr>
      <p:grpSpPr>
        <a:xfrm>
          <a:off x="0" y="0"/>
          <a:ext cx="0" cy="0"/>
          <a:chOff x="0" y="0"/>
          <a:chExt cx="0" cy="0"/>
        </a:xfrm>
      </p:grpSpPr>
      <p:sp>
        <p:nvSpPr>
          <p:cNvPr id="48" name="Shape 48"/>
          <p:cNvSpPr>
            <a:spLocks noGrp="1"/>
          </p:cNvSpPr>
          <p:nvPr>
            <p:ph type="body" sz="quarter" idx="13"/>
          </p:nvPr>
        </p:nvSpPr>
        <p:spPr>
          <a:xfrm>
            <a:off x="2167283" y="1088802"/>
            <a:ext cx="1174284" cy="837526"/>
          </a:xfrm>
          <a:prstGeom prst="rect">
            <a:avLst/>
          </a:prstGeom>
        </p:spPr>
        <p:txBody>
          <a:bodyPr anchor="t">
            <a:noAutofit/>
          </a:bodyPr>
          <a:lstStyle>
            <a:lvl1pPr marL="0" indent="0">
              <a:spcBef>
                <a:spcPts val="0"/>
              </a:spcBef>
              <a:buSzTx/>
              <a:buNone/>
              <a:defRPr sz="1300" b="1">
                <a:solidFill>
                  <a:srgbClr val="263A48"/>
                </a:solidFill>
                <a:latin typeface="Helvetica"/>
                <a:ea typeface="Helvetica"/>
                <a:cs typeface="Helvetica"/>
                <a:sym typeface="Helvetica"/>
              </a:defRPr>
            </a:lvl1pPr>
          </a:lstStyle>
          <a:p>
            <a:r>
              <a:t>Text</a:t>
            </a:r>
          </a:p>
        </p:txBody>
      </p:sp>
      <p:sp>
        <p:nvSpPr>
          <p:cNvPr id="49" name="Shape 49"/>
          <p:cNvSpPr>
            <a:spLocks noGrp="1"/>
          </p:cNvSpPr>
          <p:nvPr>
            <p:ph type="body" sz="half" idx="1"/>
          </p:nvPr>
        </p:nvSpPr>
        <p:spPr>
          <a:xfrm>
            <a:off x="7111017" y="2150216"/>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0544" y="1061475"/>
            <a:ext cx="691998" cy="682585"/>
          </a:xfrm>
          <a:prstGeom prst="rect">
            <a:avLst/>
          </a:prstGeom>
        </p:spPr>
      </p:pic>
      <p:sp>
        <p:nvSpPr>
          <p:cNvPr id="29" name="Text Placeholder 28"/>
          <p:cNvSpPr>
            <a:spLocks noGrp="1"/>
          </p:cNvSpPr>
          <p:nvPr>
            <p:ph type="body" sz="quarter" idx="17" hasCustomPrompt="1"/>
          </p:nvPr>
        </p:nvSpPr>
        <p:spPr>
          <a:xfrm>
            <a:off x="3785372" y="2150216"/>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a:t>Text</a:t>
            </a:r>
          </a:p>
        </p:txBody>
      </p:sp>
      <p:sp>
        <p:nvSpPr>
          <p:cNvPr id="19" name="Shape 49"/>
          <p:cNvSpPr>
            <a:spLocks noGrp="1"/>
          </p:cNvSpPr>
          <p:nvPr>
            <p:ph type="body" sz="half" idx="18"/>
          </p:nvPr>
        </p:nvSpPr>
        <p:spPr>
          <a:xfrm>
            <a:off x="7111017" y="3791280"/>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Text Placeholder 28"/>
          <p:cNvSpPr>
            <a:spLocks noGrp="1"/>
          </p:cNvSpPr>
          <p:nvPr>
            <p:ph type="body" sz="quarter" idx="19" hasCustomPrompt="1"/>
          </p:nvPr>
        </p:nvSpPr>
        <p:spPr>
          <a:xfrm>
            <a:off x="3785372" y="3791282"/>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a:t>Text</a:t>
            </a:r>
          </a:p>
        </p:txBody>
      </p:sp>
      <p:sp>
        <p:nvSpPr>
          <p:cNvPr id="23" name="Shape 49"/>
          <p:cNvSpPr>
            <a:spLocks noGrp="1"/>
          </p:cNvSpPr>
          <p:nvPr>
            <p:ph type="body" sz="half" idx="20"/>
          </p:nvPr>
        </p:nvSpPr>
        <p:spPr>
          <a:xfrm>
            <a:off x="7111017" y="5350863"/>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Text Placeholder 28"/>
          <p:cNvSpPr>
            <a:spLocks noGrp="1"/>
          </p:cNvSpPr>
          <p:nvPr>
            <p:ph type="body" sz="quarter" idx="21" hasCustomPrompt="1"/>
          </p:nvPr>
        </p:nvSpPr>
        <p:spPr>
          <a:xfrm>
            <a:off x="3785372" y="5432347"/>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a:t>Text</a:t>
            </a:r>
          </a:p>
        </p:txBody>
      </p:sp>
      <p:sp>
        <p:nvSpPr>
          <p:cNvPr id="31" name="Shape 49"/>
          <p:cNvSpPr>
            <a:spLocks noGrp="1"/>
          </p:cNvSpPr>
          <p:nvPr>
            <p:ph type="body" sz="half" idx="22"/>
          </p:nvPr>
        </p:nvSpPr>
        <p:spPr>
          <a:xfrm>
            <a:off x="7111017" y="7073409"/>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 name="Text Placeholder 28"/>
          <p:cNvSpPr>
            <a:spLocks noGrp="1"/>
          </p:cNvSpPr>
          <p:nvPr>
            <p:ph type="body" sz="quarter" idx="23" hasCustomPrompt="1"/>
          </p:nvPr>
        </p:nvSpPr>
        <p:spPr>
          <a:xfrm>
            <a:off x="3785372" y="7073411"/>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a:t>Text</a:t>
            </a:r>
          </a:p>
        </p:txBody>
      </p:sp>
      <p:sp>
        <p:nvSpPr>
          <p:cNvPr id="6" name="Text Placeholder 5"/>
          <p:cNvSpPr>
            <a:spLocks noGrp="1"/>
          </p:cNvSpPr>
          <p:nvPr>
            <p:ph type="body" sz="quarter" idx="24" hasCustomPrompt="1"/>
          </p:nvPr>
        </p:nvSpPr>
        <p:spPr>
          <a:xfrm>
            <a:off x="3785373" y="1066655"/>
            <a:ext cx="8720933" cy="579119"/>
          </a:xfrm>
        </p:spPr>
        <p:txBody>
          <a:bodyPr>
            <a:noAutofit/>
          </a:bodyPr>
          <a:lstStyle>
            <a:lvl1pPr marL="0" indent="0">
              <a:buNone/>
              <a:defRPr sz="2400">
                <a:solidFill>
                  <a:srgbClr val="1EC4E3"/>
                </a:solidFill>
              </a:defRPr>
            </a:lvl1pPr>
            <a:lvl2pPr marL="379305" indent="0">
              <a:buNone/>
              <a:defRPr sz="2400">
                <a:solidFill>
                  <a:srgbClr val="1EC4E3"/>
                </a:solidFill>
              </a:defRPr>
            </a:lvl2pPr>
            <a:lvl3pPr marL="758609" indent="0">
              <a:buNone/>
              <a:defRPr sz="2400">
                <a:solidFill>
                  <a:srgbClr val="1EC4E3"/>
                </a:solidFill>
              </a:defRPr>
            </a:lvl3pPr>
            <a:lvl4pPr marL="1137914" indent="0">
              <a:buNone/>
              <a:defRPr sz="2400">
                <a:solidFill>
                  <a:srgbClr val="1EC4E3"/>
                </a:solidFill>
              </a:defRPr>
            </a:lvl4pPr>
            <a:lvl5pPr marL="1517218" indent="0">
              <a:buNone/>
              <a:defRPr sz="2400">
                <a:solidFill>
                  <a:srgbClr val="1EC4E3"/>
                </a:solidFill>
              </a:defRPr>
            </a:lvl5pPr>
          </a:lstStyle>
          <a:p>
            <a:pPr lvl="0"/>
            <a:r>
              <a:rPr lang="en-US" dirty="0"/>
              <a:t>Title Text</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55482" y="9147243"/>
            <a:ext cx="494563" cy="199415"/>
          </a:xfrm>
          <a:prstGeom prst="rect">
            <a:avLst/>
          </a:prstGeom>
        </p:spPr>
      </p:pic>
    </p:spTree>
    <p:extLst>
      <p:ext uri="{BB962C8B-B14F-4D97-AF65-F5344CB8AC3E}">
        <p14:creationId xmlns:p14="http://schemas.microsoft.com/office/powerpoint/2010/main" val="374143840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Copy">
    <p:spTree>
      <p:nvGrpSpPr>
        <p:cNvPr id="1" name=""/>
        <p:cNvGrpSpPr/>
        <p:nvPr/>
      </p:nvGrpSpPr>
      <p:grpSpPr>
        <a:xfrm>
          <a:off x="0" y="0"/>
          <a:ext cx="0" cy="0"/>
          <a:chOff x="0" y="0"/>
          <a:chExt cx="0" cy="0"/>
        </a:xfrm>
      </p:grpSpPr>
      <p:sp>
        <p:nvSpPr>
          <p:cNvPr id="48" name="Shape 48"/>
          <p:cNvSpPr>
            <a:spLocks noGrp="1"/>
          </p:cNvSpPr>
          <p:nvPr>
            <p:ph type="body" sz="quarter" idx="13"/>
          </p:nvPr>
        </p:nvSpPr>
        <p:spPr>
          <a:xfrm>
            <a:off x="2167283" y="1088802"/>
            <a:ext cx="1174284" cy="837526"/>
          </a:xfrm>
          <a:prstGeom prst="rect">
            <a:avLst/>
          </a:prstGeom>
        </p:spPr>
        <p:txBody>
          <a:bodyPr anchor="t">
            <a:noAutofit/>
          </a:bodyPr>
          <a:lstStyle>
            <a:lvl1pPr marL="0" indent="0">
              <a:spcBef>
                <a:spcPts val="0"/>
              </a:spcBef>
              <a:buSzTx/>
              <a:buNone/>
              <a:defRPr sz="1300" b="1">
                <a:solidFill>
                  <a:srgbClr val="263A48"/>
                </a:solidFill>
                <a:latin typeface="Helvetica" charset="0"/>
                <a:ea typeface="Helvetica" charset="0"/>
                <a:cs typeface="Helvetica" charset="0"/>
                <a:sym typeface="Helvetica"/>
              </a:defRPr>
            </a:lvl1pPr>
          </a:lstStyle>
          <a:p>
            <a:r>
              <a:rPr dirty="0"/>
              <a:t>Text</a:t>
            </a:r>
          </a:p>
        </p:txBody>
      </p:sp>
      <p:sp>
        <p:nvSpPr>
          <p:cNvPr id="49" name="Shape 49"/>
          <p:cNvSpPr>
            <a:spLocks noGrp="1"/>
          </p:cNvSpPr>
          <p:nvPr>
            <p:ph type="body" sz="half" idx="1"/>
          </p:nvPr>
        </p:nvSpPr>
        <p:spPr>
          <a:xfrm>
            <a:off x="3784902" y="4298899"/>
            <a:ext cx="3428299" cy="3326809"/>
          </a:xfrm>
          <a:prstGeom prst="rect">
            <a:avLst/>
          </a:prstGeom>
        </p:spPr>
        <p:txBody>
          <a:bodyPr anchor="t">
            <a:normAutofit/>
          </a:bodyPr>
          <a:lstStyle>
            <a:lvl1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1pPr>
            <a:lvl2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2pPr>
            <a:lvl3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3pPr>
            <a:lvl4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4pPr>
            <a:lvl5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0"/>
            <a:r>
              <a:rPr dirty="0"/>
              <a:t>Body Level Three</a:t>
            </a:r>
          </a:p>
          <a:p>
            <a:pPr lvl="1"/>
            <a:r>
              <a:rPr dirty="0"/>
              <a:t>Body Level Four</a:t>
            </a:r>
          </a:p>
          <a:p>
            <a:pPr lvl="2"/>
            <a:r>
              <a:rPr dirty="0"/>
              <a:t>Body Level Five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0544" y="1061475"/>
            <a:ext cx="691998" cy="682585"/>
          </a:xfrm>
          <a:prstGeom prst="rect">
            <a:avLst/>
          </a:prstGeom>
        </p:spPr>
      </p:pic>
      <p:sp>
        <p:nvSpPr>
          <p:cNvPr id="29" name="Text Placeholder 28"/>
          <p:cNvSpPr>
            <a:spLocks noGrp="1"/>
          </p:cNvSpPr>
          <p:nvPr>
            <p:ph type="body" sz="quarter" idx="17" hasCustomPrompt="1"/>
          </p:nvPr>
        </p:nvSpPr>
        <p:spPr>
          <a:xfrm>
            <a:off x="3785371" y="2847882"/>
            <a:ext cx="3427697" cy="1282953"/>
          </a:xfrm>
        </p:spPr>
        <p:txBody>
          <a:bodyPr anchor="t" anchorCtr="0">
            <a:normAutofit/>
          </a:bodyPr>
          <a:lstStyle>
            <a:lvl1pPr marL="0" indent="0">
              <a:lnSpc>
                <a:spcPct val="100000"/>
              </a:lnSpc>
              <a:spcBef>
                <a:spcPts val="61"/>
              </a:spcBef>
              <a:buNone/>
              <a:defRPr sz="3200">
                <a:solidFill>
                  <a:srgbClr val="08BCA9"/>
                </a:solidFill>
              </a:defRPr>
            </a:lvl1pPr>
          </a:lstStyle>
          <a:p>
            <a:pPr lvl="0"/>
            <a:r>
              <a:rPr lang="en-US" dirty="0"/>
              <a:t>Text</a:t>
            </a:r>
          </a:p>
        </p:txBody>
      </p:sp>
      <p:sp>
        <p:nvSpPr>
          <p:cNvPr id="20" name="Shape 49"/>
          <p:cNvSpPr>
            <a:spLocks noGrp="1"/>
          </p:cNvSpPr>
          <p:nvPr>
            <p:ph type="body" sz="half" idx="18"/>
          </p:nvPr>
        </p:nvSpPr>
        <p:spPr>
          <a:xfrm>
            <a:off x="7712229" y="4298899"/>
            <a:ext cx="3428299" cy="3326809"/>
          </a:xfrm>
          <a:prstGeom prst="rect">
            <a:avLst/>
          </a:prstGeom>
        </p:spPr>
        <p:txBody>
          <a:bodyPr anchor="t">
            <a:normAutofit/>
          </a:bodyPr>
          <a:lstStyle>
            <a:lvl1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1pPr>
            <a:lvl2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2pPr>
            <a:lvl3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3pPr>
            <a:lvl4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4pPr>
            <a:lvl5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0"/>
            <a:r>
              <a:rPr dirty="0"/>
              <a:t>Body Level Three</a:t>
            </a:r>
          </a:p>
          <a:p>
            <a:pPr lvl="1"/>
            <a:r>
              <a:rPr dirty="0"/>
              <a:t>Body Level Four</a:t>
            </a:r>
          </a:p>
          <a:p>
            <a:pPr lvl="2"/>
            <a:r>
              <a:rPr dirty="0"/>
              <a:t>Body Level Five</a:t>
            </a:r>
          </a:p>
        </p:txBody>
      </p:sp>
      <p:sp>
        <p:nvSpPr>
          <p:cNvPr id="22" name="Text Placeholder 28"/>
          <p:cNvSpPr>
            <a:spLocks noGrp="1"/>
          </p:cNvSpPr>
          <p:nvPr>
            <p:ph type="body" sz="quarter" idx="19" hasCustomPrompt="1"/>
          </p:nvPr>
        </p:nvSpPr>
        <p:spPr>
          <a:xfrm>
            <a:off x="7712695" y="2847882"/>
            <a:ext cx="3427697" cy="1282953"/>
          </a:xfrm>
        </p:spPr>
        <p:txBody>
          <a:bodyPr anchor="t" anchorCtr="0">
            <a:normAutofit/>
          </a:bodyPr>
          <a:lstStyle>
            <a:lvl1pPr marL="0" indent="0">
              <a:lnSpc>
                <a:spcPct val="100000"/>
              </a:lnSpc>
              <a:spcBef>
                <a:spcPts val="61"/>
              </a:spcBef>
              <a:buNone/>
              <a:defRPr sz="3200">
                <a:solidFill>
                  <a:srgbClr val="08BCA9"/>
                </a:solidFill>
              </a:defRPr>
            </a:lvl1pPr>
          </a:lstStyle>
          <a:p>
            <a:pPr lvl="0"/>
            <a:r>
              <a:rPr lang="en-US" dirty="0"/>
              <a:t>Text</a:t>
            </a:r>
          </a:p>
        </p:txBody>
      </p:sp>
      <p:sp>
        <p:nvSpPr>
          <p:cNvPr id="23" name="Shape 49"/>
          <p:cNvSpPr>
            <a:spLocks noGrp="1"/>
          </p:cNvSpPr>
          <p:nvPr>
            <p:ph type="body" sz="half" idx="20"/>
          </p:nvPr>
        </p:nvSpPr>
        <p:spPr>
          <a:xfrm>
            <a:off x="11639550" y="4298899"/>
            <a:ext cx="3428299" cy="3326809"/>
          </a:xfrm>
          <a:prstGeom prst="rect">
            <a:avLst/>
          </a:prstGeom>
        </p:spPr>
        <p:txBody>
          <a:bodyPr anchor="t">
            <a:normAutofit/>
          </a:bodyPr>
          <a:lstStyle>
            <a:lvl1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1pPr>
            <a:lvl2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2pPr>
            <a:lvl3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3pPr>
            <a:lvl4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4pPr>
            <a:lvl5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0"/>
            <a:r>
              <a:rPr dirty="0"/>
              <a:t>Body Level Three</a:t>
            </a:r>
          </a:p>
          <a:p>
            <a:pPr lvl="1"/>
            <a:r>
              <a:rPr dirty="0"/>
              <a:t>Body Level Four</a:t>
            </a:r>
          </a:p>
          <a:p>
            <a:pPr lvl="2"/>
            <a:r>
              <a:rPr dirty="0"/>
              <a:t>Body Level Five</a:t>
            </a:r>
          </a:p>
        </p:txBody>
      </p:sp>
      <p:sp>
        <p:nvSpPr>
          <p:cNvPr id="28" name="Text Placeholder 28"/>
          <p:cNvSpPr>
            <a:spLocks noGrp="1"/>
          </p:cNvSpPr>
          <p:nvPr>
            <p:ph type="body" sz="quarter" idx="21" hasCustomPrompt="1"/>
          </p:nvPr>
        </p:nvSpPr>
        <p:spPr>
          <a:xfrm>
            <a:off x="11640018" y="2847882"/>
            <a:ext cx="3427697" cy="1282953"/>
          </a:xfrm>
        </p:spPr>
        <p:txBody>
          <a:bodyPr anchor="t" anchorCtr="0">
            <a:normAutofit/>
          </a:bodyPr>
          <a:lstStyle>
            <a:lvl1pPr marL="0" indent="0">
              <a:lnSpc>
                <a:spcPct val="100000"/>
              </a:lnSpc>
              <a:spcBef>
                <a:spcPts val="61"/>
              </a:spcBef>
              <a:buNone/>
              <a:defRPr sz="3200">
                <a:solidFill>
                  <a:srgbClr val="08BCA9"/>
                </a:solidFill>
              </a:defRPr>
            </a:lvl1pPr>
          </a:lstStyle>
          <a:p>
            <a:pPr lvl="0"/>
            <a:r>
              <a:rPr lang="en-US" dirty="0"/>
              <a:t>Text</a:t>
            </a:r>
          </a:p>
        </p:txBody>
      </p:sp>
      <p:sp>
        <p:nvSpPr>
          <p:cNvPr id="12" name="Text Placeholder 5"/>
          <p:cNvSpPr>
            <a:spLocks noGrp="1"/>
          </p:cNvSpPr>
          <p:nvPr>
            <p:ph type="body" sz="quarter" idx="24" hasCustomPrompt="1"/>
          </p:nvPr>
        </p:nvSpPr>
        <p:spPr>
          <a:xfrm>
            <a:off x="3785373" y="1066655"/>
            <a:ext cx="8720933" cy="579119"/>
          </a:xfrm>
        </p:spPr>
        <p:txBody>
          <a:bodyPr>
            <a:noAutofit/>
          </a:bodyPr>
          <a:lstStyle>
            <a:lvl1pPr marL="0" indent="0">
              <a:buNone/>
              <a:defRPr sz="2400">
                <a:solidFill>
                  <a:srgbClr val="1EC4E3"/>
                </a:solidFill>
              </a:defRPr>
            </a:lvl1pPr>
            <a:lvl2pPr marL="379305" indent="0">
              <a:buNone/>
              <a:defRPr sz="2400">
                <a:solidFill>
                  <a:srgbClr val="1EC4E3"/>
                </a:solidFill>
              </a:defRPr>
            </a:lvl2pPr>
            <a:lvl3pPr marL="758609" indent="0">
              <a:buNone/>
              <a:defRPr sz="2400">
                <a:solidFill>
                  <a:srgbClr val="1EC4E3"/>
                </a:solidFill>
              </a:defRPr>
            </a:lvl3pPr>
            <a:lvl4pPr marL="1137914" indent="0">
              <a:buNone/>
              <a:defRPr sz="2400">
                <a:solidFill>
                  <a:srgbClr val="1EC4E3"/>
                </a:solidFill>
              </a:defRPr>
            </a:lvl4pPr>
            <a:lvl5pPr marL="1517218" indent="0">
              <a:buNone/>
              <a:defRPr sz="2400">
                <a:solidFill>
                  <a:srgbClr val="1EC4E3"/>
                </a:solidFill>
              </a:defRPr>
            </a:lvl5pPr>
          </a:lstStyle>
          <a:p>
            <a:pPr lvl="0"/>
            <a:r>
              <a:rPr lang="en-US" dirty="0"/>
              <a:t>Title Text</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55482" y="9147243"/>
            <a:ext cx="494563" cy="199415"/>
          </a:xfrm>
          <a:prstGeom prst="rect">
            <a:avLst/>
          </a:prstGeom>
        </p:spPr>
      </p:pic>
    </p:spTree>
    <p:extLst>
      <p:ext uri="{BB962C8B-B14F-4D97-AF65-F5344CB8AC3E}">
        <p14:creationId xmlns:p14="http://schemas.microsoft.com/office/powerpoint/2010/main" val="187523353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Graphic slide">
    <p:bg>
      <p:bgPr>
        <a:solidFill>
          <a:srgbClr val="FFFFFF"/>
        </a:solidFill>
        <a:effectLst/>
      </p:bgPr>
    </p:bg>
    <p:spTree>
      <p:nvGrpSpPr>
        <p:cNvPr id="1" name=""/>
        <p:cNvGrpSpPr/>
        <p:nvPr/>
      </p:nvGrpSpPr>
      <p:grpSpPr>
        <a:xfrm>
          <a:off x="0" y="0"/>
          <a:ext cx="0" cy="0"/>
          <a:chOff x="0" y="0"/>
          <a:chExt cx="0" cy="0"/>
        </a:xfrm>
      </p:grpSpPr>
      <p:sp>
        <p:nvSpPr>
          <p:cNvPr id="62" name="Shape 62"/>
          <p:cNvSpPr>
            <a:spLocks noGrp="1"/>
          </p:cNvSpPr>
          <p:nvPr>
            <p:ph type="title"/>
          </p:nvPr>
        </p:nvSpPr>
        <p:spPr>
          <a:xfrm>
            <a:off x="1124411" y="1131284"/>
            <a:ext cx="7514116" cy="615553"/>
          </a:xfrm>
          <a:prstGeom prst="rect">
            <a:avLst/>
          </a:prstGeom>
        </p:spPr>
        <p:txBody>
          <a:bodyPr anchor="t"/>
          <a:lstStyle>
            <a:lvl1pPr defTabSz="1455848">
              <a:lnSpc>
                <a:spcPts val="4778"/>
              </a:lnSpc>
              <a:defRPr sz="4100">
                <a:solidFill>
                  <a:schemeClr val="accent5"/>
                </a:solidFill>
                <a:latin typeface="HelvNeue Bold for IBM"/>
                <a:ea typeface="HelvNeue Bold for IBM"/>
                <a:cs typeface="HelvNeue Bold for IBM"/>
                <a:sym typeface="HelvNeue Bold for IBM"/>
              </a:defRPr>
            </a:lvl1pPr>
          </a:lstStyle>
          <a:p>
            <a:r>
              <a:t>Title Text</a:t>
            </a:r>
          </a:p>
        </p:txBody>
      </p:sp>
      <p:sp>
        <p:nvSpPr>
          <p:cNvPr id="63" name="Shape 63"/>
          <p:cNvSpPr>
            <a:spLocks noGrp="1"/>
          </p:cNvSpPr>
          <p:nvPr>
            <p:ph type="sldNum" sz="quarter" idx="2"/>
          </p:nvPr>
        </p:nvSpPr>
        <p:spPr>
          <a:xfrm>
            <a:off x="8685233" y="9221680"/>
            <a:ext cx="240839" cy="240832"/>
          </a:xfrm>
          <a:prstGeom prst="rect">
            <a:avLst/>
          </a:prstGeom>
        </p:spPr>
        <p:txBody>
          <a:bodyPr lIns="145646" tIns="72823" rIns="145646" bIns="72823"/>
          <a:lstStyle>
            <a:lvl1pPr defTabSz="1455848">
              <a:lnSpc>
                <a:spcPct val="100000"/>
              </a:lnSpc>
              <a:defRPr sz="1000">
                <a:latin typeface="Arial"/>
                <a:ea typeface="Arial"/>
                <a:cs typeface="Arial"/>
                <a:sym typeface="Arial"/>
              </a:defRPr>
            </a:lvl1pPr>
          </a:lstStyle>
          <a:p>
            <a:pPr algn="l" rtl="0"/>
            <a:fld id="{86CB4B4D-7CA3-9044-876B-883B54F8677D}" type="slidenum">
              <a:rPr kern="1200">
                <a:solidFill>
                  <a:srgbClr val="6D7777"/>
                </a:solidFill>
              </a:rPr>
              <a:pPr algn="l" rtl="0"/>
              <a:t>‹#›</a:t>
            </a:fld>
            <a:endParaRPr kern="1200">
              <a:solidFill>
                <a:srgbClr val="6D7777"/>
              </a:solidFill>
            </a:endParaRPr>
          </a:p>
        </p:txBody>
      </p:sp>
      <p:sp>
        <p:nvSpPr>
          <p:cNvPr id="64" name="Shape 64"/>
          <p:cNvSpPr/>
          <p:nvPr/>
        </p:nvSpPr>
        <p:spPr>
          <a:xfrm>
            <a:off x="8134017" y="9409283"/>
            <a:ext cx="504510" cy="14362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defRPr sz="600" spc="0" baseline="33333">
                <a:solidFill>
                  <a:srgbClr val="5A5A5A"/>
                </a:solidFill>
              </a:defRPr>
            </a:lvl1pPr>
          </a:lstStyle>
          <a:p>
            <a:pPr algn="l" defTabSz="1456529" rtl="0"/>
            <a:r>
              <a:rPr sz="1400" kern="1200">
                <a:latin typeface="Arial"/>
              </a:rPr>
              <a:t>Page</a:t>
            </a:r>
          </a:p>
        </p:txBody>
      </p:sp>
      <p:sp>
        <p:nvSpPr>
          <p:cNvPr id="65" name="Shape 65"/>
          <p:cNvSpPr/>
          <p:nvPr/>
        </p:nvSpPr>
        <p:spPr>
          <a:xfrm>
            <a:off x="203936" y="9342099"/>
            <a:ext cx="2260860" cy="615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600" spc="0" baseline="33333">
                <a:solidFill>
                  <a:srgbClr val="5A5A5A"/>
                </a:solidFill>
              </a:defRPr>
            </a:lvl1pPr>
          </a:lstStyle>
          <a:p>
            <a:pPr algn="l" defTabSz="1456529" rtl="0"/>
            <a:r>
              <a:rPr sz="600" kern="1200">
                <a:latin typeface="Arial"/>
              </a:rPr>
              <a:t>© 2016 IBM Corporation</a:t>
            </a:r>
          </a:p>
        </p:txBody>
      </p:sp>
      <p:sp>
        <p:nvSpPr>
          <p:cNvPr id="66" name="Shape 66"/>
          <p:cNvSpPr/>
          <p:nvPr/>
        </p:nvSpPr>
        <p:spPr>
          <a:xfrm>
            <a:off x="14543758" y="9386700"/>
            <a:ext cx="2627754" cy="615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600" spc="0" baseline="33333">
                <a:solidFill>
                  <a:srgbClr val="5A5A5A"/>
                </a:solidFill>
              </a:defRPr>
            </a:lvl1pPr>
          </a:lstStyle>
          <a:p>
            <a:pPr algn="l" defTabSz="1456529" rtl="0"/>
            <a:r>
              <a:rPr sz="600" kern="1200">
                <a:latin typeface="Arial"/>
              </a:rPr>
              <a:t>IBM and Business Partner Use Only</a:t>
            </a:r>
          </a:p>
        </p:txBody>
      </p:sp>
      <p:pic>
        <p:nvPicPr>
          <p:cNvPr id="67" name="image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57783" y="49"/>
            <a:ext cx="1382541" cy="1348107"/>
          </a:xfrm>
          <a:prstGeom prst="rect">
            <a:avLst/>
          </a:prstGeom>
          <a:ln w="12700">
            <a:miter lim="400000"/>
          </a:ln>
        </p:spPr>
      </p:pic>
      <p:sp>
        <p:nvSpPr>
          <p:cNvPr id="68" name="Shape 68"/>
          <p:cNvSpPr/>
          <p:nvPr/>
        </p:nvSpPr>
        <p:spPr>
          <a:xfrm>
            <a:off x="15905777" y="938683"/>
            <a:ext cx="1552570" cy="341993"/>
          </a:xfrm>
          <a:prstGeom prst="rect">
            <a:avLst/>
          </a:prstGeom>
          <a:ln w="12700">
            <a:miter lim="400000"/>
          </a:ln>
          <a:extLst>
            <a:ext uri="{C572A759-6A51-4108-AA02-DFA0A04FC94B}">
              <ma14:wrappingTextBoxFlag xmlns="" xmlns:ma14="http://schemas.microsoft.com/office/mac/drawingml/2011/main" val="1"/>
            </a:ext>
          </a:extLst>
        </p:spPr>
        <p:txBody>
          <a:bodyPr lIns="72821" tIns="72823" rIns="72821" bIns="72823">
            <a:spAutoFit/>
          </a:bodyPr>
          <a:lstStyle>
            <a:lvl1pPr>
              <a:defRPr sz="900" b="1" i="1" spc="0" baseline="22222">
                <a:solidFill>
                  <a:srgbClr val="5A5A5A"/>
                </a:solidFill>
                <a:latin typeface="Arial"/>
                <a:ea typeface="Arial"/>
                <a:cs typeface="Arial"/>
                <a:sym typeface="Arial"/>
              </a:defRPr>
            </a:lvl1pPr>
          </a:lstStyle>
          <a:p>
            <a:pPr defTabSz="1456529" rtl="0"/>
            <a:r>
              <a:rPr sz="1900" i="0" kern="1200" dirty="0"/>
              <a:t>Fast Start</a:t>
            </a:r>
          </a:p>
        </p:txBody>
      </p:sp>
    </p:spTree>
    <p:extLst>
      <p:ext uri="{BB962C8B-B14F-4D97-AF65-F5344CB8AC3E}">
        <p14:creationId xmlns:p14="http://schemas.microsoft.com/office/powerpoint/2010/main" val="422029417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a:xfrm>
            <a:off x="867015" y="9040146"/>
            <a:ext cx="4046061" cy="519289"/>
          </a:xfrm>
          <a:prstGeom prst="rect">
            <a:avLst/>
          </a:prstGeom>
        </p:spPr>
        <p:txBody>
          <a:bodyPr lIns="145646" tIns="72823" rIns="145646" bIns="72823"/>
          <a:lstStyle/>
          <a:p>
            <a:pPr algn="l" defTabSz="1456529" rtl="0"/>
            <a:fld id="{D1D1DC96-2075-7847-B014-2AB1CDE2CC6A}" type="datetimeFigureOut">
              <a:rPr lang="en-US" sz="2900" kern="1200" smtClean="0">
                <a:solidFill>
                  <a:srgbClr val="6D7777"/>
                </a:solidFill>
              </a:rPr>
              <a:pPr algn="l" defTabSz="1456529" rtl="0"/>
              <a:t>4/4/20</a:t>
            </a:fld>
            <a:endParaRPr lang="en-US" sz="2900" kern="1200" dirty="0">
              <a:solidFill>
                <a:srgbClr val="6D7777"/>
              </a:solidFill>
            </a:endParaRPr>
          </a:p>
        </p:txBody>
      </p:sp>
      <p:sp>
        <p:nvSpPr>
          <p:cNvPr id="4" name="Footer Placeholder 3"/>
          <p:cNvSpPr>
            <a:spLocks noGrp="1"/>
          </p:cNvSpPr>
          <p:nvPr>
            <p:ph type="ftr" sz="quarter" idx="11"/>
          </p:nvPr>
        </p:nvSpPr>
        <p:spPr>
          <a:xfrm>
            <a:off x="5924592" y="9040146"/>
            <a:ext cx="5491084" cy="519289"/>
          </a:xfrm>
          <a:prstGeom prst="rect">
            <a:avLst/>
          </a:prstGeom>
        </p:spPr>
        <p:txBody>
          <a:bodyPr lIns="145646" tIns="72823" rIns="145646" bIns="72823"/>
          <a:lstStyle/>
          <a:p>
            <a:pPr algn="l" defTabSz="1456529" rtl="0"/>
            <a:endParaRPr lang="en-US" sz="2900" kern="1200" dirty="0">
              <a:solidFill>
                <a:srgbClr val="6D7777"/>
              </a:solidFill>
            </a:endParaRPr>
          </a:p>
        </p:txBody>
      </p:sp>
      <p:sp>
        <p:nvSpPr>
          <p:cNvPr id="5" name="Slide Number Placeholder 4"/>
          <p:cNvSpPr>
            <a:spLocks noGrp="1"/>
          </p:cNvSpPr>
          <p:nvPr>
            <p:ph type="sldNum" sz="quarter" idx="12"/>
          </p:nvPr>
        </p:nvSpPr>
        <p:spPr>
          <a:xfrm>
            <a:off x="12427191" y="9040146"/>
            <a:ext cx="4046061" cy="519289"/>
          </a:xfrm>
          <a:prstGeom prst="rect">
            <a:avLst/>
          </a:prstGeom>
        </p:spPr>
        <p:txBody>
          <a:bodyPr lIns="145646" tIns="72823" rIns="145646" bIns="72823"/>
          <a:lstStyle/>
          <a:p>
            <a:pPr algn="l" defTabSz="1456529" rtl="0"/>
            <a:fld id="{0AB1E5A3-FAFB-B844-A33B-1BAB240620E5}" type="slidenum">
              <a:rPr lang="en-US" sz="2900" kern="1200" smtClean="0">
                <a:solidFill>
                  <a:srgbClr val="6D7777"/>
                </a:solidFill>
              </a:rPr>
              <a:pPr algn="l" defTabSz="1456529" rtl="0"/>
              <a:t>‹#›</a:t>
            </a:fld>
            <a:endParaRPr lang="en-US" sz="2900" kern="1200" dirty="0">
              <a:solidFill>
                <a:srgbClr val="6D7777"/>
              </a:solidFill>
            </a:endParaRPr>
          </a:p>
        </p:txBody>
      </p:sp>
    </p:spTree>
    <p:extLst>
      <p:ext uri="{BB962C8B-B14F-4D97-AF65-F5344CB8AC3E}">
        <p14:creationId xmlns:p14="http://schemas.microsoft.com/office/powerpoint/2010/main" val="435804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py">
    <p:spTree>
      <p:nvGrpSpPr>
        <p:cNvPr id="1" name=""/>
        <p:cNvGrpSpPr/>
        <p:nvPr/>
      </p:nvGrpSpPr>
      <p:grpSpPr>
        <a:xfrm>
          <a:off x="0" y="0"/>
          <a:ext cx="0" cy="0"/>
          <a:chOff x="0" y="0"/>
          <a:chExt cx="0" cy="0"/>
        </a:xfrm>
      </p:grpSpPr>
      <p:sp>
        <p:nvSpPr>
          <p:cNvPr id="48" name="Shape 48"/>
          <p:cNvSpPr>
            <a:spLocks noGrp="1"/>
          </p:cNvSpPr>
          <p:nvPr>
            <p:ph type="body" sz="quarter" idx="13"/>
          </p:nvPr>
        </p:nvSpPr>
        <p:spPr>
          <a:xfrm>
            <a:off x="2167283" y="1088802"/>
            <a:ext cx="1174284" cy="837526"/>
          </a:xfrm>
          <a:prstGeom prst="rect">
            <a:avLst/>
          </a:prstGeom>
        </p:spPr>
        <p:txBody>
          <a:bodyPr anchor="t">
            <a:noAutofit/>
          </a:bodyPr>
          <a:lstStyle>
            <a:lvl1pPr marL="0" indent="0">
              <a:spcBef>
                <a:spcPts val="0"/>
              </a:spcBef>
              <a:buSzTx/>
              <a:buNone/>
              <a:defRPr sz="1300" b="1">
                <a:solidFill>
                  <a:srgbClr val="263A48"/>
                </a:solidFill>
                <a:latin typeface="Helvetica"/>
                <a:ea typeface="Helvetica"/>
                <a:cs typeface="Helvetica"/>
                <a:sym typeface="Helvetica"/>
              </a:defRPr>
            </a:lvl1pPr>
          </a:lstStyle>
          <a:p>
            <a:r>
              <a:t>Text</a:t>
            </a:r>
          </a:p>
        </p:txBody>
      </p:sp>
      <p:sp>
        <p:nvSpPr>
          <p:cNvPr id="49" name="Shape 49"/>
          <p:cNvSpPr>
            <a:spLocks noGrp="1"/>
          </p:cNvSpPr>
          <p:nvPr>
            <p:ph type="body" sz="half" idx="1"/>
          </p:nvPr>
        </p:nvSpPr>
        <p:spPr>
          <a:xfrm>
            <a:off x="3785373" y="1950247"/>
            <a:ext cx="8720933" cy="6865613"/>
          </a:xfrm>
          <a:prstGeom prst="rect">
            <a:avLst/>
          </a:prstGeom>
        </p:spPr>
        <p:txBody>
          <a:bodyPr anchor="t">
            <a:normAutofit/>
          </a:bodyPr>
          <a:lstStyle>
            <a:lvl1pPr marL="0" indent="0">
              <a:lnSpc>
                <a:spcPct val="150000"/>
              </a:lnSpc>
              <a:spcBef>
                <a:spcPts val="0"/>
              </a:spcBef>
              <a:buSzTx/>
              <a:buNone/>
              <a:defRPr sz="13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3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3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3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3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0544" y="1061475"/>
            <a:ext cx="691998" cy="682585"/>
          </a:xfrm>
          <a:prstGeom prst="rect">
            <a:avLst/>
          </a:prstGeom>
        </p:spPr>
      </p:pic>
      <p:sp>
        <p:nvSpPr>
          <p:cNvPr id="7" name="Text Placeholder 5"/>
          <p:cNvSpPr>
            <a:spLocks noGrp="1"/>
          </p:cNvSpPr>
          <p:nvPr>
            <p:ph type="body" sz="quarter" idx="24" hasCustomPrompt="1"/>
          </p:nvPr>
        </p:nvSpPr>
        <p:spPr>
          <a:xfrm>
            <a:off x="3785373" y="1066655"/>
            <a:ext cx="8720933" cy="579119"/>
          </a:xfrm>
        </p:spPr>
        <p:txBody>
          <a:bodyPr>
            <a:noAutofit/>
          </a:bodyPr>
          <a:lstStyle>
            <a:lvl1pPr marL="0" indent="0">
              <a:buNone/>
              <a:defRPr sz="2400">
                <a:solidFill>
                  <a:srgbClr val="1EC4E3"/>
                </a:solidFill>
              </a:defRPr>
            </a:lvl1pPr>
            <a:lvl2pPr marL="379305" indent="0">
              <a:buNone/>
              <a:defRPr sz="2400">
                <a:solidFill>
                  <a:srgbClr val="1EC4E3"/>
                </a:solidFill>
              </a:defRPr>
            </a:lvl2pPr>
            <a:lvl3pPr marL="758609" indent="0">
              <a:buNone/>
              <a:defRPr sz="2400">
                <a:solidFill>
                  <a:srgbClr val="1EC4E3"/>
                </a:solidFill>
              </a:defRPr>
            </a:lvl3pPr>
            <a:lvl4pPr marL="1137914" indent="0">
              <a:buNone/>
              <a:defRPr sz="2400">
                <a:solidFill>
                  <a:srgbClr val="1EC4E3"/>
                </a:solidFill>
              </a:defRPr>
            </a:lvl4pPr>
            <a:lvl5pPr marL="1517218" indent="0">
              <a:buNone/>
              <a:defRPr sz="2400">
                <a:solidFill>
                  <a:srgbClr val="1EC4E3"/>
                </a:solidFill>
              </a:defRPr>
            </a:lvl5pPr>
          </a:lstStyle>
          <a:p>
            <a:pPr lvl="0"/>
            <a:r>
              <a:rPr lang="en-US" dirty="0"/>
              <a:t>Title Text</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55482" y="9147243"/>
            <a:ext cx="494563" cy="199415"/>
          </a:xfrm>
          <a:prstGeom prst="rect">
            <a:avLst/>
          </a:prstGeom>
        </p:spPr>
      </p:pic>
    </p:spTree>
    <p:extLst>
      <p:ext uri="{BB962C8B-B14F-4D97-AF65-F5344CB8AC3E}">
        <p14:creationId xmlns:p14="http://schemas.microsoft.com/office/powerpoint/2010/main" val="232906291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3" name="Shape 33"/>
          <p:cNvSpPr>
            <a:spLocks noGrp="1"/>
          </p:cNvSpPr>
          <p:nvPr>
            <p:ph type="title"/>
          </p:nvPr>
        </p:nvSpPr>
        <p:spPr>
          <a:xfrm>
            <a:off x="1693385" y="4324621"/>
            <a:ext cx="13953493" cy="615681"/>
          </a:xfrm>
          <a:prstGeom prst="rect">
            <a:avLst/>
          </a:prstGeom>
        </p:spPr>
        <p:txBody>
          <a:bodyPr anchor="b"/>
          <a:lstStyle/>
          <a:p>
            <a:pPr lvl="0">
              <a:defRPr sz="1800" b="0"/>
            </a:pPr>
            <a:r>
              <a:rPr sz="4001" b="1"/>
              <a:t>Title Text</a:t>
            </a:r>
          </a:p>
        </p:txBody>
      </p:sp>
      <p:sp>
        <p:nvSpPr>
          <p:cNvPr id="34" name="Shape 34"/>
          <p:cNvSpPr>
            <a:spLocks noGrp="1"/>
          </p:cNvSpPr>
          <p:nvPr>
            <p:ph type="body" idx="1"/>
          </p:nvPr>
        </p:nvSpPr>
        <p:spPr>
          <a:xfrm>
            <a:off x="1693385" y="5029200"/>
            <a:ext cx="13953493" cy="3462486"/>
          </a:xfrm>
          <a:prstGeom prst="rect">
            <a:avLst/>
          </a:prstGeom>
        </p:spPr>
        <p:txBody>
          <a:bodyPr anchor="t"/>
          <a:lstStyle>
            <a:lvl1pPr marL="0" indent="0" defTabSz="457223">
              <a:spcBef>
                <a:spcPts val="2400"/>
              </a:spcBef>
              <a:buSzTx/>
              <a:buNone/>
              <a:defRPr sz="2900">
                <a:latin typeface="Arial"/>
                <a:ea typeface="Arial"/>
                <a:cs typeface="Arial"/>
                <a:sym typeface="Helvetica Neue Light"/>
              </a:defRPr>
            </a:lvl1pPr>
            <a:lvl2pPr marL="0" indent="228611" defTabSz="457223">
              <a:spcBef>
                <a:spcPts val="2400"/>
              </a:spcBef>
              <a:buSzTx/>
              <a:buNone/>
              <a:defRPr sz="2900">
                <a:latin typeface="Arial"/>
                <a:ea typeface="Arial"/>
                <a:cs typeface="Arial"/>
                <a:sym typeface="Helvetica Neue Light"/>
              </a:defRPr>
            </a:lvl2pPr>
            <a:lvl3pPr marL="0" indent="457223" defTabSz="457223">
              <a:spcBef>
                <a:spcPts val="2400"/>
              </a:spcBef>
              <a:buSzTx/>
              <a:buNone/>
              <a:defRPr sz="2900">
                <a:latin typeface="Arial"/>
                <a:ea typeface="Arial"/>
                <a:cs typeface="Arial"/>
                <a:sym typeface="Helvetica Neue Light"/>
              </a:defRPr>
            </a:lvl3pPr>
            <a:lvl4pPr marL="0" indent="685835" defTabSz="457223">
              <a:spcBef>
                <a:spcPts val="2400"/>
              </a:spcBef>
              <a:buSzTx/>
              <a:buNone/>
              <a:defRPr sz="2900">
                <a:latin typeface="Arial"/>
                <a:ea typeface="Arial"/>
                <a:cs typeface="Arial"/>
                <a:sym typeface="Helvetica Neue Light"/>
              </a:defRPr>
            </a:lvl4pPr>
            <a:lvl5pPr marL="0" indent="914446" defTabSz="457223">
              <a:spcBef>
                <a:spcPts val="2400"/>
              </a:spcBef>
              <a:buSzTx/>
              <a:buNone/>
              <a:defRPr sz="2900">
                <a:latin typeface="Arial"/>
                <a:ea typeface="Arial"/>
                <a:cs typeface="Arial"/>
                <a:sym typeface="Helvetica Neue Light"/>
              </a:defRPr>
            </a:lvl5p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
        <p:nvSpPr>
          <p:cNvPr id="35" name="Shape 35"/>
          <p:cNvSpPr>
            <a:spLocks noGrp="1"/>
          </p:cNvSpPr>
          <p:nvPr>
            <p:ph type="sldNum" sz="quarter" idx="2"/>
          </p:nvPr>
        </p:nvSpPr>
        <p:spPr>
          <a:xfrm>
            <a:off x="145208" y="9321554"/>
            <a:ext cx="474420" cy="381001"/>
          </a:xfrm>
          <a:prstGeom prst="rect">
            <a:avLst/>
          </a:prstGeom>
        </p:spPr>
        <p:txBody>
          <a:bodyPr wrap="square"/>
          <a:lstStyle>
            <a:lvl1pPr>
              <a:defRPr>
                <a:solidFill>
                  <a:srgbClr val="000000"/>
                </a:solidFill>
              </a:defRPr>
            </a:lvl1pPr>
          </a:lstStyle>
          <a:p>
            <a:pPr lvl="0"/>
            <a:fld id="{86CB4B4D-7CA3-9044-876B-883B54F8677D}" type="slidenum">
              <a:t>‹#›</a:t>
            </a:fld>
            <a:endParaRPr/>
          </a:p>
        </p:txBody>
      </p:sp>
    </p:spTree>
    <p:extLst>
      <p:ext uri="{BB962C8B-B14F-4D97-AF65-F5344CB8AC3E}">
        <p14:creationId xmlns:p14="http://schemas.microsoft.com/office/powerpoint/2010/main" val="407735884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b="0"/>
            </a:pPr>
            <a:r>
              <a:rPr sz="4001" b="1"/>
              <a:t>Title Text</a:t>
            </a:r>
          </a:p>
        </p:txBody>
      </p:sp>
      <p:sp>
        <p:nvSpPr>
          <p:cNvPr id="21" name="Shape 21"/>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b="0"/>
            </a:pPr>
            <a:r>
              <a:rPr sz="4001" b="1"/>
              <a:t>Title Text</a:t>
            </a:r>
          </a:p>
        </p:txBody>
      </p:sp>
      <p:sp>
        <p:nvSpPr>
          <p:cNvPr id="25" name="Shape 25"/>
          <p:cNvSpPr>
            <a:spLocks noGrp="1"/>
          </p:cNvSpPr>
          <p:nvPr>
            <p:ph type="body" idx="1"/>
          </p:nvPr>
        </p:nvSpPr>
        <p:spPr>
          <a:xfrm>
            <a:off x="1270039" y="2603500"/>
            <a:ext cx="7112217" cy="6286500"/>
          </a:xfrm>
          <a:prstGeom prst="rect">
            <a:avLst/>
          </a:prstGeom>
        </p:spPr>
        <p:txBody>
          <a:bodyPr/>
          <a:lstStyle>
            <a:lvl1pPr marL="342917" indent="-342917">
              <a:spcBef>
                <a:spcPts val="3200"/>
              </a:spcBef>
              <a:defRPr sz="2801"/>
            </a:lvl1pPr>
            <a:lvl2pPr marL="685835" indent="-342917">
              <a:spcBef>
                <a:spcPts val="3200"/>
              </a:spcBef>
              <a:defRPr sz="2801"/>
            </a:lvl2pPr>
            <a:lvl3pPr marL="1028752" indent="-342917">
              <a:spcBef>
                <a:spcPts val="3200"/>
              </a:spcBef>
              <a:defRPr sz="2801"/>
            </a:lvl3pPr>
            <a:lvl4pPr marL="1371668" indent="-342917">
              <a:spcBef>
                <a:spcPts val="3200"/>
              </a:spcBef>
              <a:defRPr sz="2801"/>
            </a:lvl4pPr>
            <a:lvl5pPr marL="1714586" indent="-342917">
              <a:spcBef>
                <a:spcPts val="3200"/>
              </a:spcBef>
              <a:defRPr sz="2801"/>
            </a:lvl5pPr>
          </a:lstStyle>
          <a:p>
            <a:pPr lvl="0">
              <a:defRPr sz="1800"/>
            </a:pPr>
            <a:r>
              <a:rPr sz="2801"/>
              <a:t>Body Level One</a:t>
            </a:r>
          </a:p>
          <a:p>
            <a:pPr lvl="1">
              <a:defRPr sz="1800"/>
            </a:pPr>
            <a:r>
              <a:rPr sz="2801"/>
              <a:t>Body Level Two</a:t>
            </a:r>
          </a:p>
          <a:p>
            <a:pPr lvl="2">
              <a:defRPr sz="1800"/>
            </a:pPr>
            <a:r>
              <a:rPr sz="2801"/>
              <a:t>Body Level Three</a:t>
            </a:r>
          </a:p>
          <a:p>
            <a:pPr lvl="3">
              <a:defRPr sz="1800"/>
            </a:pPr>
            <a:r>
              <a:rPr sz="2801"/>
              <a:t>Body Level Four</a:t>
            </a:r>
          </a:p>
          <a:p>
            <a:pPr lvl="4">
              <a:defRPr sz="1800"/>
            </a:pPr>
            <a:r>
              <a:rPr sz="2801"/>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7" name="Shape 27"/>
          <p:cNvSpPr>
            <a:spLocks noGrp="1"/>
          </p:cNvSpPr>
          <p:nvPr>
            <p:ph type="body" idx="1"/>
          </p:nvPr>
        </p:nvSpPr>
        <p:spPr>
          <a:xfrm>
            <a:off x="1270039" y="1270000"/>
            <a:ext cx="14800185"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39" y="444500"/>
            <a:ext cx="14800185" cy="2159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b="0"/>
            </a:pPr>
            <a:r>
              <a:rPr sz="4001" b="1" dirty="0"/>
              <a:t>Title Text</a:t>
            </a:r>
          </a:p>
        </p:txBody>
      </p:sp>
      <p:sp>
        <p:nvSpPr>
          <p:cNvPr id="3" name="Shape 3"/>
          <p:cNvSpPr>
            <a:spLocks noGrp="1"/>
          </p:cNvSpPr>
          <p:nvPr>
            <p:ph type="body" idx="1"/>
          </p:nvPr>
        </p:nvSpPr>
        <p:spPr>
          <a:xfrm>
            <a:off x="1270039" y="2603500"/>
            <a:ext cx="14800185" cy="6286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3600" dirty="0"/>
              <a:t>Body Level One</a:t>
            </a:r>
          </a:p>
          <a:p>
            <a:pPr lvl="1">
              <a:defRPr sz="1800"/>
            </a:pPr>
            <a:r>
              <a:rPr sz="3600" dirty="0"/>
              <a:t>Body Level Two</a:t>
            </a:r>
          </a:p>
          <a:p>
            <a:pPr lvl="2">
              <a:defRPr sz="1800"/>
            </a:pPr>
            <a:r>
              <a:rPr sz="3600" dirty="0"/>
              <a:t>Body Level Three</a:t>
            </a:r>
          </a:p>
          <a:p>
            <a:pPr lvl="3">
              <a:defRPr sz="1800"/>
            </a:pPr>
            <a:r>
              <a:rPr sz="3600" dirty="0"/>
              <a:t>Body Level Four</a:t>
            </a:r>
          </a:p>
          <a:p>
            <a:pPr lvl="4">
              <a:defRPr sz="1800"/>
            </a:pPr>
            <a:r>
              <a:rPr sz="3600" dirty="0"/>
              <a:t>Body Level Five</a:t>
            </a:r>
          </a:p>
        </p:txBody>
      </p:sp>
      <p:sp>
        <p:nvSpPr>
          <p:cNvPr id="4" name="Shape 4"/>
          <p:cNvSpPr>
            <a:spLocks noGrp="1"/>
          </p:cNvSpPr>
          <p:nvPr>
            <p:ph type="sldNum" sz="quarter" idx="2"/>
          </p:nvPr>
        </p:nvSpPr>
        <p:spPr>
          <a:xfrm>
            <a:off x="206491" y="9340354"/>
            <a:ext cx="282129" cy="276999"/>
          </a:xfrm>
          <a:prstGeom prst="rect">
            <a:avLst/>
          </a:prstGeom>
          <a:ln w="12700">
            <a:miter lim="400000"/>
          </a:ln>
        </p:spPr>
        <p:txBody>
          <a:bodyPr wrap="none" lIns="0" tIns="0" rIns="0" bIns="0">
            <a:spAutoFit/>
          </a:bodyPr>
          <a:lstStyle>
            <a:lvl1pPr>
              <a:defRPr sz="1800">
                <a:solidFill>
                  <a:srgbClr val="A6AAA9"/>
                </a:solidFill>
                <a:latin typeface="Arial"/>
                <a:ea typeface="Arial"/>
                <a:cs typeface="Arial"/>
              </a:defRPr>
            </a:lvl1pPr>
          </a:lstStyle>
          <a:p>
            <a:fld id="{86CB4B4D-7CA3-9044-876B-883B54F8677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Lst>
  <p:transition spd="med"/>
  <p:txStyles>
    <p:titleStyle>
      <a:lvl1pPr defTabSz="584229">
        <a:defRPr sz="4001" b="1" i="0">
          <a:latin typeface="Helvetica Light"/>
          <a:ea typeface="Arial"/>
          <a:cs typeface="Arial"/>
          <a:sym typeface="Helvetica Neue"/>
        </a:defRPr>
      </a:lvl1pPr>
      <a:lvl2pPr indent="228611" defTabSz="584229">
        <a:defRPr sz="4001" b="1">
          <a:latin typeface="+mj-lt"/>
          <a:ea typeface="+mj-ea"/>
          <a:cs typeface="+mj-cs"/>
          <a:sym typeface="Helvetica Neue"/>
        </a:defRPr>
      </a:lvl2pPr>
      <a:lvl3pPr indent="457223" defTabSz="584229">
        <a:defRPr sz="4001" b="1">
          <a:latin typeface="+mj-lt"/>
          <a:ea typeface="+mj-ea"/>
          <a:cs typeface="+mj-cs"/>
          <a:sym typeface="Helvetica Neue"/>
        </a:defRPr>
      </a:lvl3pPr>
      <a:lvl4pPr indent="685835" defTabSz="584229">
        <a:defRPr sz="4001" b="1">
          <a:latin typeface="+mj-lt"/>
          <a:ea typeface="+mj-ea"/>
          <a:cs typeface="+mj-cs"/>
          <a:sym typeface="Helvetica Neue"/>
        </a:defRPr>
      </a:lvl4pPr>
      <a:lvl5pPr indent="914446" defTabSz="584229">
        <a:defRPr sz="4001" b="1">
          <a:latin typeface="+mj-lt"/>
          <a:ea typeface="+mj-ea"/>
          <a:cs typeface="+mj-cs"/>
          <a:sym typeface="Helvetica Neue"/>
        </a:defRPr>
      </a:lvl5pPr>
      <a:lvl6pPr indent="1143057" defTabSz="584229">
        <a:defRPr sz="4001" b="1">
          <a:latin typeface="+mj-lt"/>
          <a:ea typeface="+mj-ea"/>
          <a:cs typeface="+mj-cs"/>
          <a:sym typeface="Helvetica Neue"/>
        </a:defRPr>
      </a:lvl6pPr>
      <a:lvl7pPr indent="1371668" defTabSz="584229">
        <a:defRPr sz="4001" b="1">
          <a:latin typeface="+mj-lt"/>
          <a:ea typeface="+mj-ea"/>
          <a:cs typeface="+mj-cs"/>
          <a:sym typeface="Helvetica Neue"/>
        </a:defRPr>
      </a:lvl7pPr>
      <a:lvl8pPr indent="1600280" defTabSz="584229">
        <a:defRPr sz="4001" b="1">
          <a:latin typeface="+mj-lt"/>
          <a:ea typeface="+mj-ea"/>
          <a:cs typeface="+mj-cs"/>
          <a:sym typeface="Helvetica Neue"/>
        </a:defRPr>
      </a:lvl8pPr>
      <a:lvl9pPr indent="1828892" defTabSz="584229">
        <a:defRPr sz="4001" b="1">
          <a:latin typeface="+mj-lt"/>
          <a:ea typeface="+mj-ea"/>
          <a:cs typeface="+mj-cs"/>
          <a:sym typeface="Helvetica Neue"/>
        </a:defRPr>
      </a:lvl9pPr>
    </p:titleStyle>
    <p:body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p:bodyStyle>
    <p:otherStyle>
      <a:lvl1pPr algn="ctr" defTabSz="584229">
        <a:defRPr>
          <a:solidFill>
            <a:schemeClr val="tx1"/>
          </a:solidFill>
          <a:latin typeface="+mn-lt"/>
          <a:ea typeface="+mn-ea"/>
          <a:cs typeface="+mn-cs"/>
          <a:sym typeface="Helvetica Light"/>
        </a:defRPr>
      </a:lvl1pPr>
      <a:lvl2pPr indent="228611" algn="ctr" defTabSz="584229">
        <a:defRPr>
          <a:solidFill>
            <a:schemeClr val="tx1"/>
          </a:solidFill>
          <a:latin typeface="+mn-lt"/>
          <a:ea typeface="+mn-ea"/>
          <a:cs typeface="+mn-cs"/>
          <a:sym typeface="Helvetica Light"/>
        </a:defRPr>
      </a:lvl2pPr>
      <a:lvl3pPr indent="457223" algn="ctr" defTabSz="584229">
        <a:defRPr>
          <a:solidFill>
            <a:schemeClr val="tx1"/>
          </a:solidFill>
          <a:latin typeface="+mn-lt"/>
          <a:ea typeface="+mn-ea"/>
          <a:cs typeface="+mn-cs"/>
          <a:sym typeface="Helvetica Light"/>
        </a:defRPr>
      </a:lvl3pPr>
      <a:lvl4pPr indent="685835" algn="ctr" defTabSz="584229">
        <a:defRPr>
          <a:solidFill>
            <a:schemeClr val="tx1"/>
          </a:solidFill>
          <a:latin typeface="+mn-lt"/>
          <a:ea typeface="+mn-ea"/>
          <a:cs typeface="+mn-cs"/>
          <a:sym typeface="Helvetica Light"/>
        </a:defRPr>
      </a:lvl4pPr>
      <a:lvl5pPr indent="914446" algn="ctr" defTabSz="584229">
        <a:defRPr>
          <a:solidFill>
            <a:schemeClr val="tx1"/>
          </a:solidFill>
          <a:latin typeface="+mn-lt"/>
          <a:ea typeface="+mn-ea"/>
          <a:cs typeface="+mn-cs"/>
          <a:sym typeface="Helvetica Light"/>
        </a:defRPr>
      </a:lvl5pPr>
      <a:lvl6pPr indent="1143057" algn="ctr" defTabSz="584229">
        <a:defRPr>
          <a:solidFill>
            <a:schemeClr val="tx1"/>
          </a:solidFill>
          <a:latin typeface="+mn-lt"/>
          <a:ea typeface="+mn-ea"/>
          <a:cs typeface="+mn-cs"/>
          <a:sym typeface="Helvetica Light"/>
        </a:defRPr>
      </a:lvl6pPr>
      <a:lvl7pPr indent="1371668" algn="ctr" defTabSz="584229">
        <a:defRPr>
          <a:solidFill>
            <a:schemeClr val="tx1"/>
          </a:solidFill>
          <a:latin typeface="+mn-lt"/>
          <a:ea typeface="+mn-ea"/>
          <a:cs typeface="+mn-cs"/>
          <a:sym typeface="Helvetica Light"/>
        </a:defRPr>
      </a:lvl7pPr>
      <a:lvl8pPr indent="1600280" algn="ctr" defTabSz="584229">
        <a:defRPr>
          <a:solidFill>
            <a:schemeClr val="tx1"/>
          </a:solidFill>
          <a:latin typeface="+mn-lt"/>
          <a:ea typeface="+mn-ea"/>
          <a:cs typeface="+mn-cs"/>
          <a:sym typeface="Helvetica Light"/>
        </a:defRPr>
      </a:lvl8pPr>
      <a:lvl9pPr indent="1828892" algn="ctr" defTabSz="584229">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4298" y="1145105"/>
            <a:ext cx="7568089" cy="2062359"/>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9386728" y="1289609"/>
            <a:ext cx="6936105" cy="2302297"/>
          </a:xfrm>
          <a:prstGeom prst="rect">
            <a:avLst/>
          </a:prstGeom>
        </p:spPr>
        <p:txBody>
          <a:bodyPr vert="horz" lIns="0" tIns="0" rIns="0" bIns="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985614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7" r:id="rId21"/>
    <p:sldLayoutId id="2147483688" r:id="rId22"/>
    <p:sldLayoutId id="2147483689" r:id="rId23"/>
    <p:sldLayoutId id="2147483690" r:id="rId24"/>
    <p:sldLayoutId id="2147483691" r:id="rId25"/>
    <p:sldLayoutId id="2147483701" r:id="rId26"/>
  </p:sldLayoutIdLst>
  <p:txStyles>
    <p:titleStyle>
      <a:lvl1pPr algn="l" defTabSz="1456529" rtl="0" eaLnBrk="1" latinLnBrk="0" hangingPunct="1">
        <a:spcBef>
          <a:spcPct val="0"/>
        </a:spcBef>
        <a:buNone/>
        <a:defRPr sz="6701" kern="1200" baseline="0">
          <a:solidFill>
            <a:srgbClr val="FFFFFF"/>
          </a:solidFill>
          <a:latin typeface="+mj-lt"/>
          <a:ea typeface="+mj-ea"/>
          <a:cs typeface="+mj-cs"/>
        </a:defRPr>
      </a:lvl1pPr>
    </p:titleStyle>
    <p:bodyStyle>
      <a:lvl1pPr marL="455166" indent="-455166" algn="l" defTabSz="1456529" rtl="0" eaLnBrk="1" latinLnBrk="0" hangingPunct="1">
        <a:spcBef>
          <a:spcPct val="20000"/>
        </a:spcBef>
        <a:buFont typeface="Arial" panose="020B0604020202020204" pitchFamily="34" charset="0"/>
        <a:buChar char="–"/>
        <a:defRPr sz="3200" kern="1200" baseline="0">
          <a:solidFill>
            <a:srgbClr val="FFFFFF"/>
          </a:solidFill>
          <a:latin typeface="+mn-lt"/>
          <a:ea typeface="+mn-ea"/>
          <a:cs typeface="+mn-cs"/>
        </a:defRPr>
      </a:lvl1pPr>
      <a:lvl2pPr marL="993779" indent="-439993" algn="l" defTabSz="1456529" rtl="0" eaLnBrk="1" latinLnBrk="0" hangingPunct="1">
        <a:spcBef>
          <a:spcPct val="20000"/>
        </a:spcBef>
        <a:buFont typeface="Arial" panose="020B0604020202020204" pitchFamily="34" charset="0"/>
        <a:buChar char="•"/>
        <a:defRPr sz="2900" kern="1200" baseline="0">
          <a:solidFill>
            <a:srgbClr val="FFFFFF"/>
          </a:solidFill>
          <a:latin typeface="+mn-lt"/>
          <a:ea typeface="+mn-ea"/>
          <a:cs typeface="+mn-cs"/>
        </a:defRPr>
      </a:lvl2pPr>
      <a:lvl3pPr marL="1456529" indent="-462752" algn="l" defTabSz="1456529" rtl="0" eaLnBrk="1" latinLnBrk="0" hangingPunct="1">
        <a:spcBef>
          <a:spcPct val="20000"/>
        </a:spcBef>
        <a:buFont typeface="Arial" panose="020B0604020202020204" pitchFamily="34" charset="0"/>
        <a:buChar char="–"/>
        <a:defRPr sz="2501" kern="1200" baseline="0">
          <a:solidFill>
            <a:srgbClr val="FFFFFF"/>
          </a:solidFill>
          <a:latin typeface="+mn-lt"/>
          <a:ea typeface="+mn-ea"/>
          <a:cs typeface="+mn-cs"/>
        </a:defRPr>
      </a:lvl3pPr>
      <a:lvl4pPr marL="1825719" indent="-369190" algn="l" defTabSz="1456529" rtl="0" eaLnBrk="1" latinLnBrk="0" hangingPunct="1">
        <a:spcBef>
          <a:spcPct val="20000"/>
        </a:spcBef>
        <a:buFont typeface="Arial" panose="020B0604020202020204" pitchFamily="34" charset="0"/>
        <a:buChar char="–"/>
        <a:defRPr sz="2200" kern="1200" baseline="0">
          <a:solidFill>
            <a:srgbClr val="FFFFFF"/>
          </a:solidFill>
          <a:latin typeface="+mn-lt"/>
          <a:ea typeface="+mn-ea"/>
          <a:cs typeface="+mn-cs"/>
        </a:defRPr>
      </a:lvl4pPr>
      <a:lvl5pPr marL="2197438" indent="-371720" algn="l" defTabSz="1456529" rtl="0" eaLnBrk="1" latinLnBrk="0" hangingPunct="1">
        <a:spcBef>
          <a:spcPct val="20000"/>
        </a:spcBef>
        <a:buFont typeface="Arial" panose="020B0604020202020204" pitchFamily="34" charset="0"/>
        <a:buChar char="»"/>
        <a:defRPr sz="2200" kern="1200" baseline="0">
          <a:solidFill>
            <a:srgbClr val="FFFFFF"/>
          </a:solidFill>
          <a:latin typeface="+mn-lt"/>
          <a:ea typeface="+mn-ea"/>
          <a:cs typeface="+mn-cs"/>
        </a:defRPr>
      </a:lvl5pPr>
      <a:lvl6pPr marL="4005455"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33720"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61984"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90249"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56529" rtl="0" eaLnBrk="1" latinLnBrk="0" hangingPunct="1">
        <a:defRPr sz="2900" kern="1200">
          <a:solidFill>
            <a:schemeClr val="tx1"/>
          </a:solidFill>
          <a:latin typeface="+mn-lt"/>
          <a:ea typeface="+mn-ea"/>
          <a:cs typeface="+mn-cs"/>
        </a:defRPr>
      </a:lvl1pPr>
      <a:lvl2pPr marL="728264" algn="l" defTabSz="1456529" rtl="0" eaLnBrk="1" latinLnBrk="0" hangingPunct="1">
        <a:defRPr sz="2900" kern="1200">
          <a:solidFill>
            <a:schemeClr val="tx1"/>
          </a:solidFill>
          <a:latin typeface="+mn-lt"/>
          <a:ea typeface="+mn-ea"/>
          <a:cs typeface="+mn-cs"/>
        </a:defRPr>
      </a:lvl2pPr>
      <a:lvl3pPr marL="1456529" algn="l" defTabSz="1456529" rtl="0" eaLnBrk="1" latinLnBrk="0" hangingPunct="1">
        <a:defRPr sz="2900" kern="1200">
          <a:solidFill>
            <a:schemeClr val="tx1"/>
          </a:solidFill>
          <a:latin typeface="+mn-lt"/>
          <a:ea typeface="+mn-ea"/>
          <a:cs typeface="+mn-cs"/>
        </a:defRPr>
      </a:lvl3pPr>
      <a:lvl4pPr marL="2184794" algn="l" defTabSz="1456529" rtl="0" eaLnBrk="1" latinLnBrk="0" hangingPunct="1">
        <a:defRPr sz="2900" kern="1200">
          <a:solidFill>
            <a:schemeClr val="tx1"/>
          </a:solidFill>
          <a:latin typeface="+mn-lt"/>
          <a:ea typeface="+mn-ea"/>
          <a:cs typeface="+mn-cs"/>
        </a:defRPr>
      </a:lvl4pPr>
      <a:lvl5pPr marL="2913059" algn="l" defTabSz="1456529" rtl="0" eaLnBrk="1" latinLnBrk="0" hangingPunct="1">
        <a:defRPr sz="2900" kern="1200">
          <a:solidFill>
            <a:schemeClr val="tx1"/>
          </a:solidFill>
          <a:latin typeface="+mn-lt"/>
          <a:ea typeface="+mn-ea"/>
          <a:cs typeface="+mn-cs"/>
        </a:defRPr>
      </a:lvl5pPr>
      <a:lvl6pPr marL="3641323" algn="l" defTabSz="1456529" rtl="0" eaLnBrk="1" latinLnBrk="0" hangingPunct="1">
        <a:defRPr sz="2900" kern="1200">
          <a:solidFill>
            <a:schemeClr val="tx1"/>
          </a:solidFill>
          <a:latin typeface="+mn-lt"/>
          <a:ea typeface="+mn-ea"/>
          <a:cs typeface="+mn-cs"/>
        </a:defRPr>
      </a:lvl6pPr>
      <a:lvl7pPr marL="4369588" algn="l" defTabSz="1456529" rtl="0" eaLnBrk="1" latinLnBrk="0" hangingPunct="1">
        <a:defRPr sz="2900" kern="1200">
          <a:solidFill>
            <a:schemeClr val="tx1"/>
          </a:solidFill>
          <a:latin typeface="+mn-lt"/>
          <a:ea typeface="+mn-ea"/>
          <a:cs typeface="+mn-cs"/>
        </a:defRPr>
      </a:lvl7pPr>
      <a:lvl8pPr marL="5097852" algn="l" defTabSz="1456529" rtl="0" eaLnBrk="1" latinLnBrk="0" hangingPunct="1">
        <a:defRPr sz="2900" kern="1200">
          <a:solidFill>
            <a:schemeClr val="tx1"/>
          </a:solidFill>
          <a:latin typeface="+mn-lt"/>
          <a:ea typeface="+mn-ea"/>
          <a:cs typeface="+mn-cs"/>
        </a:defRPr>
      </a:lvl8pPr>
      <a:lvl9pPr marL="5826116" algn="l" defTabSz="1456529"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6.tiff"/><Relationship Id="rId4" Type="http://schemas.openxmlformats.org/officeDocument/2006/relationships/image" Target="../media/image25.tif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1.png"/><Relationship Id="rId7" Type="http://schemas.openxmlformats.org/officeDocument/2006/relationships/image" Target="../media/image45.tif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51.png"/><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66.tiff"/></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tiff"/><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6.tiff"/></Relationships>
</file>

<file path=ppt/slides/_rels/slide3.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tiff"/><Relationship Id="rId5" Type="http://schemas.openxmlformats.org/officeDocument/2006/relationships/image" Target="../media/image15.tiff"/><Relationship Id="rId10" Type="http://schemas.openxmlformats.org/officeDocument/2006/relationships/image" Target="../media/image20.tiff"/><Relationship Id="rId4" Type="http://schemas.openxmlformats.org/officeDocument/2006/relationships/image" Target="../media/image14.tiff"/><Relationship Id="rId9" Type="http://schemas.openxmlformats.org/officeDocument/2006/relationships/image" Target="../media/image19.tiff"/></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3743"/>
        </a:solidFill>
        <a:effectLst/>
      </p:bgPr>
    </p:bg>
    <p:spTree>
      <p:nvGrpSpPr>
        <p:cNvPr id="1" name=""/>
        <p:cNvGrpSpPr/>
        <p:nvPr/>
      </p:nvGrpSpPr>
      <p:grpSpPr>
        <a:xfrm>
          <a:off x="0" y="0"/>
          <a:ext cx="0" cy="0"/>
          <a:chOff x="0" y="0"/>
          <a:chExt cx="0" cy="0"/>
        </a:xfrm>
      </p:grpSpPr>
      <p:pic>
        <p:nvPicPr>
          <p:cNvPr id="43" name="droppedImage.pdf"/>
          <p:cNvPicPr/>
          <p:nvPr/>
        </p:nvPicPr>
        <p:blipFill>
          <a:blip r:embed="rId3"/>
          <a:stretch>
            <a:fillRect/>
          </a:stretch>
        </p:blipFill>
        <p:spPr>
          <a:xfrm>
            <a:off x="13872695" y="9096931"/>
            <a:ext cx="875705" cy="344028"/>
          </a:xfrm>
          <a:prstGeom prst="rect">
            <a:avLst/>
          </a:prstGeom>
          <a:ln w="12700">
            <a:miter lim="400000"/>
          </a:ln>
        </p:spPr>
      </p:pic>
      <p:sp>
        <p:nvSpPr>
          <p:cNvPr id="44" name="Shape 44"/>
          <p:cNvSpPr/>
          <p:nvPr/>
        </p:nvSpPr>
        <p:spPr>
          <a:xfrm>
            <a:off x="1357745" y="1463977"/>
            <a:ext cx="15364691" cy="7386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l">
              <a:defRPr sz="1800"/>
            </a:pPr>
            <a:r>
              <a:rPr lang="en-GB" sz="4800" b="1" dirty="0">
                <a:solidFill>
                  <a:srgbClr val="FFFFFF"/>
                </a:solidFill>
                <a:latin typeface="Arial"/>
                <a:cs typeface="Arial"/>
              </a:rPr>
              <a:t>A Better Approach to Data Science</a:t>
            </a:r>
            <a:endParaRPr lang="pl-PL" sz="4800" b="1" dirty="0">
              <a:solidFill>
                <a:srgbClr val="FFFFFF"/>
              </a:solidFill>
              <a:latin typeface="Arial"/>
              <a:ea typeface="Arial"/>
              <a:cs typeface="Arial"/>
              <a:sym typeface="Helvetica Neue Thin"/>
            </a:endParaRPr>
          </a:p>
        </p:txBody>
      </p:sp>
      <p:pic>
        <p:nvPicPr>
          <p:cNvPr id="10" name="Picture 9">
            <a:extLst>
              <a:ext uri="{FF2B5EF4-FFF2-40B4-BE49-F238E27FC236}">
                <a16:creationId xmlns:a16="http://schemas.microsoft.com/office/drawing/2014/main" id="{3AB7618F-17E4-4592-94CA-C394ED219C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13853" y="6692211"/>
            <a:ext cx="1467416" cy="1467416"/>
          </a:xfrm>
          <a:prstGeom prst="rect">
            <a:avLst/>
          </a:prstGeom>
        </p:spPr>
      </p:pic>
      <p:sp>
        <p:nvSpPr>
          <p:cNvPr id="3" name="TextBox 2"/>
          <p:cNvSpPr txBox="1"/>
          <p:nvPr/>
        </p:nvSpPr>
        <p:spPr>
          <a:xfrm>
            <a:off x="10950619" y="6510378"/>
            <a:ext cx="4594181"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29" rtl="0" latinLnBrk="1" hangingPunct="0"/>
            <a:r>
              <a:rPr lang="pl-PL" dirty="0">
                <a:solidFill>
                  <a:schemeClr val="bg1"/>
                </a:solidFill>
              </a:rPr>
              <a:t>Alexandre Quemy</a:t>
            </a:r>
          </a:p>
          <a:p>
            <a:pPr algn="l" defTabSz="584229" rtl="0" latinLnBrk="1" hangingPunct="0"/>
            <a:r>
              <a:rPr lang="pl-PL" b="1" dirty="0">
                <a:solidFill>
                  <a:schemeClr val="bg1"/>
                </a:solidFill>
              </a:rPr>
              <a:t>IBM Data and AI</a:t>
            </a:r>
          </a:p>
          <a:p>
            <a:pPr algn="l" defTabSz="584229" rtl="0" latinLnBrk="1" hangingPunct="0"/>
            <a:r>
              <a:rPr lang="pl-PL" b="1" dirty="0" err="1">
                <a:solidFill>
                  <a:schemeClr val="bg1"/>
                </a:solidFill>
              </a:rPr>
              <a:t>aquemy@pl.ibm.com</a:t>
            </a:r>
            <a:endParaRPr lang="pl-PL" b="1" dirty="0">
              <a:solidFill>
                <a:schemeClr val="bg1"/>
              </a:solidFill>
            </a:endParaRPr>
          </a:p>
        </p:txBody>
      </p:sp>
      <p:sp>
        <p:nvSpPr>
          <p:cNvPr id="7" name="Shape 440">
            <a:extLst>
              <a:ext uri="{FF2B5EF4-FFF2-40B4-BE49-F238E27FC236}">
                <a16:creationId xmlns:a16="http://schemas.microsoft.com/office/drawing/2014/main" id="{D3E1FFF2-03C0-084E-8AEE-1D4A36EAA7E0}"/>
              </a:ext>
            </a:extLst>
          </p:cNvPr>
          <p:cNvSpPr/>
          <p:nvPr/>
        </p:nvSpPr>
        <p:spPr>
          <a:xfrm>
            <a:off x="1660938" y="1775960"/>
            <a:ext cx="14829993" cy="21132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lnSpc>
                <a:spcPts val="9001"/>
              </a:lnSpc>
              <a:defRPr sz="1800"/>
            </a:pPr>
            <a:r>
              <a:rPr lang="pl-PL" sz="3200" b="1" dirty="0">
                <a:solidFill>
                  <a:srgbClr val="1CAED1"/>
                </a:solidFill>
                <a:latin typeface="Arial"/>
                <a:cs typeface="Arial"/>
                <a:sym typeface="Helvetica Neue Bold for IBM"/>
              </a:rPr>
              <a:t>T</a:t>
            </a:r>
            <a:r>
              <a:rPr lang="en-GB" sz="3200" b="1" dirty="0">
                <a:solidFill>
                  <a:srgbClr val="1CAED1"/>
                </a:solidFill>
                <a:latin typeface="Arial"/>
                <a:cs typeface="Arial"/>
              </a:rPr>
              <a:t>he example of COVID-19</a:t>
            </a:r>
          </a:p>
          <a:p>
            <a:pPr algn="l">
              <a:lnSpc>
                <a:spcPts val="9001"/>
              </a:lnSpc>
              <a:defRPr sz="1800"/>
            </a:pPr>
            <a:endParaRPr sz="3200" dirty="0">
              <a:solidFill>
                <a:srgbClr val="FFFFFF"/>
              </a:solidFill>
              <a:latin typeface="Arial"/>
              <a:ea typeface="Arial"/>
              <a:cs typeface="Arial"/>
              <a:sym typeface="Helvetica Neue Thin"/>
            </a:endParaRPr>
          </a:p>
        </p:txBody>
      </p:sp>
      <p:pic>
        <p:nvPicPr>
          <p:cNvPr id="5" name="Picture 4">
            <a:extLst>
              <a:ext uri="{FF2B5EF4-FFF2-40B4-BE49-F238E27FC236}">
                <a16:creationId xmlns:a16="http://schemas.microsoft.com/office/drawing/2014/main" id="{8EA62F60-6891-2742-ADEB-EDED525F31DA}"/>
              </a:ext>
            </a:extLst>
          </p:cNvPr>
          <p:cNvPicPr>
            <a:picLocks noChangeAspect="1"/>
          </p:cNvPicPr>
          <p:nvPr/>
        </p:nvPicPr>
        <p:blipFill>
          <a:blip r:embed="rId5"/>
          <a:stretch>
            <a:fillRect/>
          </a:stretch>
        </p:blipFill>
        <p:spPr>
          <a:xfrm>
            <a:off x="14077518" y="1073672"/>
            <a:ext cx="1905000" cy="1905000"/>
          </a:xfrm>
          <a:prstGeom prst="rect">
            <a:avLst/>
          </a:prstGeom>
        </p:spPr>
      </p:pic>
      <p:pic>
        <p:nvPicPr>
          <p:cNvPr id="9" name="Picture 8">
            <a:extLst>
              <a:ext uri="{FF2B5EF4-FFF2-40B4-BE49-F238E27FC236}">
                <a16:creationId xmlns:a16="http://schemas.microsoft.com/office/drawing/2014/main" id="{600A763D-0B11-5643-AF49-4806D2D7CD3E}"/>
              </a:ext>
            </a:extLst>
          </p:cNvPr>
          <p:cNvPicPr>
            <a:picLocks noChangeAspect="1"/>
          </p:cNvPicPr>
          <p:nvPr/>
        </p:nvPicPr>
        <p:blipFill>
          <a:blip r:embed="rId6"/>
          <a:stretch>
            <a:fillRect/>
          </a:stretch>
        </p:blipFill>
        <p:spPr>
          <a:xfrm>
            <a:off x="-217043" y="3491352"/>
            <a:ext cx="10397555" cy="6592050"/>
          </a:xfrm>
          <a:prstGeom prst="rect">
            <a:avLst/>
          </a:prstGeom>
          <a:ln>
            <a:noFill/>
          </a:ln>
          <a:effectLst>
            <a:softEdge rad="112500"/>
          </a:effectLst>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A </a:t>
            </a:r>
            <a:r>
              <a:rPr lang="pl-PL" sz="4400" dirty="0" err="1"/>
              <a:t>highlight</a:t>
            </a:r>
            <a:r>
              <a:rPr lang="pl-PL" sz="4400" dirty="0"/>
              <a:t> on </a:t>
            </a:r>
            <a:r>
              <a:rPr lang="pl-PL" sz="4400" dirty="0" err="1"/>
              <a:t>methodology</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14" name="TextBox 13">
            <a:extLst>
              <a:ext uri="{FF2B5EF4-FFF2-40B4-BE49-F238E27FC236}">
                <a16:creationId xmlns:a16="http://schemas.microsoft.com/office/drawing/2014/main" id="{FA4D7EED-1514-284C-A1D7-3CC2F934586E}"/>
              </a:ext>
            </a:extLst>
          </p:cNvPr>
          <p:cNvSpPr txBox="1"/>
          <p:nvPr/>
        </p:nvSpPr>
        <p:spPr>
          <a:xfrm>
            <a:off x="695937" y="1520494"/>
            <a:ext cx="9034525"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1500" marR="0" indent="-571500" algn="l" defTabSz="584200" rtl="0" fontAlgn="auto" latinLnBrk="1" hangingPunct="0">
              <a:lnSpc>
                <a:spcPct val="100000"/>
              </a:lnSpc>
              <a:spcBef>
                <a:spcPts val="0"/>
              </a:spcBef>
              <a:spcAft>
                <a:spcPts val="0"/>
              </a:spcAft>
              <a:buClrTx/>
              <a:buSzTx/>
              <a:buFont typeface="Symbol" pitchFamily="2" charset="2"/>
              <a:buChar char="Þ"/>
              <a:tabLst/>
            </a:pPr>
            <a:r>
              <a:rPr lang="en-PL" dirty="0">
                <a:solidFill>
                  <a:srgbClr val="000000"/>
                </a:solidFill>
              </a:rPr>
              <a:t>We should instead:</a:t>
            </a:r>
          </a:p>
          <a:p>
            <a:pPr marL="742950" lvl="1" indent="-742950" algn="l" rtl="0" latinLnBrk="1" hangingPunct="0">
              <a:buFont typeface="+mj-lt"/>
              <a:buAutoNum type="arabicPeriod"/>
            </a:pPr>
            <a:r>
              <a:rPr lang="en-PL" dirty="0">
                <a:solidFill>
                  <a:srgbClr val="000000"/>
                </a:solidFill>
              </a:rPr>
              <a:t>Prevent experts to fall in statistical traps</a:t>
            </a:r>
          </a:p>
          <a:p>
            <a:pPr marR="0" algn="l" defTabSz="584200" rtl="0" fontAlgn="auto" latinLnBrk="1" hangingPunct="0">
              <a:lnSpc>
                <a:spcPct val="100000"/>
              </a:lnSpc>
              <a:spcBef>
                <a:spcPts val="0"/>
              </a:spcBef>
              <a:spcAft>
                <a:spcPts val="0"/>
              </a:spcAft>
              <a:buClrTx/>
              <a:buSzTx/>
              <a:tabLst/>
            </a:pPr>
            <a:endParaRPr lang="en-PL" dirty="0">
              <a:solidFill>
                <a:srgbClr val="000000"/>
              </a:solidFill>
            </a:endParaRPr>
          </a:p>
          <a:p>
            <a:pPr marR="0" algn="l" defTabSz="584200" rtl="0" fontAlgn="auto" latinLnBrk="1" hangingPunct="0">
              <a:lnSpc>
                <a:spcPct val="100000"/>
              </a:lnSpc>
              <a:spcBef>
                <a:spcPts val="0"/>
              </a:spcBef>
              <a:spcAft>
                <a:spcPts val="0"/>
              </a:spcAft>
              <a:buClrTx/>
              <a:buSzTx/>
              <a:tabLst/>
            </a:pPr>
            <a:r>
              <a:rPr lang="en-PL" dirty="0">
                <a:solidFill>
                  <a:srgbClr val="000000"/>
                </a:solidFill>
              </a:rPr>
              <a:t> </a:t>
            </a:r>
            <a:br>
              <a:rPr lang="en-PL" dirty="0">
                <a:solidFill>
                  <a:srgbClr val="000000"/>
                </a:solidFill>
              </a:rPr>
            </a:br>
            <a:endParaRPr kumimoji="0" lang="en-PL"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TextBox 7">
            <a:extLst>
              <a:ext uri="{FF2B5EF4-FFF2-40B4-BE49-F238E27FC236}">
                <a16:creationId xmlns:a16="http://schemas.microsoft.com/office/drawing/2014/main" id="{CBD07DA5-9D96-FD43-9006-4C61D51D867A}"/>
              </a:ext>
            </a:extLst>
          </p:cNvPr>
          <p:cNvSpPr txBox="1"/>
          <p:nvPr/>
        </p:nvSpPr>
        <p:spPr>
          <a:xfrm>
            <a:off x="695937" y="3272248"/>
            <a:ext cx="11051102" cy="27494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lvl="1" indent="0" algn="l" rtl="0" latinLnBrk="1" hangingPunct="0"/>
            <a:r>
              <a:rPr lang="en-PL" b="1" dirty="0">
                <a:solidFill>
                  <a:srgbClr val="000000"/>
                </a:solidFill>
              </a:rPr>
              <a:t>Illustration:</a:t>
            </a:r>
          </a:p>
          <a:p>
            <a:pPr lvl="1" indent="0" algn="l" rtl="0" latinLnBrk="1" hangingPunct="0"/>
            <a:br>
              <a:rPr lang="en-PL" b="1" dirty="0">
                <a:solidFill>
                  <a:srgbClr val="000000"/>
                </a:solidFill>
              </a:rPr>
            </a:br>
            <a:r>
              <a:rPr lang="en-PL" sz="3200" dirty="0">
                <a:solidFill>
                  <a:srgbClr val="000000"/>
                </a:solidFill>
              </a:rPr>
              <a:t>You go the hospital, you are diagnosed with a tumor (sorry).</a:t>
            </a:r>
            <a:br>
              <a:rPr lang="en-PL" sz="3200" dirty="0">
                <a:solidFill>
                  <a:srgbClr val="000000"/>
                </a:solidFill>
              </a:rPr>
            </a:br>
            <a:br>
              <a:rPr lang="en-PL" sz="3200" dirty="0">
                <a:solidFill>
                  <a:srgbClr val="000000"/>
                </a:solidFill>
              </a:rPr>
            </a:br>
            <a:endParaRPr kumimoji="0" lang="en-PL" b="1" i="0" u="none" strike="noStrike" cap="none" spc="0" normalizeH="0" baseline="0" dirty="0">
              <a:ln>
                <a:noFill/>
              </a:ln>
              <a:solidFill>
                <a:srgbClr val="000000"/>
              </a:solidFill>
              <a:effectLst/>
              <a:uFillTx/>
              <a:sym typeface="Helvetica Light"/>
            </a:endParaRPr>
          </a:p>
        </p:txBody>
      </p:sp>
      <p:pic>
        <p:nvPicPr>
          <p:cNvPr id="2" name="Picture 1">
            <a:extLst>
              <a:ext uri="{FF2B5EF4-FFF2-40B4-BE49-F238E27FC236}">
                <a16:creationId xmlns:a16="http://schemas.microsoft.com/office/drawing/2014/main" id="{586C484F-4EAD-9347-A3A4-BEBDFB1A9E12}"/>
              </a:ext>
            </a:extLst>
          </p:cNvPr>
          <p:cNvPicPr>
            <a:picLocks noChangeAspect="1"/>
          </p:cNvPicPr>
          <p:nvPr/>
        </p:nvPicPr>
        <p:blipFill>
          <a:blip r:embed="rId3"/>
          <a:stretch>
            <a:fillRect/>
          </a:stretch>
        </p:blipFill>
        <p:spPr>
          <a:xfrm>
            <a:off x="11722446" y="7937"/>
            <a:ext cx="5617666" cy="4361542"/>
          </a:xfrm>
          <a:prstGeom prst="rect">
            <a:avLst/>
          </a:prstGeom>
        </p:spPr>
      </p:pic>
      <p:graphicFrame>
        <p:nvGraphicFramePr>
          <p:cNvPr id="9" name="Table 8">
            <a:extLst>
              <a:ext uri="{FF2B5EF4-FFF2-40B4-BE49-F238E27FC236}">
                <a16:creationId xmlns:a16="http://schemas.microsoft.com/office/drawing/2014/main" id="{C9CE2315-2A57-A44C-835C-2E689D67A68B}"/>
              </a:ext>
            </a:extLst>
          </p:cNvPr>
          <p:cNvGraphicFramePr>
            <a:graphicFrameLocks noGrp="1"/>
          </p:cNvGraphicFramePr>
          <p:nvPr>
            <p:extLst>
              <p:ext uri="{D42A27DB-BD31-4B8C-83A1-F6EECF244321}">
                <p14:modId xmlns:p14="http://schemas.microsoft.com/office/powerpoint/2010/main" val="1383560484"/>
              </p:ext>
            </p:extLst>
          </p:nvPr>
        </p:nvGraphicFramePr>
        <p:xfrm>
          <a:off x="1358938" y="7711476"/>
          <a:ext cx="8670132" cy="1508760"/>
        </p:xfrm>
        <a:graphic>
          <a:graphicData uri="http://schemas.openxmlformats.org/drawingml/2006/table">
            <a:tbl>
              <a:tblPr firstRow="1" bandRow="1">
                <a:tableStyleId>{5940675A-B579-460E-94D1-54222C63F5DA}</a:tableStyleId>
              </a:tblPr>
              <a:tblGrid>
                <a:gridCol w="2890044">
                  <a:extLst>
                    <a:ext uri="{9D8B030D-6E8A-4147-A177-3AD203B41FA5}">
                      <a16:colId xmlns:a16="http://schemas.microsoft.com/office/drawing/2014/main" val="654932628"/>
                    </a:ext>
                  </a:extLst>
                </a:gridCol>
                <a:gridCol w="1015328">
                  <a:extLst>
                    <a:ext uri="{9D8B030D-6E8A-4147-A177-3AD203B41FA5}">
                      <a16:colId xmlns:a16="http://schemas.microsoft.com/office/drawing/2014/main" val="320629154"/>
                    </a:ext>
                  </a:extLst>
                </a:gridCol>
                <a:gridCol w="930728">
                  <a:extLst>
                    <a:ext uri="{9D8B030D-6E8A-4147-A177-3AD203B41FA5}">
                      <a16:colId xmlns:a16="http://schemas.microsoft.com/office/drawing/2014/main" val="517901823"/>
                    </a:ext>
                  </a:extLst>
                </a:gridCol>
                <a:gridCol w="943988">
                  <a:extLst>
                    <a:ext uri="{9D8B030D-6E8A-4147-A177-3AD203B41FA5}">
                      <a16:colId xmlns:a16="http://schemas.microsoft.com/office/drawing/2014/main" val="2209325171"/>
                    </a:ext>
                  </a:extLst>
                </a:gridCol>
                <a:gridCol w="1048098">
                  <a:extLst>
                    <a:ext uri="{9D8B030D-6E8A-4147-A177-3AD203B41FA5}">
                      <a16:colId xmlns:a16="http://schemas.microsoft.com/office/drawing/2014/main" val="747929280"/>
                    </a:ext>
                  </a:extLst>
                </a:gridCol>
                <a:gridCol w="1077686">
                  <a:extLst>
                    <a:ext uri="{9D8B030D-6E8A-4147-A177-3AD203B41FA5}">
                      <a16:colId xmlns:a16="http://schemas.microsoft.com/office/drawing/2014/main" val="3226152118"/>
                    </a:ext>
                  </a:extLst>
                </a:gridCol>
                <a:gridCol w="764260">
                  <a:extLst>
                    <a:ext uri="{9D8B030D-6E8A-4147-A177-3AD203B41FA5}">
                      <a16:colId xmlns:a16="http://schemas.microsoft.com/office/drawing/2014/main" val="873220417"/>
                    </a:ext>
                  </a:extLst>
                </a:gridCol>
              </a:tblGrid>
              <a:tr h="370840">
                <a:tc>
                  <a:txBody>
                    <a:bodyPr/>
                    <a:lstStyle/>
                    <a:p>
                      <a:endParaRPr lang="en-PL" dirty="0"/>
                    </a:p>
                  </a:txBody>
                  <a:tcPr/>
                </a:tc>
                <a:tc gridSpan="3">
                  <a:txBody>
                    <a:bodyPr/>
                    <a:lstStyle/>
                    <a:p>
                      <a:r>
                        <a:rPr lang="en-PL" b="1" dirty="0"/>
                        <a:t>Chemio</a:t>
                      </a:r>
                    </a:p>
                  </a:txBody>
                  <a:tcPr/>
                </a:tc>
                <a:tc hMerge="1">
                  <a:txBody>
                    <a:bodyPr/>
                    <a:lstStyle/>
                    <a:p>
                      <a:endParaRPr lang="en-PL"/>
                    </a:p>
                  </a:txBody>
                  <a:tcPr/>
                </a:tc>
                <a:tc hMerge="1">
                  <a:txBody>
                    <a:bodyPr/>
                    <a:lstStyle/>
                    <a:p>
                      <a:endParaRPr lang="en-PL"/>
                    </a:p>
                  </a:txBody>
                  <a:tcPr/>
                </a:tc>
                <a:tc gridSpan="3">
                  <a:txBody>
                    <a:bodyPr/>
                    <a:lstStyle/>
                    <a:p>
                      <a:r>
                        <a:rPr lang="en-PL" b="1" dirty="0"/>
                        <a:t>Surgery</a:t>
                      </a:r>
                    </a:p>
                  </a:txBody>
                  <a:tcPr/>
                </a:tc>
                <a:tc hMerge="1">
                  <a:txBody>
                    <a:bodyPr/>
                    <a:lstStyle/>
                    <a:p>
                      <a:endParaRPr lang="en-PL"/>
                    </a:p>
                  </a:txBody>
                  <a:tcPr/>
                </a:tc>
                <a:tc hMerge="1">
                  <a:txBody>
                    <a:bodyPr/>
                    <a:lstStyle/>
                    <a:p>
                      <a:endParaRPr lang="en-PL"/>
                    </a:p>
                  </a:txBody>
                  <a:tcPr/>
                </a:tc>
                <a:extLst>
                  <a:ext uri="{0D108BD9-81ED-4DB2-BD59-A6C34878D82A}">
                    <a16:rowId xmlns:a16="http://schemas.microsoft.com/office/drawing/2014/main" val="111641251"/>
                  </a:ext>
                </a:extLst>
              </a:tr>
              <a:tr h="370840">
                <a:tc>
                  <a:txBody>
                    <a:bodyPr/>
                    <a:lstStyle/>
                    <a:p>
                      <a:r>
                        <a:rPr lang="en-PL" b="1" dirty="0"/>
                        <a:t>Large tumors</a:t>
                      </a:r>
                    </a:p>
                  </a:txBody>
                  <a:tcPr/>
                </a:tc>
                <a:tc>
                  <a:txBody>
                    <a:bodyPr/>
                    <a:lstStyle/>
                    <a:p>
                      <a:r>
                        <a:rPr lang="en-PL" dirty="0">
                          <a:solidFill>
                            <a:srgbClr val="FF0000"/>
                          </a:solidFill>
                        </a:rPr>
                        <a:t>92</a:t>
                      </a:r>
                    </a:p>
                  </a:txBody>
                  <a:tcPr>
                    <a:lnR w="12700" cap="flat" cmpd="sng" algn="ctr">
                      <a:solidFill>
                        <a:schemeClr val="tx1"/>
                      </a:solidFill>
                      <a:prstDash val="solid"/>
                      <a:round/>
                      <a:headEnd type="none" w="med" len="med"/>
                      <a:tailEnd type="none" w="med" len="med"/>
                    </a:lnR>
                  </a:tcPr>
                </a:tc>
                <a:tc>
                  <a:txBody>
                    <a:bodyPr/>
                    <a:lstStyle/>
                    <a:p>
                      <a:r>
                        <a:rPr lang="en-PL" dirty="0">
                          <a:solidFill>
                            <a:schemeClr val="accent2"/>
                          </a:solidFill>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PL" dirty="0"/>
                        <a:t>49%</a:t>
                      </a:r>
                    </a:p>
                  </a:txBody>
                  <a:tcPr>
                    <a:lnL w="12700" cap="flat" cmpd="sng" algn="ctr">
                      <a:solidFill>
                        <a:schemeClr val="tx1"/>
                      </a:solidFill>
                      <a:prstDash val="solid"/>
                      <a:round/>
                      <a:headEnd type="none" w="med" len="med"/>
                      <a:tailEnd type="none" w="med" len="med"/>
                    </a:lnL>
                  </a:tcPr>
                </a:tc>
                <a:tc>
                  <a:txBody>
                    <a:bodyPr/>
                    <a:lstStyle/>
                    <a:p>
                      <a:r>
                        <a:rPr lang="en-PL" sz="2000" dirty="0">
                          <a:solidFill>
                            <a:srgbClr val="FF0000"/>
                          </a:solidFill>
                        </a:rPr>
                        <a:t>331</a:t>
                      </a:r>
                    </a:p>
                  </a:txBody>
                  <a:tcPr>
                    <a:lnR w="12700" cap="flat" cmpd="sng" algn="ctr">
                      <a:solidFill>
                        <a:schemeClr val="tx1"/>
                      </a:solidFill>
                      <a:prstDash val="solid"/>
                      <a:round/>
                      <a:headEnd type="none" w="med" len="med"/>
                      <a:tailEnd type="none" w="med" len="med"/>
                    </a:lnR>
                  </a:tcPr>
                </a:tc>
                <a:tc>
                  <a:txBody>
                    <a:bodyPr/>
                    <a:lstStyle/>
                    <a:p>
                      <a:r>
                        <a:rPr lang="en-PL" dirty="0">
                          <a:solidFill>
                            <a:schemeClr val="accent2"/>
                          </a:solidFill>
                        </a:rPr>
                        <a:t>564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PL" b="1" dirty="0"/>
                        <a:t>63%</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24425403"/>
                  </a:ext>
                </a:extLst>
              </a:tr>
              <a:tr h="370840">
                <a:tc>
                  <a:txBody>
                    <a:bodyPr/>
                    <a:lstStyle/>
                    <a:p>
                      <a:r>
                        <a:rPr lang="en-PL" b="1" dirty="0"/>
                        <a:t>Small tumors</a:t>
                      </a:r>
                    </a:p>
                  </a:txBody>
                  <a:tcPr/>
                </a:tc>
                <a:tc>
                  <a:txBody>
                    <a:bodyPr/>
                    <a:lstStyle/>
                    <a:p>
                      <a:r>
                        <a:rPr lang="en-PL" dirty="0">
                          <a:solidFill>
                            <a:srgbClr val="FF0000"/>
                          </a:solidFill>
                        </a:rPr>
                        <a:t>147</a:t>
                      </a:r>
                    </a:p>
                  </a:txBody>
                  <a:tcPr>
                    <a:lnR w="12700" cap="flat" cmpd="sng" algn="ctr">
                      <a:solidFill>
                        <a:schemeClr val="tx1"/>
                      </a:solidFill>
                      <a:prstDash val="solid"/>
                      <a:round/>
                      <a:headEnd type="none" w="med" len="med"/>
                      <a:tailEnd type="none" w="med" len="med"/>
                    </a:lnR>
                  </a:tcPr>
                </a:tc>
                <a:tc>
                  <a:txBody>
                    <a:bodyPr/>
                    <a:lstStyle/>
                    <a:p>
                      <a:r>
                        <a:rPr lang="en-PL" dirty="0">
                          <a:solidFill>
                            <a:schemeClr val="accent2"/>
                          </a:solidFill>
                        </a:rPr>
                        <a:t>671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PL" dirty="0"/>
                        <a:t>82%</a:t>
                      </a:r>
                    </a:p>
                  </a:txBody>
                  <a:tcPr>
                    <a:lnL w="12700" cap="flat" cmpd="sng" algn="ctr">
                      <a:solidFill>
                        <a:schemeClr val="tx1"/>
                      </a:solidFill>
                      <a:prstDash val="solid"/>
                      <a:round/>
                      <a:headEnd type="none" w="med" len="med"/>
                      <a:tailEnd type="none" w="med" len="med"/>
                    </a:lnL>
                  </a:tcPr>
                </a:tc>
                <a:tc>
                  <a:txBody>
                    <a:bodyPr/>
                    <a:lstStyle/>
                    <a:p>
                      <a:r>
                        <a:rPr lang="en-PL" dirty="0">
                          <a:solidFill>
                            <a:srgbClr val="FF0000"/>
                          </a:solidFill>
                        </a:rPr>
                        <a:t>11</a:t>
                      </a:r>
                    </a:p>
                  </a:txBody>
                  <a:tcPr>
                    <a:lnR w="12700" cap="flat" cmpd="sng" algn="ctr">
                      <a:solidFill>
                        <a:schemeClr val="tx1"/>
                      </a:solidFill>
                      <a:prstDash val="solid"/>
                      <a:round/>
                      <a:headEnd type="none" w="med" len="med"/>
                      <a:tailEnd type="none" w="med" len="med"/>
                    </a:lnR>
                  </a:tcPr>
                </a:tc>
                <a:tc>
                  <a:txBody>
                    <a:bodyPr/>
                    <a:lstStyle/>
                    <a:p>
                      <a:r>
                        <a:rPr lang="en-PL" dirty="0">
                          <a:solidFill>
                            <a:schemeClr val="accent2"/>
                          </a:solidFill>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PL" b="1" dirty="0"/>
                        <a:t>90%</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76384406"/>
                  </a:ext>
                </a:extLst>
              </a:tr>
              <a:tr h="370840">
                <a:tc>
                  <a:txBody>
                    <a:bodyPr/>
                    <a:lstStyle/>
                    <a:p>
                      <a:endParaRPr lang="en-PL" dirty="0"/>
                    </a:p>
                  </a:txBody>
                  <a:tcPr/>
                </a:tc>
                <a:tc>
                  <a:txBody>
                    <a:bodyPr/>
                    <a:lstStyle/>
                    <a:p>
                      <a:r>
                        <a:rPr lang="en-PL" dirty="0">
                          <a:solidFill>
                            <a:srgbClr val="FF0000"/>
                          </a:solidFill>
                        </a:rPr>
                        <a:t>239</a:t>
                      </a:r>
                    </a:p>
                  </a:txBody>
                  <a:tcPr>
                    <a:lnR w="12700" cap="flat" cmpd="sng" algn="ctr">
                      <a:solidFill>
                        <a:schemeClr val="tx1"/>
                      </a:solidFill>
                      <a:prstDash val="solid"/>
                      <a:round/>
                      <a:headEnd type="none" w="med" len="med"/>
                      <a:tailEnd type="none" w="med" len="med"/>
                    </a:lnR>
                  </a:tcPr>
                </a:tc>
                <a:tc>
                  <a:txBody>
                    <a:bodyPr/>
                    <a:lstStyle/>
                    <a:p>
                      <a:r>
                        <a:rPr lang="en-PL" dirty="0">
                          <a:solidFill>
                            <a:schemeClr val="accent2"/>
                          </a:solidFill>
                        </a:rPr>
                        <a:t>761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PL" b="1" dirty="0"/>
                        <a:t>76%</a:t>
                      </a:r>
                    </a:p>
                  </a:txBody>
                  <a:tcPr>
                    <a:lnL w="12700" cap="flat" cmpd="sng" algn="ctr">
                      <a:solidFill>
                        <a:schemeClr val="tx1"/>
                      </a:solidFill>
                      <a:prstDash val="solid"/>
                      <a:round/>
                      <a:headEnd type="none" w="med" len="med"/>
                      <a:tailEnd type="none" w="med" len="med"/>
                    </a:lnL>
                  </a:tcPr>
                </a:tc>
                <a:tc>
                  <a:txBody>
                    <a:bodyPr/>
                    <a:lstStyle/>
                    <a:p>
                      <a:r>
                        <a:rPr lang="en-PL" dirty="0">
                          <a:solidFill>
                            <a:srgbClr val="FF0000"/>
                          </a:solidFill>
                        </a:rPr>
                        <a:t>342</a:t>
                      </a:r>
                    </a:p>
                  </a:txBody>
                  <a:tcPr>
                    <a:lnR w="12700" cap="flat" cmpd="sng" algn="ctr">
                      <a:solidFill>
                        <a:schemeClr val="tx1"/>
                      </a:solidFill>
                      <a:prstDash val="solid"/>
                      <a:round/>
                      <a:headEnd type="none" w="med" len="med"/>
                      <a:tailEnd type="none" w="med" len="med"/>
                    </a:lnR>
                  </a:tcPr>
                </a:tc>
                <a:tc>
                  <a:txBody>
                    <a:bodyPr/>
                    <a:lstStyle/>
                    <a:p>
                      <a:r>
                        <a:rPr lang="en-PL" dirty="0">
                          <a:solidFill>
                            <a:schemeClr val="accent2"/>
                          </a:solidFill>
                        </a:rPr>
                        <a:t>658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PL" dirty="0"/>
                        <a:t>66%</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55091626"/>
                  </a:ext>
                </a:extLst>
              </a:tr>
            </a:tbl>
          </a:graphicData>
        </a:graphic>
      </p:graphicFrame>
      <p:sp>
        <p:nvSpPr>
          <p:cNvPr id="4" name="Rectangle 3">
            <a:extLst>
              <a:ext uri="{FF2B5EF4-FFF2-40B4-BE49-F238E27FC236}">
                <a16:creationId xmlns:a16="http://schemas.microsoft.com/office/drawing/2014/main" id="{88C00A20-CEC7-6048-A9E6-D067FC73E993}"/>
              </a:ext>
            </a:extLst>
          </p:cNvPr>
          <p:cNvSpPr/>
          <p:nvPr/>
        </p:nvSpPr>
        <p:spPr>
          <a:xfrm>
            <a:off x="695937" y="5023831"/>
            <a:ext cx="8667750" cy="584775"/>
          </a:xfrm>
          <a:prstGeom prst="rect">
            <a:avLst/>
          </a:prstGeom>
        </p:spPr>
        <p:txBody>
          <a:bodyPr>
            <a:spAutoFit/>
          </a:bodyPr>
          <a:lstStyle/>
          <a:p>
            <a:pPr lvl="1" indent="0" algn="l" rtl="0" latinLnBrk="1" hangingPunct="0"/>
            <a:r>
              <a:rPr lang="en-PL" sz="3200" dirty="0">
                <a:solidFill>
                  <a:srgbClr val="000000"/>
                </a:solidFill>
              </a:rPr>
              <a:t>First doctor:        Surgery 66%, Chemio 76%</a:t>
            </a:r>
          </a:p>
        </p:txBody>
      </p:sp>
      <p:sp>
        <p:nvSpPr>
          <p:cNvPr id="5" name="Rectangle 4">
            <a:extLst>
              <a:ext uri="{FF2B5EF4-FFF2-40B4-BE49-F238E27FC236}">
                <a16:creationId xmlns:a16="http://schemas.microsoft.com/office/drawing/2014/main" id="{D591FD21-E490-AE44-A7D5-EB4CDB8A9888}"/>
              </a:ext>
            </a:extLst>
          </p:cNvPr>
          <p:cNvSpPr/>
          <p:nvPr/>
        </p:nvSpPr>
        <p:spPr>
          <a:xfrm>
            <a:off x="695937" y="5649815"/>
            <a:ext cx="8667750" cy="2123658"/>
          </a:xfrm>
          <a:prstGeom prst="rect">
            <a:avLst/>
          </a:prstGeom>
        </p:spPr>
        <p:txBody>
          <a:bodyPr>
            <a:spAutoFit/>
          </a:bodyPr>
          <a:lstStyle/>
          <a:p>
            <a:pPr lvl="1" indent="0" algn="l" rtl="0" latinLnBrk="1" hangingPunct="0"/>
            <a:r>
              <a:rPr lang="en-PL" sz="3200" dirty="0">
                <a:solidFill>
                  <a:srgbClr val="000000"/>
                </a:solidFill>
              </a:rPr>
              <a:t>Second doctor:   Surgery          Chemio</a:t>
            </a:r>
            <a:br>
              <a:rPr lang="en-PL" sz="3200" dirty="0">
                <a:solidFill>
                  <a:srgbClr val="000000"/>
                </a:solidFill>
              </a:rPr>
            </a:br>
            <a:r>
              <a:rPr lang="en-PL" sz="3200" dirty="0">
                <a:solidFill>
                  <a:srgbClr val="000000"/>
                </a:solidFill>
              </a:rPr>
              <a:t>     Large tumor:     63%                 49%</a:t>
            </a:r>
            <a:br>
              <a:rPr lang="en-PL" sz="3200" dirty="0">
                <a:solidFill>
                  <a:srgbClr val="000000"/>
                </a:solidFill>
              </a:rPr>
            </a:br>
            <a:r>
              <a:rPr lang="en-PL" sz="3200" dirty="0">
                <a:solidFill>
                  <a:srgbClr val="000000"/>
                </a:solidFill>
              </a:rPr>
              <a:t>     Small tumor:      90%                 82%</a:t>
            </a:r>
            <a:br>
              <a:rPr lang="en-PL" sz="3200" dirty="0">
                <a:solidFill>
                  <a:srgbClr val="000000"/>
                </a:solidFill>
              </a:rPr>
            </a:br>
            <a:endParaRPr lang="en-PL" b="1" dirty="0">
              <a:solidFill>
                <a:srgbClr val="000000"/>
              </a:solidFill>
            </a:endParaRPr>
          </a:p>
        </p:txBody>
      </p:sp>
      <p:pic>
        <p:nvPicPr>
          <p:cNvPr id="10" name="Picture 9">
            <a:extLst>
              <a:ext uri="{FF2B5EF4-FFF2-40B4-BE49-F238E27FC236}">
                <a16:creationId xmlns:a16="http://schemas.microsoft.com/office/drawing/2014/main" id="{E3A0BAF6-7E95-A54F-AEDE-8D01B4030B75}"/>
              </a:ext>
            </a:extLst>
          </p:cNvPr>
          <p:cNvPicPr>
            <a:picLocks noChangeAspect="1"/>
          </p:cNvPicPr>
          <p:nvPr/>
        </p:nvPicPr>
        <p:blipFill>
          <a:blip r:embed="rId4"/>
          <a:stretch>
            <a:fillRect/>
          </a:stretch>
        </p:blipFill>
        <p:spPr>
          <a:xfrm>
            <a:off x="11795055" y="4577443"/>
            <a:ext cx="5497041" cy="3099003"/>
          </a:xfrm>
          <a:prstGeom prst="rect">
            <a:avLst/>
          </a:prstGeom>
        </p:spPr>
      </p:pic>
      <p:pic>
        <p:nvPicPr>
          <p:cNvPr id="12" name="Picture 11">
            <a:extLst>
              <a:ext uri="{FF2B5EF4-FFF2-40B4-BE49-F238E27FC236}">
                <a16:creationId xmlns:a16="http://schemas.microsoft.com/office/drawing/2014/main" id="{2B84B137-EDA3-194F-B628-D30DC7CB4B8F}"/>
              </a:ext>
            </a:extLst>
          </p:cNvPr>
          <p:cNvPicPr>
            <a:picLocks noChangeAspect="1"/>
          </p:cNvPicPr>
          <p:nvPr/>
        </p:nvPicPr>
        <p:blipFill>
          <a:blip r:embed="rId5"/>
          <a:stretch>
            <a:fillRect/>
          </a:stretch>
        </p:blipFill>
        <p:spPr>
          <a:xfrm>
            <a:off x="11654541" y="4558933"/>
            <a:ext cx="5637555" cy="3680992"/>
          </a:xfrm>
          <a:prstGeom prst="rect">
            <a:avLst/>
          </a:prstGeom>
        </p:spPr>
      </p:pic>
    </p:spTree>
    <p:extLst>
      <p:ext uri="{BB962C8B-B14F-4D97-AF65-F5344CB8AC3E}">
        <p14:creationId xmlns:p14="http://schemas.microsoft.com/office/powerpoint/2010/main" val="1934556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A </a:t>
            </a:r>
            <a:r>
              <a:rPr lang="pl-PL" sz="4400" dirty="0" err="1"/>
              <a:t>highlight</a:t>
            </a:r>
            <a:r>
              <a:rPr lang="pl-PL" sz="4400" dirty="0"/>
              <a:t> on </a:t>
            </a:r>
            <a:r>
              <a:rPr lang="pl-PL" sz="4400" dirty="0" err="1"/>
              <a:t>methodology</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14" name="TextBox 13">
            <a:extLst>
              <a:ext uri="{FF2B5EF4-FFF2-40B4-BE49-F238E27FC236}">
                <a16:creationId xmlns:a16="http://schemas.microsoft.com/office/drawing/2014/main" id="{FA4D7EED-1514-284C-A1D7-3CC2F934586E}"/>
              </a:ext>
            </a:extLst>
          </p:cNvPr>
          <p:cNvSpPr txBox="1"/>
          <p:nvPr/>
        </p:nvSpPr>
        <p:spPr>
          <a:xfrm>
            <a:off x="1119992" y="1779491"/>
            <a:ext cx="12758301"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1500" marR="0" indent="-571500" algn="l" defTabSz="584200" rtl="0" fontAlgn="auto" latinLnBrk="1" hangingPunct="0">
              <a:lnSpc>
                <a:spcPct val="100000"/>
              </a:lnSpc>
              <a:spcBef>
                <a:spcPts val="0"/>
              </a:spcBef>
              <a:spcAft>
                <a:spcPts val="0"/>
              </a:spcAft>
              <a:buClrTx/>
              <a:buSzTx/>
              <a:buFont typeface="Symbol" pitchFamily="2" charset="2"/>
              <a:buChar char="Þ"/>
              <a:tabLst/>
            </a:pPr>
            <a:r>
              <a:rPr lang="en-PL" dirty="0">
                <a:solidFill>
                  <a:srgbClr val="000000"/>
                </a:solidFill>
              </a:rPr>
              <a:t>We should instead:</a:t>
            </a:r>
          </a:p>
          <a:p>
            <a:pPr marR="0" algn="l" defTabSz="584200" rtl="0" fontAlgn="auto" latinLnBrk="1" hangingPunct="0">
              <a:lnSpc>
                <a:spcPct val="100000"/>
              </a:lnSpc>
              <a:spcBef>
                <a:spcPts val="0"/>
              </a:spcBef>
              <a:spcAft>
                <a:spcPts val="0"/>
              </a:spcAft>
              <a:buClrTx/>
              <a:buSzTx/>
              <a:tabLst/>
            </a:pPr>
            <a:endParaRPr lang="en-PL" dirty="0">
              <a:solidFill>
                <a:srgbClr val="000000"/>
              </a:solidFill>
            </a:endParaRPr>
          </a:p>
          <a:p>
            <a:pPr marL="742950" lvl="1" indent="-742950" algn="l" rtl="0" latinLnBrk="1" hangingPunct="0">
              <a:buFont typeface="+mj-lt"/>
              <a:buAutoNum type="arabicPeriod"/>
            </a:pPr>
            <a:r>
              <a:rPr lang="en-PL" dirty="0">
                <a:solidFill>
                  <a:srgbClr val="000000"/>
                </a:solidFill>
              </a:rPr>
              <a:t>Prevent experts to fall in statistical traps</a:t>
            </a:r>
          </a:p>
          <a:p>
            <a:pPr marL="742950" lvl="1" indent="-742950" algn="l" rtl="0" latinLnBrk="1" hangingPunct="0">
              <a:buFont typeface="+mj-lt"/>
              <a:buAutoNum type="arabicPeriod"/>
            </a:pPr>
            <a:r>
              <a:rPr lang="en-PL" dirty="0">
                <a:solidFill>
                  <a:srgbClr val="000000"/>
                </a:solidFill>
              </a:rPr>
              <a:t>Stop with descriptive statistics (really) </a:t>
            </a:r>
            <a:r>
              <a:rPr lang="en-PL" sz="2000" dirty="0">
                <a:solidFill>
                  <a:srgbClr val="000000"/>
                </a:solidFill>
              </a:rPr>
              <a:t>unless you know what you’re doing</a:t>
            </a:r>
            <a:endParaRPr lang="en-PL" dirty="0">
              <a:solidFill>
                <a:srgbClr val="000000"/>
              </a:solidFill>
            </a:endParaRPr>
          </a:p>
        </p:txBody>
      </p:sp>
      <p:pic>
        <p:nvPicPr>
          <p:cNvPr id="4" name="Picture 3">
            <a:extLst>
              <a:ext uri="{FF2B5EF4-FFF2-40B4-BE49-F238E27FC236}">
                <a16:creationId xmlns:a16="http://schemas.microsoft.com/office/drawing/2014/main" id="{E86D2BDF-48D4-C84B-9D87-2A9A0CAC1434}"/>
              </a:ext>
            </a:extLst>
          </p:cNvPr>
          <p:cNvPicPr>
            <a:picLocks noChangeAspect="1"/>
          </p:cNvPicPr>
          <p:nvPr/>
        </p:nvPicPr>
        <p:blipFill>
          <a:blip r:embed="rId3"/>
          <a:stretch>
            <a:fillRect/>
          </a:stretch>
        </p:blipFill>
        <p:spPr>
          <a:xfrm>
            <a:off x="1057766" y="5522005"/>
            <a:ext cx="10015415" cy="1102888"/>
          </a:xfrm>
          <a:prstGeom prst="rect">
            <a:avLst/>
          </a:prstGeom>
        </p:spPr>
      </p:pic>
      <p:sp>
        <p:nvSpPr>
          <p:cNvPr id="9" name="TextBox 8">
            <a:extLst>
              <a:ext uri="{FF2B5EF4-FFF2-40B4-BE49-F238E27FC236}">
                <a16:creationId xmlns:a16="http://schemas.microsoft.com/office/drawing/2014/main" id="{47E2A615-2459-444C-BE22-EC9D88E60EEA}"/>
              </a:ext>
            </a:extLst>
          </p:cNvPr>
          <p:cNvSpPr txBox="1"/>
          <p:nvPr/>
        </p:nvSpPr>
        <p:spPr>
          <a:xfrm>
            <a:off x="763213" y="4527013"/>
            <a:ext cx="2333972" cy="22570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lvl="1" indent="0" algn="l" rtl="0" latinLnBrk="1" hangingPunct="0"/>
            <a:r>
              <a:rPr lang="en-PL" b="1" dirty="0">
                <a:solidFill>
                  <a:srgbClr val="000000"/>
                </a:solidFill>
              </a:rPr>
              <a:t>Illustration:</a:t>
            </a:r>
          </a:p>
          <a:p>
            <a:pPr lvl="1" indent="0" algn="l" rtl="0" latinLnBrk="1" hangingPunct="0"/>
            <a:br>
              <a:rPr lang="en-PL" b="1" dirty="0">
                <a:solidFill>
                  <a:srgbClr val="000000"/>
                </a:solidFill>
              </a:rPr>
            </a:br>
            <a:br>
              <a:rPr lang="en-PL" sz="3200" dirty="0">
                <a:solidFill>
                  <a:srgbClr val="000000"/>
                </a:solidFill>
              </a:rPr>
            </a:br>
            <a:endParaRPr kumimoji="0" lang="en-PL" b="1"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8896885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Effect transition="in" filter="fade">
                                      <p:cBhvr>
                                        <p:cTn id="7" dur="500"/>
                                        <p:tgtEl>
                                          <p:spTgt spid="1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A </a:t>
            </a:r>
            <a:r>
              <a:rPr lang="pl-PL" sz="4400" dirty="0" err="1"/>
              <a:t>highlight</a:t>
            </a:r>
            <a:r>
              <a:rPr lang="pl-PL" sz="4400" dirty="0"/>
              <a:t> on </a:t>
            </a:r>
            <a:r>
              <a:rPr lang="pl-PL" sz="4400" dirty="0" err="1"/>
              <a:t>methodology</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14" name="TextBox 13">
            <a:extLst>
              <a:ext uri="{FF2B5EF4-FFF2-40B4-BE49-F238E27FC236}">
                <a16:creationId xmlns:a16="http://schemas.microsoft.com/office/drawing/2014/main" id="{FA4D7EED-1514-284C-A1D7-3CC2F934586E}"/>
              </a:ext>
            </a:extLst>
          </p:cNvPr>
          <p:cNvSpPr txBox="1"/>
          <p:nvPr/>
        </p:nvSpPr>
        <p:spPr>
          <a:xfrm>
            <a:off x="1202122" y="1737491"/>
            <a:ext cx="12497011" cy="5642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1500" marR="0" indent="-571500" algn="l" defTabSz="584200" rtl="0" fontAlgn="auto" latinLnBrk="1" hangingPunct="0">
              <a:lnSpc>
                <a:spcPct val="100000"/>
              </a:lnSpc>
              <a:spcBef>
                <a:spcPts val="0"/>
              </a:spcBef>
              <a:spcAft>
                <a:spcPts val="0"/>
              </a:spcAft>
              <a:buClrTx/>
              <a:buSzTx/>
              <a:buFont typeface="Symbol" pitchFamily="2" charset="2"/>
              <a:buChar char="Þ"/>
              <a:tabLst/>
            </a:pPr>
            <a:r>
              <a:rPr lang="en-PL" dirty="0">
                <a:solidFill>
                  <a:srgbClr val="000000"/>
                </a:solidFill>
              </a:rPr>
              <a:t>We should instead:</a:t>
            </a:r>
          </a:p>
          <a:p>
            <a:pPr marR="0" algn="l" defTabSz="584200" rtl="0" fontAlgn="auto" latinLnBrk="1" hangingPunct="0">
              <a:lnSpc>
                <a:spcPct val="100000"/>
              </a:lnSpc>
              <a:spcBef>
                <a:spcPts val="0"/>
              </a:spcBef>
              <a:spcAft>
                <a:spcPts val="0"/>
              </a:spcAft>
              <a:buClrTx/>
              <a:buSzTx/>
              <a:tabLst/>
            </a:pPr>
            <a:endParaRPr lang="en-PL" dirty="0">
              <a:solidFill>
                <a:srgbClr val="000000"/>
              </a:solidFill>
            </a:endParaRPr>
          </a:p>
          <a:p>
            <a:pPr marL="742950" lvl="1" indent="-742950" algn="l" rtl="0" latinLnBrk="1" hangingPunct="0">
              <a:buFont typeface="+mj-lt"/>
              <a:buAutoNum type="arabicPeriod"/>
            </a:pPr>
            <a:r>
              <a:rPr lang="en-PL" dirty="0">
                <a:solidFill>
                  <a:srgbClr val="000000"/>
                </a:solidFill>
              </a:rPr>
              <a:t>Prevent experts to fall in statistical traps</a:t>
            </a:r>
          </a:p>
          <a:p>
            <a:pPr marL="742950" lvl="1" indent="-742950" algn="l" rtl="0" latinLnBrk="1" hangingPunct="0">
              <a:buFont typeface="+mj-lt"/>
              <a:buAutoNum type="arabicPeriod"/>
            </a:pPr>
            <a:r>
              <a:rPr lang="en-PL" dirty="0">
                <a:solidFill>
                  <a:srgbClr val="000000"/>
                </a:solidFill>
              </a:rPr>
              <a:t>Stop with descriptive statistics (really)</a:t>
            </a:r>
          </a:p>
          <a:p>
            <a:pPr marL="742950" lvl="1" indent="-742950" algn="l" rtl="0" latinLnBrk="1" hangingPunct="0">
              <a:buFont typeface="+mj-lt"/>
              <a:buAutoNum type="arabicPeriod"/>
            </a:pPr>
            <a:r>
              <a:rPr lang="en-PL" dirty="0">
                <a:solidFill>
                  <a:srgbClr val="000000"/>
                </a:solidFill>
              </a:rPr>
              <a:t>We shou</a:t>
            </a:r>
            <a:r>
              <a:rPr lang="en-GB" dirty="0" err="1">
                <a:solidFill>
                  <a:srgbClr val="000000"/>
                </a:solidFill>
              </a:rPr>
              <a:t>ld</a:t>
            </a:r>
            <a:r>
              <a:rPr lang="en-PL" dirty="0">
                <a:solidFill>
                  <a:srgbClr val="000000"/>
                </a:solidFill>
              </a:rPr>
              <a:t> develop purely mathematical framework with </a:t>
            </a:r>
          </a:p>
          <a:p>
            <a:pPr lvl="3" indent="0" algn="l" rtl="0" latinLnBrk="1" hangingPunct="0"/>
            <a:endParaRPr lang="en-PL" dirty="0">
              <a:solidFill>
                <a:srgbClr val="000000"/>
              </a:solidFill>
            </a:endParaRPr>
          </a:p>
          <a:p>
            <a:pPr lvl="7" indent="0" algn="l" rtl="0" latinLnBrk="1" hangingPunct="0"/>
            <a:r>
              <a:rPr lang="en-PL" dirty="0">
                <a:solidFill>
                  <a:srgbClr val="000000"/>
                </a:solidFill>
              </a:rPr>
              <a:t> </a:t>
            </a:r>
          </a:p>
          <a:p>
            <a:pPr marR="0" algn="l" defTabSz="584200" rtl="0" fontAlgn="auto" latinLnBrk="1" hangingPunct="0">
              <a:lnSpc>
                <a:spcPct val="100000"/>
              </a:lnSpc>
              <a:spcBef>
                <a:spcPts val="0"/>
              </a:spcBef>
              <a:spcAft>
                <a:spcPts val="0"/>
              </a:spcAft>
              <a:buClrTx/>
              <a:buSzTx/>
              <a:tabLst/>
            </a:pPr>
            <a:endParaRPr lang="en-PL" dirty="0">
              <a:solidFill>
                <a:srgbClr val="000000"/>
              </a:solidFill>
            </a:endParaRPr>
          </a:p>
          <a:p>
            <a:pPr marR="0" algn="l" defTabSz="584200" rtl="0" fontAlgn="auto" latinLnBrk="1" hangingPunct="0">
              <a:lnSpc>
                <a:spcPct val="100000"/>
              </a:lnSpc>
              <a:spcBef>
                <a:spcPts val="0"/>
              </a:spcBef>
              <a:spcAft>
                <a:spcPts val="0"/>
              </a:spcAft>
              <a:buClrTx/>
              <a:buSzTx/>
              <a:tabLst/>
            </a:pPr>
            <a:r>
              <a:rPr lang="en-PL" dirty="0">
                <a:solidFill>
                  <a:srgbClr val="000000"/>
                </a:solidFill>
              </a:rPr>
              <a:t> </a:t>
            </a:r>
            <a:br>
              <a:rPr lang="en-PL" dirty="0">
                <a:solidFill>
                  <a:srgbClr val="000000"/>
                </a:solidFill>
              </a:rPr>
            </a:br>
            <a:endParaRPr kumimoji="0" lang="en-PL"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Rectangle 1">
            <a:extLst>
              <a:ext uri="{FF2B5EF4-FFF2-40B4-BE49-F238E27FC236}">
                <a16:creationId xmlns:a16="http://schemas.microsoft.com/office/drawing/2014/main" id="{78741203-643F-3844-92A8-91C2775854C7}"/>
              </a:ext>
            </a:extLst>
          </p:cNvPr>
          <p:cNvSpPr/>
          <p:nvPr/>
        </p:nvSpPr>
        <p:spPr>
          <a:xfrm>
            <a:off x="2800576" y="4703238"/>
            <a:ext cx="13838238" cy="2308324"/>
          </a:xfrm>
          <a:prstGeom prst="rect">
            <a:avLst/>
          </a:prstGeom>
        </p:spPr>
        <p:txBody>
          <a:bodyPr wrap="square">
            <a:spAutoFit/>
          </a:bodyPr>
          <a:lstStyle/>
          <a:p>
            <a:pPr marL="742950" indent="-742950" algn="l">
              <a:buFont typeface="+mj-lt"/>
              <a:buAutoNum type="arabicPeriod"/>
            </a:pPr>
            <a:r>
              <a:rPr lang="en-PL" sz="3200" dirty="0">
                <a:solidFill>
                  <a:srgbClr val="000000"/>
                </a:solidFill>
              </a:rPr>
              <a:t>good properties (convergence, error bounds, etc.)</a:t>
            </a:r>
          </a:p>
          <a:p>
            <a:pPr marL="742950" indent="-742950" algn="l">
              <a:buFont typeface="+mj-lt"/>
              <a:buAutoNum type="arabicPeriod"/>
            </a:pPr>
            <a:r>
              <a:rPr lang="en-PL" dirty="0">
                <a:solidFill>
                  <a:srgbClr val="000000"/>
                </a:solidFill>
              </a:rPr>
              <a:t>few realistic and testable hypotheses </a:t>
            </a:r>
          </a:p>
          <a:p>
            <a:pPr marL="742950" indent="-742950" algn="l">
              <a:buFont typeface="+mj-lt"/>
              <a:buAutoNum type="arabicPeriod"/>
            </a:pPr>
            <a:r>
              <a:rPr lang="en-GB" dirty="0">
                <a:solidFill>
                  <a:srgbClr val="000000"/>
                </a:solidFill>
              </a:rPr>
              <a:t>t</a:t>
            </a:r>
            <a:r>
              <a:rPr lang="en-PL" dirty="0">
                <a:solidFill>
                  <a:srgbClr val="000000"/>
                </a:solidFill>
              </a:rPr>
              <a:t>he possibility to insert expert knowledge everywhere we can</a:t>
            </a:r>
          </a:p>
          <a:p>
            <a:pPr marL="742950" indent="-742950" algn="l">
              <a:buFont typeface="+mj-lt"/>
              <a:buAutoNum type="arabicPeriod"/>
            </a:pPr>
            <a:r>
              <a:rPr lang="en-GB" dirty="0">
                <a:solidFill>
                  <a:srgbClr val="000000"/>
                </a:solidFill>
              </a:rPr>
              <a:t>a clear s</a:t>
            </a:r>
            <a:r>
              <a:rPr lang="en-PL" dirty="0">
                <a:solidFill>
                  <a:srgbClr val="000000"/>
                </a:solidFill>
              </a:rPr>
              <a:t>eparation between the types of uncertainties</a:t>
            </a:r>
          </a:p>
        </p:txBody>
      </p:sp>
      <p:sp>
        <p:nvSpPr>
          <p:cNvPr id="4" name="TextBox 3">
            <a:extLst>
              <a:ext uri="{FF2B5EF4-FFF2-40B4-BE49-F238E27FC236}">
                <a16:creationId xmlns:a16="http://schemas.microsoft.com/office/drawing/2014/main" id="{FB055979-007F-C940-849C-7A3DC3FEB90F}"/>
              </a:ext>
            </a:extLst>
          </p:cNvPr>
          <p:cNvSpPr txBox="1"/>
          <p:nvPr/>
        </p:nvSpPr>
        <p:spPr>
          <a:xfrm>
            <a:off x="1544328" y="8245061"/>
            <a:ext cx="1118254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PL" b="1" dirty="0">
                <a:solidFill>
                  <a:srgbClr val="000000"/>
                </a:solidFill>
              </a:rPr>
              <a:t>TL;DR: </a:t>
            </a:r>
            <a:r>
              <a:rPr lang="en-PL" dirty="0">
                <a:solidFill>
                  <a:srgbClr val="000000"/>
                </a:solidFill>
              </a:rPr>
              <a:t>We need </a:t>
            </a:r>
            <a:r>
              <a:rPr lang="en-PL">
                <a:solidFill>
                  <a:srgbClr val="000000"/>
                </a:solidFill>
              </a:rPr>
              <a:t>to assist </a:t>
            </a:r>
            <a:r>
              <a:rPr lang="en-PL" dirty="0">
                <a:solidFill>
                  <a:srgbClr val="000000"/>
                </a:solidFill>
              </a:rPr>
              <a:t>experts, not to bypass them</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9926660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animEffect transition="in" filter="fade">
                                      <p:cBhvr>
                                        <p:cTn id="7" dur="500"/>
                                        <p:tgtEl>
                                          <p:spTgt spid="1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4338896"/>
            <a:ext cx="11885400" cy="10758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lnSpc>
                <a:spcPts val="9001"/>
              </a:lnSpc>
              <a:defRPr sz="1800"/>
            </a:pPr>
            <a:r>
              <a:rPr lang="pl-PL" sz="7200" b="1" dirty="0" err="1">
                <a:solidFill>
                  <a:srgbClr val="1CAED1"/>
                </a:solidFill>
                <a:latin typeface="Arial"/>
                <a:cs typeface="Arial"/>
              </a:rPr>
              <a:t>Hypotheses</a:t>
            </a:r>
            <a:r>
              <a:rPr lang="pl-PL" sz="7200" b="1" dirty="0">
                <a:solidFill>
                  <a:srgbClr val="1CAED1"/>
                </a:solidFill>
                <a:latin typeface="Arial"/>
                <a:cs typeface="Arial"/>
              </a:rPr>
              <a:t> </a:t>
            </a:r>
            <a:r>
              <a:rPr lang="pl-PL" sz="7200" dirty="0">
                <a:solidFill>
                  <a:srgbClr val="FFFFFF"/>
                </a:solidFill>
                <a:cs typeface="Arial"/>
              </a:rPr>
              <a:t>and problem</a:t>
            </a:r>
            <a:endParaRPr lang="pl-PL" sz="7200" dirty="0">
              <a:solidFill>
                <a:srgbClr val="FFFFFF"/>
              </a:solidFill>
              <a:latin typeface="Arial"/>
              <a:cs typeface="Arial"/>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320892719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Hypotheses</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10" name="TextBox 9">
            <a:extLst>
              <a:ext uri="{FF2B5EF4-FFF2-40B4-BE49-F238E27FC236}">
                <a16:creationId xmlns:a16="http://schemas.microsoft.com/office/drawing/2014/main" id="{73467841-A8E3-324C-AA30-E45D6107DE7C}"/>
              </a:ext>
            </a:extLst>
          </p:cNvPr>
          <p:cNvSpPr txBox="1"/>
          <p:nvPr/>
        </p:nvSpPr>
        <p:spPr>
          <a:xfrm>
            <a:off x="942644" y="1779168"/>
            <a:ext cx="11669861"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GB" b="1" dirty="0"/>
              <a:t>Vocabulary point: </a:t>
            </a:r>
            <a:r>
              <a:rPr lang="en-GB" dirty="0"/>
              <a:t>I use sigmoid for any function convex </a:t>
            </a:r>
          </a:p>
          <a:p>
            <a:pPr algn="l"/>
            <a:r>
              <a:rPr lang="en-GB" dirty="0"/>
              <a:t>then concave around a given point.</a:t>
            </a:r>
          </a:p>
          <a:p>
            <a:pPr marR="0" algn="l" defTabSz="584200" rtl="0" fontAlgn="auto" latinLnBrk="1" hangingPunct="0">
              <a:lnSpc>
                <a:spcPct val="100000"/>
              </a:lnSpc>
              <a:spcBef>
                <a:spcPts val="0"/>
              </a:spcBef>
              <a:spcAft>
                <a:spcPts val="0"/>
              </a:spcAft>
              <a:buClrTx/>
              <a:buSzTx/>
              <a:tabLst/>
            </a:pPr>
            <a:endParaRPr kumimoji="0" lang="en-PL" b="0" i="0" u="none" strike="noStrike" cap="none" spc="0" normalizeH="0" baseline="0" dirty="0">
              <a:ln>
                <a:noFill/>
              </a:ln>
              <a:solidFill>
                <a:srgbClr val="000000"/>
              </a:solidFill>
              <a:effectLst/>
              <a:uFillTx/>
              <a:latin typeface="+mn-lt"/>
              <a:ea typeface="+mn-ea"/>
              <a:cs typeface="+mn-cs"/>
              <a:sym typeface="Helvetica Light"/>
            </a:endParaRPr>
          </a:p>
        </p:txBody>
      </p:sp>
      <p:sp>
        <p:nvSpPr>
          <p:cNvPr id="22" name="TextBox 21">
            <a:extLst>
              <a:ext uri="{FF2B5EF4-FFF2-40B4-BE49-F238E27FC236}">
                <a16:creationId xmlns:a16="http://schemas.microsoft.com/office/drawing/2014/main" id="{68D0515F-7DF2-8D4B-B9EB-9ABBB34A2867}"/>
              </a:ext>
            </a:extLst>
          </p:cNvPr>
          <p:cNvSpPr txBox="1"/>
          <p:nvPr/>
        </p:nvSpPr>
        <p:spPr>
          <a:xfrm>
            <a:off x="942644" y="3343082"/>
            <a:ext cx="1136208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GB" b="1" dirty="0"/>
              <a:t>Warning: </a:t>
            </a:r>
            <a:r>
              <a:rPr lang="en-GB" dirty="0"/>
              <a:t>we restrain ourselves to symmetric sigmoid.</a:t>
            </a:r>
            <a:r>
              <a:rPr lang="en-GB" b="1" dirty="0"/>
              <a:t>  </a:t>
            </a:r>
            <a:endParaRPr kumimoji="0" lang="en-PL"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8" name="Picture 7">
            <a:extLst>
              <a:ext uri="{FF2B5EF4-FFF2-40B4-BE49-F238E27FC236}">
                <a16:creationId xmlns:a16="http://schemas.microsoft.com/office/drawing/2014/main" id="{F69A092A-F6D6-5C46-881E-C406F8FEE636}"/>
              </a:ext>
            </a:extLst>
          </p:cNvPr>
          <p:cNvPicPr>
            <a:picLocks noChangeAspect="1"/>
          </p:cNvPicPr>
          <p:nvPr/>
        </p:nvPicPr>
        <p:blipFill>
          <a:blip r:embed="rId3"/>
          <a:stretch>
            <a:fillRect/>
          </a:stretch>
        </p:blipFill>
        <p:spPr>
          <a:xfrm>
            <a:off x="6046238" y="4201658"/>
            <a:ext cx="11055758" cy="5336041"/>
          </a:xfrm>
          <a:prstGeom prst="rect">
            <a:avLst/>
          </a:prstGeom>
        </p:spPr>
      </p:pic>
      <p:pic>
        <p:nvPicPr>
          <p:cNvPr id="9" name="Picture 8">
            <a:extLst>
              <a:ext uri="{FF2B5EF4-FFF2-40B4-BE49-F238E27FC236}">
                <a16:creationId xmlns:a16="http://schemas.microsoft.com/office/drawing/2014/main" id="{4937A893-1065-254C-BC3E-658E495F19F3}"/>
              </a:ext>
            </a:extLst>
          </p:cNvPr>
          <p:cNvPicPr>
            <a:picLocks noChangeAspect="1"/>
          </p:cNvPicPr>
          <p:nvPr/>
        </p:nvPicPr>
        <p:blipFill>
          <a:blip r:embed="rId4"/>
          <a:stretch>
            <a:fillRect/>
          </a:stretch>
        </p:blipFill>
        <p:spPr>
          <a:xfrm>
            <a:off x="967598" y="4964667"/>
            <a:ext cx="4051300" cy="889000"/>
          </a:xfrm>
          <a:prstGeom prst="rect">
            <a:avLst/>
          </a:prstGeom>
        </p:spPr>
      </p:pic>
      <p:sp>
        <p:nvSpPr>
          <p:cNvPr id="14" name="Rectangle 13">
            <a:extLst>
              <a:ext uri="{FF2B5EF4-FFF2-40B4-BE49-F238E27FC236}">
                <a16:creationId xmlns:a16="http://schemas.microsoft.com/office/drawing/2014/main" id="{21BB65E6-6648-4641-943C-1D9F0BC33FA1}"/>
              </a:ext>
            </a:extLst>
          </p:cNvPr>
          <p:cNvSpPr/>
          <p:nvPr/>
        </p:nvSpPr>
        <p:spPr>
          <a:xfrm>
            <a:off x="351419" y="6748897"/>
            <a:ext cx="13084629" cy="1384995"/>
          </a:xfrm>
          <a:prstGeom prst="rect">
            <a:avLst/>
          </a:prstGeom>
        </p:spPr>
        <p:txBody>
          <a:bodyPr wrap="square">
            <a:spAutoFit/>
          </a:bodyPr>
          <a:lstStyle/>
          <a:p>
            <a:pPr marL="571500" indent="-571500" algn="l">
              <a:buFont typeface="Arial" panose="020B0604020202020204" pitchFamily="34" charset="0"/>
              <a:buChar char="•"/>
            </a:pPr>
            <a:r>
              <a:rPr lang="en-PL" sz="2800" dirty="0"/>
              <a:t>  : the growth rate,</a:t>
            </a:r>
          </a:p>
          <a:p>
            <a:pPr marL="571500" indent="-571500" algn="l">
              <a:buFont typeface="Arial" panose="020B0604020202020204" pitchFamily="34" charset="0"/>
              <a:buChar char="•"/>
            </a:pPr>
            <a:r>
              <a:rPr lang="en-PL" sz="2800" dirty="0"/>
              <a:t>  : time at the midpoint,</a:t>
            </a:r>
          </a:p>
          <a:p>
            <a:pPr marL="571500" indent="-571500" algn="l">
              <a:buFont typeface="Arial" panose="020B0604020202020204" pitchFamily="34" charset="0"/>
              <a:buChar char="•"/>
            </a:pPr>
            <a:r>
              <a:rPr lang="en-PL" sz="2800" dirty="0"/>
              <a:t>	  : asymptotic number of detected cases,</a:t>
            </a:r>
          </a:p>
        </p:txBody>
      </p:sp>
      <p:pic>
        <p:nvPicPr>
          <p:cNvPr id="26" name="Picture 25">
            <a:extLst>
              <a:ext uri="{FF2B5EF4-FFF2-40B4-BE49-F238E27FC236}">
                <a16:creationId xmlns:a16="http://schemas.microsoft.com/office/drawing/2014/main" id="{81C2F51A-A6D8-6546-8D4F-78562B5E1769}"/>
              </a:ext>
            </a:extLst>
          </p:cNvPr>
          <p:cNvPicPr>
            <a:picLocks noChangeAspect="1"/>
          </p:cNvPicPr>
          <p:nvPr/>
        </p:nvPicPr>
        <p:blipFill>
          <a:blip r:embed="rId5"/>
          <a:stretch>
            <a:fillRect/>
          </a:stretch>
        </p:blipFill>
        <p:spPr>
          <a:xfrm>
            <a:off x="770975" y="7245759"/>
            <a:ext cx="343337" cy="343337"/>
          </a:xfrm>
          <a:prstGeom prst="rect">
            <a:avLst/>
          </a:prstGeom>
        </p:spPr>
      </p:pic>
      <p:pic>
        <p:nvPicPr>
          <p:cNvPr id="27" name="Picture 26">
            <a:extLst>
              <a:ext uri="{FF2B5EF4-FFF2-40B4-BE49-F238E27FC236}">
                <a16:creationId xmlns:a16="http://schemas.microsoft.com/office/drawing/2014/main" id="{4395AD73-0C53-4540-A0A4-DC12FAB6D67F}"/>
              </a:ext>
            </a:extLst>
          </p:cNvPr>
          <p:cNvPicPr>
            <a:picLocks noChangeAspect="1"/>
          </p:cNvPicPr>
          <p:nvPr/>
        </p:nvPicPr>
        <p:blipFill>
          <a:blip r:embed="rId6"/>
          <a:stretch>
            <a:fillRect/>
          </a:stretch>
        </p:blipFill>
        <p:spPr>
          <a:xfrm>
            <a:off x="835368" y="7727641"/>
            <a:ext cx="214551" cy="214551"/>
          </a:xfrm>
          <a:prstGeom prst="rect">
            <a:avLst/>
          </a:prstGeom>
        </p:spPr>
      </p:pic>
      <p:pic>
        <p:nvPicPr>
          <p:cNvPr id="28" name="Picture 27">
            <a:extLst>
              <a:ext uri="{FF2B5EF4-FFF2-40B4-BE49-F238E27FC236}">
                <a16:creationId xmlns:a16="http://schemas.microsoft.com/office/drawing/2014/main" id="{CAEC56C0-A57B-8B4B-8FFE-255A3084AFA1}"/>
              </a:ext>
            </a:extLst>
          </p:cNvPr>
          <p:cNvPicPr>
            <a:picLocks noChangeAspect="1"/>
          </p:cNvPicPr>
          <p:nvPr/>
        </p:nvPicPr>
        <p:blipFill>
          <a:blip r:embed="rId7"/>
          <a:stretch>
            <a:fillRect/>
          </a:stretch>
        </p:blipFill>
        <p:spPr>
          <a:xfrm>
            <a:off x="792298" y="6829815"/>
            <a:ext cx="232446" cy="318084"/>
          </a:xfrm>
          <a:prstGeom prst="rect">
            <a:avLst/>
          </a:prstGeom>
        </p:spPr>
      </p:pic>
    </p:spTree>
    <p:extLst>
      <p:ext uri="{BB962C8B-B14F-4D97-AF65-F5344CB8AC3E}">
        <p14:creationId xmlns:p14="http://schemas.microsoft.com/office/powerpoint/2010/main" val="1964019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Hypotheses</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10" name="TextBox 9">
            <a:extLst>
              <a:ext uri="{FF2B5EF4-FFF2-40B4-BE49-F238E27FC236}">
                <a16:creationId xmlns:a16="http://schemas.microsoft.com/office/drawing/2014/main" id="{73467841-A8E3-324C-AA30-E45D6107DE7C}"/>
              </a:ext>
            </a:extLst>
          </p:cNvPr>
          <p:cNvSpPr txBox="1"/>
          <p:nvPr/>
        </p:nvSpPr>
        <p:spPr>
          <a:xfrm>
            <a:off x="1488678" y="2014233"/>
            <a:ext cx="14362906"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GB" b="1" dirty="0"/>
              <a:t>(H0)</a:t>
            </a:r>
            <a:r>
              <a:rPr lang="en-GB" dirty="0"/>
              <a:t> for a given relatively homogeneous geographical location, </a:t>
            </a:r>
          </a:p>
          <a:p>
            <a:pPr algn="l"/>
            <a:r>
              <a:rPr lang="en-GB" dirty="0"/>
              <a:t>the evolution of the epidemic follows an unknown stochastic process.</a:t>
            </a:r>
          </a:p>
          <a:p>
            <a:pPr marR="0" algn="l" defTabSz="584200" rtl="0" fontAlgn="auto" latinLnBrk="1" hangingPunct="0">
              <a:lnSpc>
                <a:spcPct val="100000"/>
              </a:lnSpc>
              <a:spcBef>
                <a:spcPts val="0"/>
              </a:spcBef>
              <a:spcAft>
                <a:spcPts val="0"/>
              </a:spcAft>
              <a:buClrTx/>
              <a:buSzTx/>
              <a:tabLst/>
            </a:pPr>
            <a:endParaRPr kumimoji="0" lang="en-PL"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Rectangle 1">
            <a:extLst>
              <a:ext uri="{FF2B5EF4-FFF2-40B4-BE49-F238E27FC236}">
                <a16:creationId xmlns:a16="http://schemas.microsoft.com/office/drawing/2014/main" id="{61DB0A01-EBC0-2247-BB57-738149C9205A}"/>
              </a:ext>
            </a:extLst>
          </p:cNvPr>
          <p:cNvSpPr/>
          <p:nvPr/>
        </p:nvSpPr>
        <p:spPr>
          <a:xfrm>
            <a:off x="399596" y="4056907"/>
            <a:ext cx="14906646" cy="646331"/>
          </a:xfrm>
          <a:prstGeom prst="rect">
            <a:avLst/>
          </a:prstGeom>
        </p:spPr>
        <p:txBody>
          <a:bodyPr wrap="none">
            <a:spAutoFit/>
          </a:bodyPr>
          <a:lstStyle/>
          <a:p>
            <a:r>
              <a:rPr lang="pl-PL" dirty="0" err="1"/>
              <a:t>Consider</a:t>
            </a:r>
            <a:r>
              <a:rPr lang="pl-PL" dirty="0"/>
              <a:t>                </a:t>
            </a:r>
            <a:r>
              <a:rPr lang="en-GB" dirty="0"/>
              <a:t> a probability space and              measurable space </a:t>
            </a:r>
          </a:p>
        </p:txBody>
      </p:sp>
      <p:pic>
        <p:nvPicPr>
          <p:cNvPr id="5" name="Picture 4">
            <a:extLst>
              <a:ext uri="{FF2B5EF4-FFF2-40B4-BE49-F238E27FC236}">
                <a16:creationId xmlns:a16="http://schemas.microsoft.com/office/drawing/2014/main" id="{117BA432-D000-C942-8918-E0F79D6181E9}"/>
              </a:ext>
            </a:extLst>
          </p:cNvPr>
          <p:cNvPicPr>
            <a:picLocks noChangeAspect="1"/>
          </p:cNvPicPr>
          <p:nvPr/>
        </p:nvPicPr>
        <p:blipFill>
          <a:blip r:embed="rId3"/>
          <a:stretch>
            <a:fillRect/>
          </a:stretch>
        </p:blipFill>
        <p:spPr>
          <a:xfrm>
            <a:off x="2628106" y="4145122"/>
            <a:ext cx="1739900" cy="469900"/>
          </a:xfrm>
          <a:prstGeom prst="rect">
            <a:avLst/>
          </a:prstGeom>
        </p:spPr>
      </p:pic>
      <p:pic>
        <p:nvPicPr>
          <p:cNvPr id="6" name="Picture 5">
            <a:extLst>
              <a:ext uri="{FF2B5EF4-FFF2-40B4-BE49-F238E27FC236}">
                <a16:creationId xmlns:a16="http://schemas.microsoft.com/office/drawing/2014/main" id="{365447E5-3CAC-7045-81DC-6880FBCCD9D4}"/>
              </a:ext>
            </a:extLst>
          </p:cNvPr>
          <p:cNvPicPr>
            <a:picLocks noChangeAspect="1"/>
          </p:cNvPicPr>
          <p:nvPr/>
        </p:nvPicPr>
        <p:blipFill>
          <a:blip r:embed="rId4"/>
          <a:stretch>
            <a:fillRect/>
          </a:stretch>
        </p:blipFill>
        <p:spPr>
          <a:xfrm>
            <a:off x="9770495" y="4145122"/>
            <a:ext cx="1130300" cy="469900"/>
          </a:xfrm>
          <a:prstGeom prst="rect">
            <a:avLst/>
          </a:prstGeom>
        </p:spPr>
      </p:pic>
      <p:pic>
        <p:nvPicPr>
          <p:cNvPr id="12" name="Picture 11">
            <a:extLst>
              <a:ext uri="{FF2B5EF4-FFF2-40B4-BE49-F238E27FC236}">
                <a16:creationId xmlns:a16="http://schemas.microsoft.com/office/drawing/2014/main" id="{3C324985-196A-5E4F-9A2E-174F8147FBA1}"/>
              </a:ext>
            </a:extLst>
          </p:cNvPr>
          <p:cNvPicPr>
            <a:picLocks noChangeAspect="1"/>
          </p:cNvPicPr>
          <p:nvPr/>
        </p:nvPicPr>
        <p:blipFill>
          <a:blip r:embed="rId5"/>
          <a:stretch>
            <a:fillRect/>
          </a:stretch>
        </p:blipFill>
        <p:spPr>
          <a:xfrm>
            <a:off x="696864" y="5006208"/>
            <a:ext cx="1092200" cy="469900"/>
          </a:xfrm>
          <a:prstGeom prst="rect">
            <a:avLst/>
          </a:prstGeom>
        </p:spPr>
      </p:pic>
      <p:pic>
        <p:nvPicPr>
          <p:cNvPr id="15" name="Picture 14">
            <a:extLst>
              <a:ext uri="{FF2B5EF4-FFF2-40B4-BE49-F238E27FC236}">
                <a16:creationId xmlns:a16="http://schemas.microsoft.com/office/drawing/2014/main" id="{918EB331-2505-CD4E-BE55-05E9213C9773}"/>
              </a:ext>
            </a:extLst>
          </p:cNvPr>
          <p:cNvPicPr>
            <a:picLocks noChangeAspect="1"/>
          </p:cNvPicPr>
          <p:nvPr/>
        </p:nvPicPr>
        <p:blipFill>
          <a:blip r:embed="rId6"/>
          <a:stretch>
            <a:fillRect/>
          </a:stretch>
        </p:blipFill>
        <p:spPr>
          <a:xfrm>
            <a:off x="2858352" y="5014535"/>
            <a:ext cx="1676400" cy="469900"/>
          </a:xfrm>
          <a:prstGeom prst="rect">
            <a:avLst/>
          </a:prstGeom>
        </p:spPr>
      </p:pic>
      <p:pic>
        <p:nvPicPr>
          <p:cNvPr id="16" name="Picture 15">
            <a:extLst>
              <a:ext uri="{FF2B5EF4-FFF2-40B4-BE49-F238E27FC236}">
                <a16:creationId xmlns:a16="http://schemas.microsoft.com/office/drawing/2014/main" id="{76B5F567-96E9-2F41-A20F-1E34064A077F}"/>
              </a:ext>
            </a:extLst>
          </p:cNvPr>
          <p:cNvPicPr>
            <a:picLocks noChangeAspect="1"/>
          </p:cNvPicPr>
          <p:nvPr/>
        </p:nvPicPr>
        <p:blipFill>
          <a:blip r:embed="rId7"/>
          <a:stretch>
            <a:fillRect/>
          </a:stretch>
        </p:blipFill>
        <p:spPr>
          <a:xfrm>
            <a:off x="10998773" y="5071685"/>
            <a:ext cx="292100" cy="355600"/>
          </a:xfrm>
          <a:prstGeom prst="rect">
            <a:avLst/>
          </a:prstGeom>
        </p:spPr>
      </p:pic>
      <p:sp>
        <p:nvSpPr>
          <p:cNvPr id="17" name="Rectangle 16">
            <a:extLst>
              <a:ext uri="{FF2B5EF4-FFF2-40B4-BE49-F238E27FC236}">
                <a16:creationId xmlns:a16="http://schemas.microsoft.com/office/drawing/2014/main" id="{688661CC-3D35-B14A-8F5C-B9512BFF3785}"/>
              </a:ext>
            </a:extLst>
          </p:cNvPr>
          <p:cNvSpPr/>
          <p:nvPr/>
        </p:nvSpPr>
        <p:spPr>
          <a:xfrm>
            <a:off x="1961668" y="4926320"/>
            <a:ext cx="723275" cy="646331"/>
          </a:xfrm>
          <a:prstGeom prst="rect">
            <a:avLst/>
          </a:prstGeom>
        </p:spPr>
        <p:txBody>
          <a:bodyPr wrap="none">
            <a:spAutoFit/>
          </a:bodyPr>
          <a:lstStyle/>
          <a:p>
            <a:pPr algn="l"/>
            <a:r>
              <a:rPr lang="pl-PL" dirty="0"/>
              <a:t>for</a:t>
            </a:r>
            <a:endParaRPr lang="en-PL" dirty="0"/>
          </a:p>
        </p:txBody>
      </p:sp>
      <p:sp>
        <p:nvSpPr>
          <p:cNvPr id="18" name="Rectangle 17">
            <a:extLst>
              <a:ext uri="{FF2B5EF4-FFF2-40B4-BE49-F238E27FC236}">
                <a16:creationId xmlns:a16="http://schemas.microsoft.com/office/drawing/2014/main" id="{36E1AF9E-94DC-3B48-9B17-108E607D4ED0}"/>
              </a:ext>
            </a:extLst>
          </p:cNvPr>
          <p:cNvSpPr/>
          <p:nvPr/>
        </p:nvSpPr>
        <p:spPr>
          <a:xfrm>
            <a:off x="4708161" y="4948128"/>
            <a:ext cx="6263253" cy="646331"/>
          </a:xfrm>
          <a:prstGeom prst="rect">
            <a:avLst/>
          </a:prstGeom>
        </p:spPr>
        <p:txBody>
          <a:bodyPr wrap="none">
            <a:spAutoFit/>
          </a:bodyPr>
          <a:lstStyle/>
          <a:p>
            <a:r>
              <a:rPr lang="en-PL" dirty="0"/>
              <a:t>with values in the state space</a:t>
            </a:r>
          </a:p>
        </p:txBody>
      </p:sp>
      <p:pic>
        <p:nvPicPr>
          <p:cNvPr id="19" name="Picture 18">
            <a:extLst>
              <a:ext uri="{FF2B5EF4-FFF2-40B4-BE49-F238E27FC236}">
                <a16:creationId xmlns:a16="http://schemas.microsoft.com/office/drawing/2014/main" id="{C8A0B456-1E74-6C4F-A909-6815C9596FBF}"/>
              </a:ext>
            </a:extLst>
          </p:cNvPr>
          <p:cNvPicPr>
            <a:picLocks noChangeAspect="1"/>
          </p:cNvPicPr>
          <p:nvPr/>
        </p:nvPicPr>
        <p:blipFill>
          <a:blip r:embed="rId8"/>
          <a:stretch>
            <a:fillRect/>
          </a:stretch>
        </p:blipFill>
        <p:spPr>
          <a:xfrm>
            <a:off x="872728" y="5944639"/>
            <a:ext cx="1231900" cy="355600"/>
          </a:xfrm>
          <a:prstGeom prst="rect">
            <a:avLst/>
          </a:prstGeom>
        </p:spPr>
      </p:pic>
      <p:pic>
        <p:nvPicPr>
          <p:cNvPr id="20" name="Picture 19">
            <a:extLst>
              <a:ext uri="{FF2B5EF4-FFF2-40B4-BE49-F238E27FC236}">
                <a16:creationId xmlns:a16="http://schemas.microsoft.com/office/drawing/2014/main" id="{169A272D-201B-224A-8814-C3062F9E43BD}"/>
              </a:ext>
            </a:extLst>
          </p:cNvPr>
          <p:cNvPicPr>
            <a:picLocks noChangeAspect="1"/>
          </p:cNvPicPr>
          <p:nvPr/>
        </p:nvPicPr>
        <p:blipFill>
          <a:blip r:embed="rId9"/>
          <a:stretch>
            <a:fillRect/>
          </a:stretch>
        </p:blipFill>
        <p:spPr>
          <a:xfrm>
            <a:off x="3006136" y="5881139"/>
            <a:ext cx="584200" cy="419100"/>
          </a:xfrm>
          <a:prstGeom prst="rect">
            <a:avLst/>
          </a:prstGeom>
        </p:spPr>
      </p:pic>
      <p:sp>
        <p:nvSpPr>
          <p:cNvPr id="21" name="Rectangle 20">
            <a:extLst>
              <a:ext uri="{FF2B5EF4-FFF2-40B4-BE49-F238E27FC236}">
                <a16:creationId xmlns:a16="http://schemas.microsoft.com/office/drawing/2014/main" id="{9F336214-A1FB-ED4C-972B-B5188E195B9F}"/>
              </a:ext>
            </a:extLst>
          </p:cNvPr>
          <p:cNvSpPr/>
          <p:nvPr/>
        </p:nvSpPr>
        <p:spPr>
          <a:xfrm>
            <a:off x="3632432" y="5807600"/>
            <a:ext cx="9264075" cy="646331"/>
          </a:xfrm>
          <a:prstGeom prst="rect">
            <a:avLst/>
          </a:prstGeom>
        </p:spPr>
        <p:txBody>
          <a:bodyPr wrap="none">
            <a:spAutoFit/>
          </a:bodyPr>
          <a:lstStyle/>
          <a:p>
            <a:r>
              <a:rPr lang="en-GB" dirty="0"/>
              <a:t>:all possible applications to T with value in S</a:t>
            </a:r>
            <a:endParaRPr lang="en-PL" dirty="0"/>
          </a:p>
        </p:txBody>
      </p:sp>
      <p:sp>
        <p:nvSpPr>
          <p:cNvPr id="23" name="Rectangle 22">
            <a:extLst>
              <a:ext uri="{FF2B5EF4-FFF2-40B4-BE49-F238E27FC236}">
                <a16:creationId xmlns:a16="http://schemas.microsoft.com/office/drawing/2014/main" id="{517DE531-B824-F845-959D-858F316828E7}"/>
              </a:ext>
            </a:extLst>
          </p:cNvPr>
          <p:cNvSpPr/>
          <p:nvPr/>
        </p:nvSpPr>
        <p:spPr>
          <a:xfrm>
            <a:off x="4534752" y="6904245"/>
            <a:ext cx="4314002" cy="646331"/>
          </a:xfrm>
          <a:prstGeom prst="rect">
            <a:avLst/>
          </a:prstGeom>
        </p:spPr>
        <p:txBody>
          <a:bodyPr wrap="none">
            <a:spAutoFit/>
          </a:bodyPr>
          <a:lstStyle/>
          <a:p>
            <a:r>
              <a:rPr lang="en-GB" dirty="0"/>
              <a:t>is a single trajectory</a:t>
            </a:r>
            <a:endParaRPr lang="en-PL" dirty="0"/>
          </a:p>
        </p:txBody>
      </p:sp>
      <p:pic>
        <p:nvPicPr>
          <p:cNvPr id="24" name="Picture 23">
            <a:extLst>
              <a:ext uri="{FF2B5EF4-FFF2-40B4-BE49-F238E27FC236}">
                <a16:creationId xmlns:a16="http://schemas.microsoft.com/office/drawing/2014/main" id="{057CC5B0-BDD8-6E44-BC7B-08628FB4D602}"/>
              </a:ext>
            </a:extLst>
          </p:cNvPr>
          <p:cNvPicPr>
            <a:picLocks noChangeAspect="1"/>
          </p:cNvPicPr>
          <p:nvPr/>
        </p:nvPicPr>
        <p:blipFill>
          <a:blip r:embed="rId10"/>
          <a:stretch>
            <a:fillRect/>
          </a:stretch>
        </p:blipFill>
        <p:spPr>
          <a:xfrm>
            <a:off x="837406" y="6993313"/>
            <a:ext cx="3530600" cy="469900"/>
          </a:xfrm>
          <a:prstGeom prst="rect">
            <a:avLst/>
          </a:prstGeom>
        </p:spPr>
      </p:pic>
    </p:spTree>
    <p:extLst>
      <p:ext uri="{BB962C8B-B14F-4D97-AF65-F5344CB8AC3E}">
        <p14:creationId xmlns:p14="http://schemas.microsoft.com/office/powerpoint/2010/main" val="2249177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7" grpId="0"/>
      <p:bldP spid="18" grpId="0"/>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Hypotheses</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4" name="Rectangle 3">
            <a:extLst>
              <a:ext uri="{FF2B5EF4-FFF2-40B4-BE49-F238E27FC236}">
                <a16:creationId xmlns:a16="http://schemas.microsoft.com/office/drawing/2014/main" id="{FD694289-F5E2-3B42-8E46-8363E497961E}"/>
              </a:ext>
            </a:extLst>
          </p:cNvPr>
          <p:cNvSpPr/>
          <p:nvPr/>
        </p:nvSpPr>
        <p:spPr>
          <a:xfrm>
            <a:off x="1082231" y="1926771"/>
            <a:ext cx="15050398" cy="1200329"/>
          </a:xfrm>
          <a:prstGeom prst="rect">
            <a:avLst/>
          </a:prstGeom>
        </p:spPr>
        <p:txBody>
          <a:bodyPr wrap="square">
            <a:spAutoFit/>
          </a:bodyPr>
          <a:lstStyle/>
          <a:p>
            <a:pPr algn="l"/>
            <a:r>
              <a:rPr lang="en-PL" b="1" dirty="0"/>
              <a:t>(H1) </a:t>
            </a:r>
            <a:r>
              <a:rPr lang="en-PL" dirty="0"/>
              <a:t>: Asymptotically, and for any epidemic,      is of the form </a:t>
            </a:r>
          </a:p>
          <a:p>
            <a:pPr algn="l"/>
            <a:r>
              <a:rPr lang="en-PL" dirty="0"/>
              <a:t>                         where         is a sigmoid, and      some random noise.</a:t>
            </a:r>
          </a:p>
        </p:txBody>
      </p:sp>
      <p:pic>
        <p:nvPicPr>
          <p:cNvPr id="5" name="Picture 4">
            <a:extLst>
              <a:ext uri="{FF2B5EF4-FFF2-40B4-BE49-F238E27FC236}">
                <a16:creationId xmlns:a16="http://schemas.microsoft.com/office/drawing/2014/main" id="{206E5316-98B4-7B46-833E-C5CD22F7F46F}"/>
              </a:ext>
            </a:extLst>
          </p:cNvPr>
          <p:cNvPicPr>
            <a:picLocks noChangeAspect="1"/>
          </p:cNvPicPr>
          <p:nvPr/>
        </p:nvPicPr>
        <p:blipFill>
          <a:blip r:embed="rId3"/>
          <a:stretch>
            <a:fillRect/>
          </a:stretch>
        </p:blipFill>
        <p:spPr>
          <a:xfrm>
            <a:off x="10244283" y="2095370"/>
            <a:ext cx="495300" cy="393700"/>
          </a:xfrm>
          <a:prstGeom prst="rect">
            <a:avLst/>
          </a:prstGeom>
        </p:spPr>
      </p:pic>
      <p:pic>
        <p:nvPicPr>
          <p:cNvPr id="6" name="Picture 5">
            <a:extLst>
              <a:ext uri="{FF2B5EF4-FFF2-40B4-BE49-F238E27FC236}">
                <a16:creationId xmlns:a16="http://schemas.microsoft.com/office/drawing/2014/main" id="{4E25ECE2-0DE7-7642-9938-C9FBD709FE90}"/>
              </a:ext>
            </a:extLst>
          </p:cNvPr>
          <p:cNvPicPr>
            <a:picLocks noChangeAspect="1"/>
          </p:cNvPicPr>
          <p:nvPr/>
        </p:nvPicPr>
        <p:blipFill>
          <a:blip r:embed="rId4"/>
          <a:stretch>
            <a:fillRect/>
          </a:stretch>
        </p:blipFill>
        <p:spPr>
          <a:xfrm>
            <a:off x="2475706" y="2568984"/>
            <a:ext cx="1676400" cy="469900"/>
          </a:xfrm>
          <a:prstGeom prst="rect">
            <a:avLst/>
          </a:prstGeom>
        </p:spPr>
      </p:pic>
      <p:pic>
        <p:nvPicPr>
          <p:cNvPr id="12" name="Picture 11">
            <a:extLst>
              <a:ext uri="{FF2B5EF4-FFF2-40B4-BE49-F238E27FC236}">
                <a16:creationId xmlns:a16="http://schemas.microsoft.com/office/drawing/2014/main" id="{901B9EDD-C422-C248-A33D-9AA4006A2EEB}"/>
              </a:ext>
            </a:extLst>
          </p:cNvPr>
          <p:cNvPicPr>
            <a:picLocks noChangeAspect="1"/>
          </p:cNvPicPr>
          <p:nvPr/>
        </p:nvPicPr>
        <p:blipFill>
          <a:blip r:embed="rId5"/>
          <a:stretch>
            <a:fillRect/>
          </a:stretch>
        </p:blipFill>
        <p:spPr>
          <a:xfrm>
            <a:off x="5800907" y="2593825"/>
            <a:ext cx="762000" cy="469900"/>
          </a:xfrm>
          <a:prstGeom prst="rect">
            <a:avLst/>
          </a:prstGeom>
        </p:spPr>
      </p:pic>
      <p:pic>
        <p:nvPicPr>
          <p:cNvPr id="15" name="Picture 14">
            <a:extLst>
              <a:ext uri="{FF2B5EF4-FFF2-40B4-BE49-F238E27FC236}">
                <a16:creationId xmlns:a16="http://schemas.microsoft.com/office/drawing/2014/main" id="{D8CE9306-170C-D443-B118-14CEE4ED63E7}"/>
              </a:ext>
            </a:extLst>
          </p:cNvPr>
          <p:cNvPicPr>
            <a:picLocks noChangeAspect="1"/>
          </p:cNvPicPr>
          <p:nvPr/>
        </p:nvPicPr>
        <p:blipFill>
          <a:blip r:embed="rId6"/>
          <a:stretch>
            <a:fillRect/>
          </a:stretch>
        </p:blipFill>
        <p:spPr>
          <a:xfrm>
            <a:off x="10491933" y="2689075"/>
            <a:ext cx="292100" cy="279400"/>
          </a:xfrm>
          <a:prstGeom prst="rect">
            <a:avLst/>
          </a:prstGeom>
        </p:spPr>
      </p:pic>
      <p:pic>
        <p:nvPicPr>
          <p:cNvPr id="16" name="Picture 15">
            <a:extLst>
              <a:ext uri="{FF2B5EF4-FFF2-40B4-BE49-F238E27FC236}">
                <a16:creationId xmlns:a16="http://schemas.microsoft.com/office/drawing/2014/main" id="{9DD36024-2834-BA46-A773-DEC87ACD40A1}"/>
              </a:ext>
            </a:extLst>
          </p:cNvPr>
          <p:cNvPicPr>
            <a:picLocks noChangeAspect="1"/>
          </p:cNvPicPr>
          <p:nvPr/>
        </p:nvPicPr>
        <p:blipFill>
          <a:blip r:embed="rId7"/>
          <a:stretch>
            <a:fillRect/>
          </a:stretch>
        </p:blipFill>
        <p:spPr>
          <a:xfrm>
            <a:off x="256163" y="4893533"/>
            <a:ext cx="7791885" cy="4083566"/>
          </a:xfrm>
          <a:prstGeom prst="rect">
            <a:avLst/>
          </a:prstGeom>
        </p:spPr>
      </p:pic>
      <p:pic>
        <p:nvPicPr>
          <p:cNvPr id="17" name="Picture 16">
            <a:extLst>
              <a:ext uri="{FF2B5EF4-FFF2-40B4-BE49-F238E27FC236}">
                <a16:creationId xmlns:a16="http://schemas.microsoft.com/office/drawing/2014/main" id="{9442D7AF-009D-B04A-B267-10DC51720CA0}"/>
              </a:ext>
            </a:extLst>
          </p:cNvPr>
          <p:cNvPicPr>
            <a:picLocks noChangeAspect="1"/>
          </p:cNvPicPr>
          <p:nvPr/>
        </p:nvPicPr>
        <p:blipFill>
          <a:blip r:embed="rId8"/>
          <a:stretch>
            <a:fillRect/>
          </a:stretch>
        </p:blipFill>
        <p:spPr>
          <a:xfrm>
            <a:off x="8769087" y="4357663"/>
            <a:ext cx="6990265" cy="4653519"/>
          </a:xfrm>
          <a:prstGeom prst="rect">
            <a:avLst/>
          </a:prstGeom>
        </p:spPr>
      </p:pic>
    </p:spTree>
    <p:extLst>
      <p:ext uri="{BB962C8B-B14F-4D97-AF65-F5344CB8AC3E}">
        <p14:creationId xmlns:p14="http://schemas.microsoft.com/office/powerpoint/2010/main" val="1338089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Hypotheses</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4" name="Rectangle 3">
            <a:extLst>
              <a:ext uri="{FF2B5EF4-FFF2-40B4-BE49-F238E27FC236}">
                <a16:creationId xmlns:a16="http://schemas.microsoft.com/office/drawing/2014/main" id="{FD694289-F5E2-3B42-8E46-8363E497961E}"/>
              </a:ext>
            </a:extLst>
          </p:cNvPr>
          <p:cNvSpPr/>
          <p:nvPr/>
        </p:nvSpPr>
        <p:spPr>
          <a:xfrm>
            <a:off x="1082231" y="1926771"/>
            <a:ext cx="15050398" cy="1200329"/>
          </a:xfrm>
          <a:prstGeom prst="rect">
            <a:avLst/>
          </a:prstGeom>
        </p:spPr>
        <p:txBody>
          <a:bodyPr wrap="square">
            <a:spAutoFit/>
          </a:bodyPr>
          <a:lstStyle/>
          <a:p>
            <a:pPr algn="l"/>
            <a:r>
              <a:rPr lang="en-PL" b="1" dirty="0"/>
              <a:t>(H1) </a:t>
            </a:r>
            <a:r>
              <a:rPr lang="en-PL" dirty="0"/>
              <a:t>: Asymptotically, and for any epidemic,      is of the form </a:t>
            </a:r>
          </a:p>
          <a:p>
            <a:pPr algn="l"/>
            <a:r>
              <a:rPr lang="en-PL" dirty="0"/>
              <a:t>                         where         is a sigmoid, and      some random noise.</a:t>
            </a:r>
          </a:p>
        </p:txBody>
      </p:sp>
      <p:pic>
        <p:nvPicPr>
          <p:cNvPr id="5" name="Picture 4">
            <a:extLst>
              <a:ext uri="{FF2B5EF4-FFF2-40B4-BE49-F238E27FC236}">
                <a16:creationId xmlns:a16="http://schemas.microsoft.com/office/drawing/2014/main" id="{206E5316-98B4-7B46-833E-C5CD22F7F46F}"/>
              </a:ext>
            </a:extLst>
          </p:cNvPr>
          <p:cNvPicPr>
            <a:picLocks noChangeAspect="1"/>
          </p:cNvPicPr>
          <p:nvPr/>
        </p:nvPicPr>
        <p:blipFill>
          <a:blip r:embed="rId3"/>
          <a:stretch>
            <a:fillRect/>
          </a:stretch>
        </p:blipFill>
        <p:spPr>
          <a:xfrm>
            <a:off x="10244283" y="2095370"/>
            <a:ext cx="495300" cy="393700"/>
          </a:xfrm>
          <a:prstGeom prst="rect">
            <a:avLst/>
          </a:prstGeom>
        </p:spPr>
      </p:pic>
      <p:pic>
        <p:nvPicPr>
          <p:cNvPr id="6" name="Picture 5">
            <a:extLst>
              <a:ext uri="{FF2B5EF4-FFF2-40B4-BE49-F238E27FC236}">
                <a16:creationId xmlns:a16="http://schemas.microsoft.com/office/drawing/2014/main" id="{4E25ECE2-0DE7-7642-9938-C9FBD709FE90}"/>
              </a:ext>
            </a:extLst>
          </p:cNvPr>
          <p:cNvPicPr>
            <a:picLocks noChangeAspect="1"/>
          </p:cNvPicPr>
          <p:nvPr/>
        </p:nvPicPr>
        <p:blipFill>
          <a:blip r:embed="rId4"/>
          <a:stretch>
            <a:fillRect/>
          </a:stretch>
        </p:blipFill>
        <p:spPr>
          <a:xfrm>
            <a:off x="2475706" y="2568984"/>
            <a:ext cx="1676400" cy="469900"/>
          </a:xfrm>
          <a:prstGeom prst="rect">
            <a:avLst/>
          </a:prstGeom>
        </p:spPr>
      </p:pic>
      <p:pic>
        <p:nvPicPr>
          <p:cNvPr id="12" name="Picture 11">
            <a:extLst>
              <a:ext uri="{FF2B5EF4-FFF2-40B4-BE49-F238E27FC236}">
                <a16:creationId xmlns:a16="http://schemas.microsoft.com/office/drawing/2014/main" id="{901B9EDD-C422-C248-A33D-9AA4006A2EEB}"/>
              </a:ext>
            </a:extLst>
          </p:cNvPr>
          <p:cNvPicPr>
            <a:picLocks noChangeAspect="1"/>
          </p:cNvPicPr>
          <p:nvPr/>
        </p:nvPicPr>
        <p:blipFill>
          <a:blip r:embed="rId5"/>
          <a:stretch>
            <a:fillRect/>
          </a:stretch>
        </p:blipFill>
        <p:spPr>
          <a:xfrm>
            <a:off x="5800907" y="2593825"/>
            <a:ext cx="762000" cy="469900"/>
          </a:xfrm>
          <a:prstGeom prst="rect">
            <a:avLst/>
          </a:prstGeom>
        </p:spPr>
      </p:pic>
      <p:pic>
        <p:nvPicPr>
          <p:cNvPr id="15" name="Picture 14">
            <a:extLst>
              <a:ext uri="{FF2B5EF4-FFF2-40B4-BE49-F238E27FC236}">
                <a16:creationId xmlns:a16="http://schemas.microsoft.com/office/drawing/2014/main" id="{D8CE9306-170C-D443-B118-14CEE4ED63E7}"/>
              </a:ext>
            </a:extLst>
          </p:cNvPr>
          <p:cNvPicPr>
            <a:picLocks noChangeAspect="1"/>
          </p:cNvPicPr>
          <p:nvPr/>
        </p:nvPicPr>
        <p:blipFill>
          <a:blip r:embed="rId6"/>
          <a:stretch>
            <a:fillRect/>
          </a:stretch>
        </p:blipFill>
        <p:spPr>
          <a:xfrm>
            <a:off x="10491933" y="2689075"/>
            <a:ext cx="292100" cy="279400"/>
          </a:xfrm>
          <a:prstGeom prst="rect">
            <a:avLst/>
          </a:prstGeom>
        </p:spPr>
      </p:pic>
      <p:sp>
        <p:nvSpPr>
          <p:cNvPr id="2" name="Rectangle 1">
            <a:extLst>
              <a:ext uri="{FF2B5EF4-FFF2-40B4-BE49-F238E27FC236}">
                <a16:creationId xmlns:a16="http://schemas.microsoft.com/office/drawing/2014/main" id="{1E1D43AE-F04C-974F-9ACD-AD85175A17F5}"/>
              </a:ext>
            </a:extLst>
          </p:cNvPr>
          <p:cNvSpPr/>
          <p:nvPr/>
        </p:nvSpPr>
        <p:spPr>
          <a:xfrm>
            <a:off x="584557" y="4318177"/>
            <a:ext cx="14885598" cy="1754326"/>
          </a:xfrm>
          <a:prstGeom prst="rect">
            <a:avLst/>
          </a:prstGeom>
        </p:spPr>
        <p:txBody>
          <a:bodyPr wrap="square">
            <a:spAutoFit/>
          </a:bodyPr>
          <a:lstStyle/>
          <a:p>
            <a:pPr algn="l"/>
            <a:r>
              <a:rPr lang="en-PL" dirty="0"/>
              <a:t>A common approach in DS: estimate parameters by fitting on data.</a:t>
            </a:r>
          </a:p>
          <a:p>
            <a:pPr algn="l"/>
            <a:endParaRPr lang="en-PL" dirty="0"/>
          </a:p>
          <a:p>
            <a:pPr algn="l"/>
            <a:r>
              <a:rPr lang="en-PL" dirty="0"/>
              <a:t>Why it does not work?</a:t>
            </a:r>
          </a:p>
        </p:txBody>
      </p:sp>
      <p:sp>
        <p:nvSpPr>
          <p:cNvPr id="14" name="Rectangle 13">
            <a:extLst>
              <a:ext uri="{FF2B5EF4-FFF2-40B4-BE49-F238E27FC236}">
                <a16:creationId xmlns:a16="http://schemas.microsoft.com/office/drawing/2014/main" id="{2FAB3E47-07F1-6341-8316-35695E807AB6}"/>
              </a:ext>
            </a:extLst>
          </p:cNvPr>
          <p:cNvSpPr/>
          <p:nvPr/>
        </p:nvSpPr>
        <p:spPr>
          <a:xfrm>
            <a:off x="2294391" y="6408793"/>
            <a:ext cx="13838238" cy="1200329"/>
          </a:xfrm>
          <a:prstGeom prst="rect">
            <a:avLst/>
          </a:prstGeom>
        </p:spPr>
        <p:txBody>
          <a:bodyPr wrap="square">
            <a:spAutoFit/>
          </a:bodyPr>
          <a:lstStyle/>
          <a:p>
            <a:pPr marL="742950" indent="-742950" algn="l">
              <a:buFont typeface="+mj-lt"/>
              <a:buAutoNum type="arabicPeriod"/>
            </a:pPr>
            <a:r>
              <a:rPr lang="en-GB" dirty="0"/>
              <a:t>no empirical or "physical" justification </a:t>
            </a:r>
          </a:p>
          <a:p>
            <a:pPr marL="742950" indent="-742950" algn="l">
              <a:buFont typeface="+mj-lt"/>
              <a:buAutoNum type="arabicPeriod"/>
            </a:pPr>
            <a:r>
              <a:rPr lang="en-GB" dirty="0"/>
              <a:t>the available data represent only </a:t>
            </a:r>
            <a:r>
              <a:rPr lang="en-GB" b="1" dirty="0"/>
              <a:t>one</a:t>
            </a:r>
            <a:r>
              <a:rPr lang="en-GB" dirty="0"/>
              <a:t> trajectory!</a:t>
            </a:r>
            <a:endParaRPr lang="en-PL" dirty="0">
              <a:solidFill>
                <a:srgbClr val="000000"/>
              </a:solidFill>
            </a:endParaRPr>
          </a:p>
        </p:txBody>
      </p:sp>
    </p:spTree>
    <p:extLst>
      <p:ext uri="{BB962C8B-B14F-4D97-AF65-F5344CB8AC3E}">
        <p14:creationId xmlns:p14="http://schemas.microsoft.com/office/powerpoint/2010/main" val="25816008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Hypotheses</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4" name="Rectangle 3">
            <a:extLst>
              <a:ext uri="{FF2B5EF4-FFF2-40B4-BE49-F238E27FC236}">
                <a16:creationId xmlns:a16="http://schemas.microsoft.com/office/drawing/2014/main" id="{FD694289-F5E2-3B42-8E46-8363E497961E}"/>
              </a:ext>
            </a:extLst>
          </p:cNvPr>
          <p:cNvSpPr/>
          <p:nvPr/>
        </p:nvSpPr>
        <p:spPr>
          <a:xfrm>
            <a:off x="1082231" y="1926771"/>
            <a:ext cx="15050398" cy="1200329"/>
          </a:xfrm>
          <a:prstGeom prst="rect">
            <a:avLst/>
          </a:prstGeom>
        </p:spPr>
        <p:txBody>
          <a:bodyPr wrap="square">
            <a:spAutoFit/>
          </a:bodyPr>
          <a:lstStyle/>
          <a:p>
            <a:pPr algn="l"/>
            <a:r>
              <a:rPr lang="en-PL" b="1" dirty="0"/>
              <a:t>(H1) </a:t>
            </a:r>
            <a:r>
              <a:rPr lang="en-PL" dirty="0"/>
              <a:t>: Asymptotically, and for any epidemic,      is of the form </a:t>
            </a:r>
          </a:p>
          <a:p>
            <a:pPr algn="l"/>
            <a:r>
              <a:rPr lang="en-PL" dirty="0"/>
              <a:t>                         where         is a sigmoid, and      some random noise.</a:t>
            </a:r>
          </a:p>
        </p:txBody>
      </p:sp>
      <p:pic>
        <p:nvPicPr>
          <p:cNvPr id="5" name="Picture 4">
            <a:extLst>
              <a:ext uri="{FF2B5EF4-FFF2-40B4-BE49-F238E27FC236}">
                <a16:creationId xmlns:a16="http://schemas.microsoft.com/office/drawing/2014/main" id="{206E5316-98B4-7B46-833E-C5CD22F7F46F}"/>
              </a:ext>
            </a:extLst>
          </p:cNvPr>
          <p:cNvPicPr>
            <a:picLocks noChangeAspect="1"/>
          </p:cNvPicPr>
          <p:nvPr/>
        </p:nvPicPr>
        <p:blipFill>
          <a:blip r:embed="rId3"/>
          <a:stretch>
            <a:fillRect/>
          </a:stretch>
        </p:blipFill>
        <p:spPr>
          <a:xfrm>
            <a:off x="10244283" y="2095370"/>
            <a:ext cx="495300" cy="393700"/>
          </a:xfrm>
          <a:prstGeom prst="rect">
            <a:avLst/>
          </a:prstGeom>
        </p:spPr>
      </p:pic>
      <p:pic>
        <p:nvPicPr>
          <p:cNvPr id="6" name="Picture 5">
            <a:extLst>
              <a:ext uri="{FF2B5EF4-FFF2-40B4-BE49-F238E27FC236}">
                <a16:creationId xmlns:a16="http://schemas.microsoft.com/office/drawing/2014/main" id="{4E25ECE2-0DE7-7642-9938-C9FBD709FE90}"/>
              </a:ext>
            </a:extLst>
          </p:cNvPr>
          <p:cNvPicPr>
            <a:picLocks noChangeAspect="1"/>
          </p:cNvPicPr>
          <p:nvPr/>
        </p:nvPicPr>
        <p:blipFill>
          <a:blip r:embed="rId4"/>
          <a:stretch>
            <a:fillRect/>
          </a:stretch>
        </p:blipFill>
        <p:spPr>
          <a:xfrm>
            <a:off x="2475706" y="2568984"/>
            <a:ext cx="1676400" cy="469900"/>
          </a:xfrm>
          <a:prstGeom prst="rect">
            <a:avLst/>
          </a:prstGeom>
        </p:spPr>
      </p:pic>
      <p:pic>
        <p:nvPicPr>
          <p:cNvPr id="12" name="Picture 11">
            <a:extLst>
              <a:ext uri="{FF2B5EF4-FFF2-40B4-BE49-F238E27FC236}">
                <a16:creationId xmlns:a16="http://schemas.microsoft.com/office/drawing/2014/main" id="{901B9EDD-C422-C248-A33D-9AA4006A2EEB}"/>
              </a:ext>
            </a:extLst>
          </p:cNvPr>
          <p:cNvPicPr>
            <a:picLocks noChangeAspect="1"/>
          </p:cNvPicPr>
          <p:nvPr/>
        </p:nvPicPr>
        <p:blipFill>
          <a:blip r:embed="rId5"/>
          <a:stretch>
            <a:fillRect/>
          </a:stretch>
        </p:blipFill>
        <p:spPr>
          <a:xfrm>
            <a:off x="5800907" y="2593825"/>
            <a:ext cx="762000" cy="469900"/>
          </a:xfrm>
          <a:prstGeom prst="rect">
            <a:avLst/>
          </a:prstGeom>
        </p:spPr>
      </p:pic>
      <p:pic>
        <p:nvPicPr>
          <p:cNvPr id="15" name="Picture 14">
            <a:extLst>
              <a:ext uri="{FF2B5EF4-FFF2-40B4-BE49-F238E27FC236}">
                <a16:creationId xmlns:a16="http://schemas.microsoft.com/office/drawing/2014/main" id="{D8CE9306-170C-D443-B118-14CEE4ED63E7}"/>
              </a:ext>
            </a:extLst>
          </p:cNvPr>
          <p:cNvPicPr>
            <a:picLocks noChangeAspect="1"/>
          </p:cNvPicPr>
          <p:nvPr/>
        </p:nvPicPr>
        <p:blipFill>
          <a:blip r:embed="rId6"/>
          <a:stretch>
            <a:fillRect/>
          </a:stretch>
        </p:blipFill>
        <p:spPr>
          <a:xfrm>
            <a:off x="10491933" y="2689075"/>
            <a:ext cx="292100" cy="279400"/>
          </a:xfrm>
          <a:prstGeom prst="rect">
            <a:avLst/>
          </a:prstGeom>
        </p:spPr>
      </p:pic>
      <p:sp>
        <p:nvSpPr>
          <p:cNvPr id="8" name="Rectangle 7">
            <a:extLst>
              <a:ext uri="{FF2B5EF4-FFF2-40B4-BE49-F238E27FC236}">
                <a16:creationId xmlns:a16="http://schemas.microsoft.com/office/drawing/2014/main" id="{D859EDE4-5567-D34A-83B7-E8F948FCA4D1}"/>
              </a:ext>
            </a:extLst>
          </p:cNvPr>
          <p:cNvSpPr/>
          <p:nvPr/>
        </p:nvSpPr>
        <p:spPr>
          <a:xfrm>
            <a:off x="953803" y="4237805"/>
            <a:ext cx="15432655" cy="1200329"/>
          </a:xfrm>
          <a:prstGeom prst="rect">
            <a:avLst/>
          </a:prstGeom>
        </p:spPr>
        <p:txBody>
          <a:bodyPr wrap="square">
            <a:spAutoFit/>
          </a:bodyPr>
          <a:lstStyle/>
          <a:p>
            <a:pPr algn="l"/>
            <a:r>
              <a:rPr lang="en-PL" dirty="0"/>
              <a:t>N countries, vector of stochastic processes </a:t>
            </a:r>
          </a:p>
          <a:p>
            <a:pPr algn="l"/>
            <a:endParaRPr lang="en-PL" dirty="0"/>
          </a:p>
        </p:txBody>
      </p:sp>
      <p:pic>
        <p:nvPicPr>
          <p:cNvPr id="9" name="Picture 8">
            <a:extLst>
              <a:ext uri="{FF2B5EF4-FFF2-40B4-BE49-F238E27FC236}">
                <a16:creationId xmlns:a16="http://schemas.microsoft.com/office/drawing/2014/main" id="{40E1AE02-C71D-A744-B330-9F88561AF1FA}"/>
              </a:ext>
            </a:extLst>
          </p:cNvPr>
          <p:cNvPicPr>
            <a:picLocks noChangeAspect="1"/>
          </p:cNvPicPr>
          <p:nvPr/>
        </p:nvPicPr>
        <p:blipFill>
          <a:blip r:embed="rId7"/>
          <a:stretch>
            <a:fillRect/>
          </a:stretch>
        </p:blipFill>
        <p:spPr>
          <a:xfrm>
            <a:off x="10103417" y="4304569"/>
            <a:ext cx="3632200" cy="533400"/>
          </a:xfrm>
          <a:prstGeom prst="rect">
            <a:avLst/>
          </a:prstGeom>
        </p:spPr>
      </p:pic>
      <p:pic>
        <p:nvPicPr>
          <p:cNvPr id="10" name="Picture 9">
            <a:extLst>
              <a:ext uri="{FF2B5EF4-FFF2-40B4-BE49-F238E27FC236}">
                <a16:creationId xmlns:a16="http://schemas.microsoft.com/office/drawing/2014/main" id="{4524013C-4382-B841-AAA6-ACBA34FC118B}"/>
              </a:ext>
            </a:extLst>
          </p:cNvPr>
          <p:cNvPicPr>
            <a:picLocks noChangeAspect="1"/>
          </p:cNvPicPr>
          <p:nvPr/>
        </p:nvPicPr>
        <p:blipFill>
          <a:blip r:embed="rId8"/>
          <a:stretch>
            <a:fillRect/>
          </a:stretch>
        </p:blipFill>
        <p:spPr>
          <a:xfrm>
            <a:off x="1082231" y="5093918"/>
            <a:ext cx="3848100" cy="533400"/>
          </a:xfrm>
          <a:prstGeom prst="rect">
            <a:avLst/>
          </a:prstGeom>
        </p:spPr>
      </p:pic>
      <p:pic>
        <p:nvPicPr>
          <p:cNvPr id="17" name="Picture 16">
            <a:extLst>
              <a:ext uri="{FF2B5EF4-FFF2-40B4-BE49-F238E27FC236}">
                <a16:creationId xmlns:a16="http://schemas.microsoft.com/office/drawing/2014/main" id="{FF059E42-5C43-744D-9474-7F4388785182}"/>
              </a:ext>
            </a:extLst>
          </p:cNvPr>
          <p:cNvPicPr>
            <a:picLocks noChangeAspect="1"/>
          </p:cNvPicPr>
          <p:nvPr/>
        </p:nvPicPr>
        <p:blipFill>
          <a:blip r:embed="rId9"/>
          <a:stretch>
            <a:fillRect/>
          </a:stretch>
        </p:blipFill>
        <p:spPr>
          <a:xfrm>
            <a:off x="1190181" y="6169210"/>
            <a:ext cx="1816100" cy="482600"/>
          </a:xfrm>
          <a:prstGeom prst="rect">
            <a:avLst/>
          </a:prstGeom>
        </p:spPr>
      </p:pic>
      <p:sp>
        <p:nvSpPr>
          <p:cNvPr id="18" name="Rectangle 17">
            <a:extLst>
              <a:ext uri="{FF2B5EF4-FFF2-40B4-BE49-F238E27FC236}">
                <a16:creationId xmlns:a16="http://schemas.microsoft.com/office/drawing/2014/main" id="{1CD66777-300A-DE44-9B36-7690DAA8E7BE}"/>
              </a:ext>
            </a:extLst>
          </p:cNvPr>
          <p:cNvSpPr/>
          <p:nvPr/>
        </p:nvSpPr>
        <p:spPr>
          <a:xfrm>
            <a:off x="3199606" y="6119039"/>
            <a:ext cx="15432655" cy="646331"/>
          </a:xfrm>
          <a:prstGeom prst="rect">
            <a:avLst/>
          </a:prstGeom>
        </p:spPr>
        <p:txBody>
          <a:bodyPr wrap="square">
            <a:spAutoFit/>
          </a:bodyPr>
          <a:lstStyle/>
          <a:p>
            <a:pPr algn="l"/>
            <a:r>
              <a:rPr lang="en-GB" dirty="0"/>
              <a:t>f</a:t>
            </a:r>
            <a:r>
              <a:rPr lang="en-PL" dirty="0"/>
              <a:t>amilly of invertible mappings such that it aligns SP i.e. </a:t>
            </a:r>
          </a:p>
        </p:txBody>
      </p:sp>
      <p:pic>
        <p:nvPicPr>
          <p:cNvPr id="19" name="Picture 18">
            <a:extLst>
              <a:ext uri="{FF2B5EF4-FFF2-40B4-BE49-F238E27FC236}">
                <a16:creationId xmlns:a16="http://schemas.microsoft.com/office/drawing/2014/main" id="{99CB837E-BC78-5742-977D-DE4E7D4AD2FB}"/>
              </a:ext>
            </a:extLst>
          </p:cNvPr>
          <p:cNvPicPr>
            <a:picLocks noChangeAspect="1"/>
          </p:cNvPicPr>
          <p:nvPr/>
        </p:nvPicPr>
        <p:blipFill>
          <a:blip r:embed="rId10"/>
          <a:stretch>
            <a:fillRect/>
          </a:stretch>
        </p:blipFill>
        <p:spPr>
          <a:xfrm>
            <a:off x="8496867" y="5091373"/>
            <a:ext cx="3213100" cy="533400"/>
          </a:xfrm>
          <a:prstGeom prst="rect">
            <a:avLst/>
          </a:prstGeom>
        </p:spPr>
      </p:pic>
      <p:sp>
        <p:nvSpPr>
          <p:cNvPr id="20" name="Rectangle 19">
            <a:extLst>
              <a:ext uri="{FF2B5EF4-FFF2-40B4-BE49-F238E27FC236}">
                <a16:creationId xmlns:a16="http://schemas.microsoft.com/office/drawing/2014/main" id="{550B9E8F-1AFE-F84C-BC1E-67CECC5724E6}"/>
              </a:ext>
            </a:extLst>
          </p:cNvPr>
          <p:cNvSpPr/>
          <p:nvPr/>
        </p:nvSpPr>
        <p:spPr>
          <a:xfrm>
            <a:off x="5387634" y="5061846"/>
            <a:ext cx="15432655" cy="646331"/>
          </a:xfrm>
          <a:prstGeom prst="rect">
            <a:avLst/>
          </a:prstGeom>
        </p:spPr>
        <p:txBody>
          <a:bodyPr wrap="square">
            <a:spAutoFit/>
          </a:bodyPr>
          <a:lstStyle/>
          <a:p>
            <a:pPr algn="l"/>
            <a:r>
              <a:rPr lang="pl-PL" dirty="0" err="1"/>
              <a:t>All</a:t>
            </a:r>
            <a:r>
              <a:rPr lang="pl-PL" dirty="0"/>
              <a:t> we </a:t>
            </a:r>
            <a:r>
              <a:rPr lang="pl-PL" dirty="0" err="1"/>
              <a:t>have</a:t>
            </a:r>
            <a:r>
              <a:rPr lang="pl-PL" dirty="0"/>
              <a:t> </a:t>
            </a:r>
            <a:r>
              <a:rPr lang="pl-PL" dirty="0" err="1"/>
              <a:t>is</a:t>
            </a:r>
            <a:endParaRPr lang="en-PL" dirty="0"/>
          </a:p>
        </p:txBody>
      </p:sp>
      <p:pic>
        <p:nvPicPr>
          <p:cNvPr id="21" name="Picture 20">
            <a:extLst>
              <a:ext uri="{FF2B5EF4-FFF2-40B4-BE49-F238E27FC236}">
                <a16:creationId xmlns:a16="http://schemas.microsoft.com/office/drawing/2014/main" id="{15007E74-DD09-6B49-B8AF-28EE658486E5}"/>
              </a:ext>
            </a:extLst>
          </p:cNvPr>
          <p:cNvPicPr>
            <a:picLocks noChangeAspect="1"/>
          </p:cNvPicPr>
          <p:nvPr/>
        </p:nvPicPr>
        <p:blipFill>
          <a:blip r:embed="rId11"/>
          <a:stretch>
            <a:fillRect/>
          </a:stretch>
        </p:blipFill>
        <p:spPr>
          <a:xfrm>
            <a:off x="14530832" y="6137460"/>
            <a:ext cx="1727200" cy="546100"/>
          </a:xfrm>
          <a:prstGeom prst="rect">
            <a:avLst/>
          </a:prstGeom>
        </p:spPr>
      </p:pic>
    </p:spTree>
    <p:extLst>
      <p:ext uri="{BB962C8B-B14F-4D97-AF65-F5344CB8AC3E}">
        <p14:creationId xmlns:p14="http://schemas.microsoft.com/office/powerpoint/2010/main" val="1813780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Hypotheses</a:t>
            </a:r>
            <a:endParaRPr sz="4400" dirty="0"/>
          </a:p>
        </p:txBody>
      </p:sp>
      <p:pic>
        <p:nvPicPr>
          <p:cNvPr id="2" name="Picture 1">
            <a:extLst>
              <a:ext uri="{FF2B5EF4-FFF2-40B4-BE49-F238E27FC236}">
                <a16:creationId xmlns:a16="http://schemas.microsoft.com/office/drawing/2014/main" id="{DE9A6CF5-18AB-524D-91AC-AF9C7CA0822D}"/>
              </a:ext>
            </a:extLst>
          </p:cNvPr>
          <p:cNvPicPr>
            <a:picLocks noChangeAspect="1"/>
          </p:cNvPicPr>
          <p:nvPr/>
        </p:nvPicPr>
        <p:blipFill>
          <a:blip r:embed="rId3"/>
          <a:stretch>
            <a:fillRect/>
          </a:stretch>
        </p:blipFill>
        <p:spPr>
          <a:xfrm>
            <a:off x="1835641" y="1302563"/>
            <a:ext cx="12968590" cy="6131282"/>
          </a:xfrm>
          <a:prstGeom prst="rect">
            <a:avLst/>
          </a:prstGeom>
        </p:spPr>
      </p:pic>
      <p:sp>
        <p:nvSpPr>
          <p:cNvPr id="14" name="TextBox 13">
            <a:extLst>
              <a:ext uri="{FF2B5EF4-FFF2-40B4-BE49-F238E27FC236}">
                <a16:creationId xmlns:a16="http://schemas.microsoft.com/office/drawing/2014/main" id="{35E3D18E-8E52-F349-9865-3BF74186C349}"/>
              </a:ext>
            </a:extLst>
          </p:cNvPr>
          <p:cNvSpPr txBox="1"/>
          <p:nvPr/>
        </p:nvSpPr>
        <p:spPr>
          <a:xfrm>
            <a:off x="1255032" y="7550948"/>
            <a:ext cx="10977364"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Parameters of Phi are obtained by minimizing RMSE.</a:t>
            </a:r>
            <a:br>
              <a:rPr kumimoji="0" lang="en-PL" sz="3600" b="0" i="0" u="none" strike="noStrike" cap="none" spc="0" normalizeH="0" baseline="0" dirty="0">
                <a:ln>
                  <a:noFill/>
                </a:ln>
                <a:solidFill>
                  <a:srgbClr val="000000"/>
                </a:solidFill>
                <a:effectLst/>
                <a:uFillTx/>
                <a:latin typeface="+mn-lt"/>
                <a:ea typeface="+mn-ea"/>
                <a:cs typeface="+mn-cs"/>
                <a:sym typeface="Helvetica Light"/>
              </a:rPr>
            </a:br>
            <a:r>
              <a:rPr kumimoji="0" lang="en-PL" sz="3600" b="0" i="0" u="none" strike="noStrike" cap="none" spc="0" normalizeH="0" baseline="0" dirty="0">
                <a:ln>
                  <a:noFill/>
                </a:ln>
                <a:solidFill>
                  <a:srgbClr val="000000"/>
                </a:solidFill>
                <a:effectLst/>
                <a:uFillTx/>
                <a:latin typeface="+mn-lt"/>
                <a:ea typeface="+mn-ea"/>
                <a:cs typeface="+mn-cs"/>
                <a:sym typeface="Helvetica Light"/>
              </a:rPr>
              <a:t>What? But you told us it is not good!</a:t>
            </a:r>
          </a:p>
        </p:txBody>
      </p:sp>
    </p:spTree>
    <p:extLst>
      <p:ext uri="{BB962C8B-B14F-4D97-AF65-F5344CB8AC3E}">
        <p14:creationId xmlns:p14="http://schemas.microsoft.com/office/powerpoint/2010/main" val="316114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Shape 116">
            <a:extLst>
              <a:ext uri="{FF2B5EF4-FFF2-40B4-BE49-F238E27FC236}">
                <a16:creationId xmlns:a16="http://schemas.microsoft.com/office/drawing/2014/main" id="{2D84DA55-9838-384D-AA0D-E6D90A90B6DB}"/>
              </a:ext>
            </a:extLst>
          </p:cNvPr>
          <p:cNvSpPr>
            <a:spLocks noGrp="1"/>
          </p:cNvSpPr>
          <p:nvPr>
            <p:ph type="title"/>
          </p:nvPr>
        </p:nvSpPr>
        <p:spPr>
          <a:xfrm>
            <a:off x="2536032" y="215901"/>
            <a:ext cx="8769277" cy="3127181"/>
          </a:xfrm>
          <a:prstGeom prst="rect">
            <a:avLst/>
          </a:prstGeom>
        </p:spPr>
        <p:txBody>
          <a:bodyPr anchor="t">
            <a:normAutofit/>
          </a:bodyPr>
          <a:lstStyle/>
          <a:p>
            <a:pPr lvl="0">
              <a:defRPr sz="1800" b="0"/>
            </a:pPr>
            <a:r>
              <a:rPr lang="pl-PL" sz="4400" dirty="0"/>
              <a:t>Agenda</a:t>
            </a:r>
            <a:endParaRPr sz="4400" dirty="0"/>
          </a:p>
        </p:txBody>
      </p:sp>
      <p:sp>
        <p:nvSpPr>
          <p:cNvPr id="14" name="Rectangle 13">
            <a:extLst>
              <a:ext uri="{FF2B5EF4-FFF2-40B4-BE49-F238E27FC236}">
                <a16:creationId xmlns:a16="http://schemas.microsoft.com/office/drawing/2014/main" id="{B567FAEE-9B50-A642-AE17-0A6C01307353}"/>
              </a:ext>
            </a:extLst>
          </p:cNvPr>
          <p:cNvSpPr/>
          <p:nvPr/>
        </p:nvSpPr>
        <p:spPr>
          <a:xfrm>
            <a:off x="3820444" y="2038612"/>
            <a:ext cx="13080018" cy="6001643"/>
          </a:xfrm>
          <a:prstGeom prst="rect">
            <a:avLst/>
          </a:prstGeom>
        </p:spPr>
        <p:txBody>
          <a:bodyPr wrap="square">
            <a:spAutoFit/>
          </a:bodyPr>
          <a:lstStyle/>
          <a:p>
            <a:pPr marL="742950" indent="-742950" algn="l">
              <a:buFont typeface="+mj-lt"/>
              <a:buAutoNum type="arabicPeriod"/>
            </a:pPr>
            <a:r>
              <a:rPr lang="pl-PL" sz="3200" b="1" dirty="0" err="1"/>
              <a:t>Forewords</a:t>
            </a:r>
            <a:br>
              <a:rPr lang="pl-PL" sz="3200" dirty="0"/>
            </a:br>
            <a:endParaRPr lang="en-US" sz="3200" dirty="0"/>
          </a:p>
          <a:p>
            <a:pPr marL="742950" indent="-742950" algn="l">
              <a:buFont typeface="+mj-lt"/>
              <a:buAutoNum type="arabicPeriod"/>
            </a:pPr>
            <a:r>
              <a:rPr lang="pl-PL" sz="3200" b="1" dirty="0"/>
              <a:t>A </a:t>
            </a:r>
            <a:r>
              <a:rPr lang="pl-PL" sz="3200" b="1" dirty="0" err="1"/>
              <a:t>highlight</a:t>
            </a:r>
            <a:r>
              <a:rPr lang="pl-PL" sz="3200" b="1" dirty="0"/>
              <a:t> on </a:t>
            </a:r>
            <a:r>
              <a:rPr lang="pl-PL" sz="3200" b="1" dirty="0" err="1"/>
              <a:t>methodology</a:t>
            </a:r>
            <a:endParaRPr lang="pl-PL" sz="3200" b="1" dirty="0"/>
          </a:p>
          <a:p>
            <a:pPr marL="742950" indent="-742950" algn="l">
              <a:buFont typeface="+mj-lt"/>
              <a:buAutoNum type="arabicPeriod"/>
            </a:pPr>
            <a:endParaRPr lang="pl-PL" sz="3200" b="1" dirty="0"/>
          </a:p>
          <a:p>
            <a:pPr marL="742950" indent="-742950" algn="l">
              <a:buFont typeface="+mj-lt"/>
              <a:buAutoNum type="arabicPeriod"/>
            </a:pPr>
            <a:r>
              <a:rPr lang="pl-PL" sz="3200" b="1" dirty="0" err="1"/>
              <a:t>Hypotheses</a:t>
            </a:r>
            <a:r>
              <a:rPr lang="pl-PL" sz="3200" b="1" dirty="0"/>
              <a:t> and problem</a:t>
            </a:r>
          </a:p>
          <a:p>
            <a:pPr marL="742950" indent="-742950" algn="l">
              <a:buFont typeface="+mj-lt"/>
              <a:buAutoNum type="arabicPeriod"/>
            </a:pPr>
            <a:endParaRPr lang="pl-PL" sz="3200" b="1" dirty="0"/>
          </a:p>
          <a:p>
            <a:pPr marL="742950" indent="-742950" algn="l">
              <a:buFont typeface="+mj-lt"/>
              <a:buAutoNum type="arabicPeriod"/>
            </a:pPr>
            <a:r>
              <a:rPr lang="pl-PL" sz="3200" b="1" dirty="0"/>
              <a:t>Model and </a:t>
            </a:r>
            <a:r>
              <a:rPr lang="pl-PL" sz="3200" b="1" dirty="0" err="1"/>
              <a:t>parameters</a:t>
            </a:r>
            <a:r>
              <a:rPr lang="pl-PL" sz="3200" b="1" dirty="0"/>
              <a:t> </a:t>
            </a:r>
            <a:r>
              <a:rPr lang="pl-PL" sz="3200" b="1" dirty="0" err="1"/>
              <a:t>estimation</a:t>
            </a:r>
            <a:endParaRPr lang="pl-PL" sz="3200" b="1" dirty="0"/>
          </a:p>
          <a:p>
            <a:pPr marL="742950" indent="-742950" algn="l">
              <a:buFont typeface="+mj-lt"/>
              <a:buAutoNum type="arabicPeriod"/>
            </a:pPr>
            <a:endParaRPr lang="pl-PL" sz="3200" b="1" dirty="0"/>
          </a:p>
          <a:p>
            <a:pPr marL="742950" indent="-742950" algn="l">
              <a:buFont typeface="+mj-lt"/>
              <a:buAutoNum type="arabicPeriod"/>
            </a:pPr>
            <a:r>
              <a:rPr lang="pl-PL" sz="3200" b="1" dirty="0" err="1"/>
              <a:t>Results</a:t>
            </a:r>
            <a:endParaRPr lang="pl-PL" sz="3200" b="1" dirty="0"/>
          </a:p>
          <a:p>
            <a:pPr marL="742950" indent="-742950" algn="l">
              <a:buFont typeface="+mj-lt"/>
              <a:buAutoNum type="arabicPeriod"/>
            </a:pPr>
            <a:endParaRPr lang="pl-PL" sz="3200" b="1" dirty="0"/>
          </a:p>
          <a:p>
            <a:pPr marL="742950" indent="-742950" algn="l">
              <a:buFont typeface="+mj-lt"/>
              <a:buAutoNum type="arabicPeriod"/>
            </a:pPr>
            <a:r>
              <a:rPr lang="pl-PL" sz="3200" b="1" dirty="0" err="1"/>
              <a:t>Discussions</a:t>
            </a:r>
            <a:br>
              <a:rPr lang="pl-PL" sz="3200" b="1" dirty="0"/>
            </a:br>
            <a:endParaRPr lang="en-US" sz="3200" b="1" dirty="0"/>
          </a:p>
        </p:txBody>
      </p:sp>
    </p:spTree>
    <p:extLst>
      <p:ext uri="{BB962C8B-B14F-4D97-AF65-F5344CB8AC3E}">
        <p14:creationId xmlns:p14="http://schemas.microsoft.com/office/powerpoint/2010/main" val="346785951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A </a:t>
            </a:r>
            <a:r>
              <a:rPr lang="pl-PL" sz="4400" dirty="0" err="1"/>
              <a:t>note</a:t>
            </a:r>
            <a:r>
              <a:rPr lang="pl-PL" sz="4400" dirty="0"/>
              <a:t> on the sum of </a:t>
            </a:r>
            <a:r>
              <a:rPr lang="pl-PL" sz="4400" dirty="0" err="1"/>
              <a:t>sigmoids</a:t>
            </a:r>
            <a:endParaRPr sz="4400" dirty="0"/>
          </a:p>
        </p:txBody>
      </p:sp>
    </p:spTree>
    <p:extLst>
      <p:ext uri="{BB962C8B-B14F-4D97-AF65-F5344CB8AC3E}">
        <p14:creationId xmlns:p14="http://schemas.microsoft.com/office/powerpoint/2010/main" val="119025524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Hypothesis</a:t>
            </a:r>
            <a:r>
              <a:rPr lang="pl-PL" sz="4400" dirty="0"/>
              <a:t> (H2)</a:t>
            </a:r>
            <a:endParaRPr sz="4400" dirty="0"/>
          </a:p>
        </p:txBody>
      </p:sp>
      <p:sp>
        <p:nvSpPr>
          <p:cNvPr id="6" name="Rectangle 5">
            <a:extLst>
              <a:ext uri="{FF2B5EF4-FFF2-40B4-BE49-F238E27FC236}">
                <a16:creationId xmlns:a16="http://schemas.microsoft.com/office/drawing/2014/main" id="{BDC8CFC4-52A4-3A46-B6B5-7A11DC342224}"/>
              </a:ext>
            </a:extLst>
          </p:cNvPr>
          <p:cNvSpPr/>
          <p:nvPr/>
        </p:nvSpPr>
        <p:spPr>
          <a:xfrm>
            <a:off x="1082231" y="1926771"/>
            <a:ext cx="15050398" cy="1200329"/>
          </a:xfrm>
          <a:prstGeom prst="rect">
            <a:avLst/>
          </a:prstGeom>
        </p:spPr>
        <p:txBody>
          <a:bodyPr wrap="square">
            <a:spAutoFit/>
          </a:bodyPr>
          <a:lstStyle/>
          <a:p>
            <a:pPr algn="l"/>
            <a:r>
              <a:rPr lang="en-PL" b="1" dirty="0"/>
              <a:t>(H2) </a:t>
            </a:r>
            <a:r>
              <a:rPr lang="en-PL" dirty="0"/>
              <a:t>: </a:t>
            </a:r>
            <a:r>
              <a:rPr lang="en-GB" dirty="0"/>
              <a:t> As of today, the only known factor to have an exponential effect on the epidemic is social distancing.</a:t>
            </a:r>
            <a:endParaRPr lang="en-PL" dirty="0"/>
          </a:p>
        </p:txBody>
      </p:sp>
      <p:pic>
        <p:nvPicPr>
          <p:cNvPr id="4" name="Picture 3">
            <a:extLst>
              <a:ext uri="{FF2B5EF4-FFF2-40B4-BE49-F238E27FC236}">
                <a16:creationId xmlns:a16="http://schemas.microsoft.com/office/drawing/2014/main" id="{C3B70BCD-3823-8440-B3E8-6AA2A7BD1B64}"/>
              </a:ext>
            </a:extLst>
          </p:cNvPr>
          <p:cNvPicPr>
            <a:picLocks noChangeAspect="1"/>
          </p:cNvPicPr>
          <p:nvPr/>
        </p:nvPicPr>
        <p:blipFill>
          <a:blip r:embed="rId3"/>
          <a:stretch>
            <a:fillRect/>
          </a:stretch>
        </p:blipFill>
        <p:spPr>
          <a:xfrm>
            <a:off x="1577959" y="3839676"/>
            <a:ext cx="393700" cy="520700"/>
          </a:xfrm>
          <a:prstGeom prst="rect">
            <a:avLst/>
          </a:prstGeom>
        </p:spPr>
      </p:pic>
      <p:sp>
        <p:nvSpPr>
          <p:cNvPr id="8" name="Rectangle 7">
            <a:extLst>
              <a:ext uri="{FF2B5EF4-FFF2-40B4-BE49-F238E27FC236}">
                <a16:creationId xmlns:a16="http://schemas.microsoft.com/office/drawing/2014/main" id="{7C013E1B-483B-D14C-961B-BFEF2423C970}"/>
              </a:ext>
            </a:extLst>
          </p:cNvPr>
          <p:cNvSpPr/>
          <p:nvPr/>
        </p:nvSpPr>
        <p:spPr>
          <a:xfrm>
            <a:off x="1971659" y="3839676"/>
            <a:ext cx="15050398" cy="646331"/>
          </a:xfrm>
          <a:prstGeom prst="rect">
            <a:avLst/>
          </a:prstGeom>
        </p:spPr>
        <p:txBody>
          <a:bodyPr wrap="square">
            <a:spAutoFit/>
          </a:bodyPr>
          <a:lstStyle/>
          <a:p>
            <a:pPr algn="l"/>
            <a:r>
              <a:rPr lang="en-PL" dirty="0"/>
              <a:t>: date of social distancing measures</a:t>
            </a:r>
          </a:p>
        </p:txBody>
      </p:sp>
      <p:sp>
        <p:nvSpPr>
          <p:cNvPr id="9" name="Rectangle 8">
            <a:extLst>
              <a:ext uri="{FF2B5EF4-FFF2-40B4-BE49-F238E27FC236}">
                <a16:creationId xmlns:a16="http://schemas.microsoft.com/office/drawing/2014/main" id="{516E15D5-12B5-BE42-BAC1-AD311FFE0EC5}"/>
              </a:ext>
            </a:extLst>
          </p:cNvPr>
          <p:cNvSpPr/>
          <p:nvPr/>
        </p:nvSpPr>
        <p:spPr>
          <a:xfrm>
            <a:off x="1084224" y="5190684"/>
            <a:ext cx="4750018" cy="646331"/>
          </a:xfrm>
          <a:prstGeom prst="rect">
            <a:avLst/>
          </a:prstGeom>
        </p:spPr>
        <p:txBody>
          <a:bodyPr wrap="none">
            <a:spAutoFit/>
          </a:bodyPr>
          <a:lstStyle/>
          <a:p>
            <a:r>
              <a:rPr lang="en-PL" b="1" dirty="0"/>
              <a:t>(H2) </a:t>
            </a:r>
            <a:r>
              <a:rPr lang="en-PL" dirty="0"/>
              <a:t>concretly means </a:t>
            </a:r>
          </a:p>
        </p:txBody>
      </p:sp>
      <p:pic>
        <p:nvPicPr>
          <p:cNvPr id="12" name="Picture 11">
            <a:extLst>
              <a:ext uri="{FF2B5EF4-FFF2-40B4-BE49-F238E27FC236}">
                <a16:creationId xmlns:a16="http://schemas.microsoft.com/office/drawing/2014/main" id="{71755630-E776-AE4C-A96C-19CD16D3F68A}"/>
              </a:ext>
            </a:extLst>
          </p:cNvPr>
          <p:cNvPicPr>
            <a:picLocks noChangeAspect="1"/>
          </p:cNvPicPr>
          <p:nvPr/>
        </p:nvPicPr>
        <p:blipFill>
          <a:blip r:embed="rId4"/>
          <a:stretch>
            <a:fillRect/>
          </a:stretch>
        </p:blipFill>
        <p:spPr>
          <a:xfrm>
            <a:off x="5834242" y="5267594"/>
            <a:ext cx="2717800" cy="533400"/>
          </a:xfrm>
          <a:prstGeom prst="rect">
            <a:avLst/>
          </a:prstGeom>
        </p:spPr>
      </p:pic>
    </p:spTree>
    <p:extLst>
      <p:ext uri="{BB962C8B-B14F-4D97-AF65-F5344CB8AC3E}">
        <p14:creationId xmlns:p14="http://schemas.microsoft.com/office/powerpoint/2010/main" val="4220858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3761815"/>
            <a:ext cx="10111015" cy="222996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lnSpc>
                <a:spcPts val="9001"/>
              </a:lnSpc>
              <a:defRPr sz="1800"/>
            </a:pPr>
            <a:r>
              <a:rPr lang="pl-PL" sz="7200" b="1" dirty="0">
                <a:solidFill>
                  <a:srgbClr val="1CAED1"/>
                </a:solidFill>
                <a:latin typeface="Arial"/>
                <a:ea typeface="Arial"/>
                <a:cs typeface="Arial"/>
                <a:sym typeface="Helvetica Neue Bold for IBM"/>
              </a:rPr>
              <a:t>Model and </a:t>
            </a:r>
          </a:p>
          <a:p>
            <a:pPr algn="l">
              <a:lnSpc>
                <a:spcPts val="9001"/>
              </a:lnSpc>
              <a:defRPr sz="1800"/>
            </a:pPr>
            <a:r>
              <a:rPr lang="pl-PL" sz="7200" b="1" dirty="0" err="1">
                <a:solidFill>
                  <a:srgbClr val="FFFFFF"/>
                </a:solidFill>
                <a:latin typeface="Arial"/>
                <a:ea typeface="Arial"/>
                <a:cs typeface="Arial"/>
                <a:sym typeface="Helvetica Neue Bold for IBM"/>
              </a:rPr>
              <a:t>Parameters</a:t>
            </a:r>
            <a:r>
              <a:rPr lang="pl-PL" sz="7200" b="1" dirty="0">
                <a:solidFill>
                  <a:srgbClr val="FFFFFF"/>
                </a:solidFill>
                <a:latin typeface="Arial"/>
                <a:ea typeface="Arial"/>
                <a:cs typeface="Arial"/>
                <a:sym typeface="Helvetica Neue Bold for IBM"/>
              </a:rPr>
              <a:t> </a:t>
            </a:r>
            <a:r>
              <a:rPr lang="pl-PL" sz="7200" b="1" dirty="0" err="1">
                <a:solidFill>
                  <a:srgbClr val="FFFFFF"/>
                </a:solidFill>
                <a:latin typeface="Arial"/>
                <a:ea typeface="Arial"/>
                <a:cs typeface="Arial"/>
                <a:sym typeface="Helvetica Neue Bold for IBM"/>
              </a:rPr>
              <a:t>estimation</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245402969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Model and </a:t>
            </a:r>
            <a:r>
              <a:rPr lang="pl-PL" sz="4400" dirty="0" err="1"/>
              <a:t>Parameters</a:t>
            </a:r>
            <a:r>
              <a:rPr lang="pl-PL" sz="4400" dirty="0"/>
              <a:t> </a:t>
            </a:r>
            <a:r>
              <a:rPr lang="pl-PL" sz="4400" dirty="0" err="1"/>
              <a:t>estimation</a:t>
            </a:r>
            <a:endParaRPr sz="4400" dirty="0"/>
          </a:p>
        </p:txBody>
      </p:sp>
      <p:sp>
        <p:nvSpPr>
          <p:cNvPr id="6" name="Rectangle 5">
            <a:extLst>
              <a:ext uri="{FF2B5EF4-FFF2-40B4-BE49-F238E27FC236}">
                <a16:creationId xmlns:a16="http://schemas.microsoft.com/office/drawing/2014/main" id="{BDC8CFC4-52A4-3A46-B6B5-7A11DC342224}"/>
              </a:ext>
            </a:extLst>
          </p:cNvPr>
          <p:cNvSpPr/>
          <p:nvPr/>
        </p:nvSpPr>
        <p:spPr>
          <a:xfrm>
            <a:off x="1082231" y="1926771"/>
            <a:ext cx="15050398" cy="646331"/>
          </a:xfrm>
          <a:prstGeom prst="rect">
            <a:avLst/>
          </a:prstGeom>
        </p:spPr>
        <p:txBody>
          <a:bodyPr wrap="square">
            <a:spAutoFit/>
          </a:bodyPr>
          <a:lstStyle/>
          <a:p>
            <a:pPr algn="l"/>
            <a:r>
              <a:rPr lang="pl-PL" dirty="0" err="1"/>
              <a:t>Consider</a:t>
            </a:r>
            <a:r>
              <a:rPr lang="pl-PL" dirty="0"/>
              <a:t> a </a:t>
            </a:r>
            <a:r>
              <a:rPr lang="pl-PL" dirty="0" err="1"/>
              <a:t>reference</a:t>
            </a:r>
            <a:r>
              <a:rPr lang="pl-PL" dirty="0"/>
              <a:t> </a:t>
            </a:r>
            <a:r>
              <a:rPr lang="pl-PL" dirty="0" err="1"/>
              <a:t>full</a:t>
            </a:r>
            <a:r>
              <a:rPr lang="pl-PL" dirty="0"/>
              <a:t> </a:t>
            </a:r>
            <a:r>
              <a:rPr lang="pl-PL" dirty="0" err="1"/>
              <a:t>trajectory</a:t>
            </a:r>
            <a:r>
              <a:rPr lang="pl-PL" dirty="0"/>
              <a:t>:      Hubei.</a:t>
            </a:r>
            <a:endParaRPr lang="en-PL" dirty="0"/>
          </a:p>
        </p:txBody>
      </p:sp>
      <p:pic>
        <p:nvPicPr>
          <p:cNvPr id="2" name="Picture 1">
            <a:extLst>
              <a:ext uri="{FF2B5EF4-FFF2-40B4-BE49-F238E27FC236}">
                <a16:creationId xmlns:a16="http://schemas.microsoft.com/office/drawing/2014/main" id="{54EC32C1-2EA4-7444-B0CE-7CC552D6EC15}"/>
              </a:ext>
            </a:extLst>
          </p:cNvPr>
          <p:cNvPicPr>
            <a:picLocks noChangeAspect="1"/>
          </p:cNvPicPr>
          <p:nvPr/>
        </p:nvPicPr>
        <p:blipFill>
          <a:blip r:embed="rId3"/>
          <a:stretch>
            <a:fillRect/>
          </a:stretch>
        </p:blipFill>
        <p:spPr>
          <a:xfrm>
            <a:off x="4275822" y="3010331"/>
            <a:ext cx="3441700" cy="469900"/>
          </a:xfrm>
          <a:prstGeom prst="rect">
            <a:avLst/>
          </a:prstGeom>
        </p:spPr>
      </p:pic>
      <p:pic>
        <p:nvPicPr>
          <p:cNvPr id="5" name="Picture 4">
            <a:extLst>
              <a:ext uri="{FF2B5EF4-FFF2-40B4-BE49-F238E27FC236}">
                <a16:creationId xmlns:a16="http://schemas.microsoft.com/office/drawing/2014/main" id="{0A558E5C-E2D6-1C48-BE6E-0A98816A405E}"/>
              </a:ext>
            </a:extLst>
          </p:cNvPr>
          <p:cNvPicPr>
            <a:picLocks noChangeAspect="1"/>
          </p:cNvPicPr>
          <p:nvPr/>
        </p:nvPicPr>
        <p:blipFill>
          <a:blip r:embed="rId4"/>
          <a:stretch>
            <a:fillRect/>
          </a:stretch>
        </p:blipFill>
        <p:spPr>
          <a:xfrm>
            <a:off x="15888715" y="2939749"/>
            <a:ext cx="431800" cy="520700"/>
          </a:xfrm>
          <a:prstGeom prst="rect">
            <a:avLst/>
          </a:prstGeom>
        </p:spPr>
      </p:pic>
      <p:pic>
        <p:nvPicPr>
          <p:cNvPr id="10" name="Picture 9">
            <a:extLst>
              <a:ext uri="{FF2B5EF4-FFF2-40B4-BE49-F238E27FC236}">
                <a16:creationId xmlns:a16="http://schemas.microsoft.com/office/drawing/2014/main" id="{715D0A7B-9C28-FD4B-B89F-E61A2DAFA178}"/>
              </a:ext>
            </a:extLst>
          </p:cNvPr>
          <p:cNvPicPr>
            <a:picLocks noChangeAspect="1"/>
          </p:cNvPicPr>
          <p:nvPr/>
        </p:nvPicPr>
        <p:blipFill>
          <a:blip r:embed="rId5"/>
          <a:stretch>
            <a:fillRect/>
          </a:stretch>
        </p:blipFill>
        <p:spPr>
          <a:xfrm>
            <a:off x="8525447" y="1989586"/>
            <a:ext cx="419100" cy="520700"/>
          </a:xfrm>
          <a:prstGeom prst="rect">
            <a:avLst/>
          </a:prstGeom>
        </p:spPr>
      </p:pic>
      <p:pic>
        <p:nvPicPr>
          <p:cNvPr id="11" name="Picture 10">
            <a:extLst>
              <a:ext uri="{FF2B5EF4-FFF2-40B4-BE49-F238E27FC236}">
                <a16:creationId xmlns:a16="http://schemas.microsoft.com/office/drawing/2014/main" id="{54583A49-D637-5749-B748-C0E0F2682590}"/>
              </a:ext>
            </a:extLst>
          </p:cNvPr>
          <p:cNvPicPr>
            <a:picLocks noChangeAspect="1"/>
          </p:cNvPicPr>
          <p:nvPr/>
        </p:nvPicPr>
        <p:blipFill>
          <a:blip r:embed="rId6"/>
          <a:stretch>
            <a:fillRect/>
          </a:stretch>
        </p:blipFill>
        <p:spPr>
          <a:xfrm>
            <a:off x="14330459" y="2796158"/>
            <a:ext cx="1041400" cy="939800"/>
          </a:xfrm>
          <a:prstGeom prst="rect">
            <a:avLst/>
          </a:prstGeom>
        </p:spPr>
      </p:pic>
      <p:sp>
        <p:nvSpPr>
          <p:cNvPr id="14" name="Rectangle 13">
            <a:extLst>
              <a:ext uri="{FF2B5EF4-FFF2-40B4-BE49-F238E27FC236}">
                <a16:creationId xmlns:a16="http://schemas.microsoft.com/office/drawing/2014/main" id="{44ADEA86-8C2A-C045-B0FE-33534CD912DC}"/>
              </a:ext>
            </a:extLst>
          </p:cNvPr>
          <p:cNvSpPr/>
          <p:nvPr/>
        </p:nvSpPr>
        <p:spPr>
          <a:xfrm>
            <a:off x="1082231" y="4054187"/>
            <a:ext cx="15050398" cy="1200329"/>
          </a:xfrm>
          <a:prstGeom prst="rect">
            <a:avLst/>
          </a:prstGeom>
        </p:spPr>
        <p:txBody>
          <a:bodyPr wrap="square">
            <a:spAutoFit/>
          </a:bodyPr>
          <a:lstStyle/>
          <a:p>
            <a:pPr algn="l"/>
            <a:r>
              <a:rPr lang="pl-PL" dirty="0"/>
              <a:t>We </a:t>
            </a:r>
            <a:r>
              <a:rPr lang="pl-PL" dirty="0" err="1"/>
              <a:t>will</a:t>
            </a:r>
            <a:r>
              <a:rPr lang="pl-PL" dirty="0"/>
              <a:t> </a:t>
            </a:r>
            <a:r>
              <a:rPr lang="pl-PL" dirty="0" err="1"/>
              <a:t>work</a:t>
            </a:r>
            <a:r>
              <a:rPr lang="pl-PL" dirty="0"/>
              <a:t> </a:t>
            </a:r>
            <a:r>
              <a:rPr lang="pl-PL" dirty="0" err="1"/>
              <a:t>only</a:t>
            </a:r>
            <a:r>
              <a:rPr lang="pl-PL" dirty="0"/>
              <a:t> in </a:t>
            </a:r>
            <a:r>
              <a:rPr lang="pl-PL" dirty="0" err="1"/>
              <a:t>this</a:t>
            </a:r>
            <a:r>
              <a:rPr lang="pl-PL" dirty="0"/>
              <a:t> </a:t>
            </a:r>
            <a:r>
              <a:rPr lang="pl-PL" dirty="0" err="1"/>
              <a:t>space</a:t>
            </a:r>
            <a:r>
              <a:rPr lang="pl-PL" dirty="0"/>
              <a:t> </a:t>
            </a:r>
            <a:r>
              <a:rPr lang="pl-PL" dirty="0" err="1"/>
              <a:t>now</a:t>
            </a:r>
            <a:r>
              <a:rPr lang="pl-PL" dirty="0"/>
              <a:t>. </a:t>
            </a:r>
            <a:r>
              <a:rPr lang="pl-PL" dirty="0" err="1"/>
              <a:t>Assume</a:t>
            </a:r>
            <a:r>
              <a:rPr lang="pl-PL" dirty="0"/>
              <a:t> </a:t>
            </a:r>
            <a:r>
              <a:rPr lang="pl-PL" dirty="0" err="1"/>
              <a:t>all</a:t>
            </a:r>
            <a:r>
              <a:rPr lang="pl-PL" dirty="0"/>
              <a:t> </a:t>
            </a:r>
            <a:r>
              <a:rPr lang="pl-PL" dirty="0" err="1"/>
              <a:t>trajectories</a:t>
            </a:r>
            <a:r>
              <a:rPr lang="pl-PL" dirty="0"/>
              <a:t> </a:t>
            </a:r>
            <a:r>
              <a:rPr lang="pl-PL" dirty="0" err="1"/>
              <a:t>have</a:t>
            </a:r>
            <a:r>
              <a:rPr lang="pl-PL" dirty="0"/>
              <a:t> </a:t>
            </a:r>
            <a:r>
              <a:rPr lang="pl-PL" dirty="0" err="1"/>
              <a:t>been</a:t>
            </a:r>
            <a:r>
              <a:rPr lang="pl-PL" dirty="0"/>
              <a:t> </a:t>
            </a:r>
            <a:r>
              <a:rPr lang="pl-PL" dirty="0" err="1"/>
              <a:t>calibrated</a:t>
            </a:r>
            <a:r>
              <a:rPr lang="pl-PL" dirty="0"/>
              <a:t> on </a:t>
            </a:r>
            <a:endParaRPr lang="en-PL" dirty="0"/>
          </a:p>
        </p:txBody>
      </p:sp>
      <p:pic>
        <p:nvPicPr>
          <p:cNvPr id="15" name="Picture 14">
            <a:extLst>
              <a:ext uri="{FF2B5EF4-FFF2-40B4-BE49-F238E27FC236}">
                <a16:creationId xmlns:a16="http://schemas.microsoft.com/office/drawing/2014/main" id="{5A7C4ADE-B310-9F48-AF5C-06643C9E5DF4}"/>
              </a:ext>
            </a:extLst>
          </p:cNvPr>
          <p:cNvPicPr>
            <a:picLocks noChangeAspect="1"/>
          </p:cNvPicPr>
          <p:nvPr/>
        </p:nvPicPr>
        <p:blipFill>
          <a:blip r:embed="rId7"/>
          <a:stretch>
            <a:fillRect/>
          </a:stretch>
        </p:blipFill>
        <p:spPr>
          <a:xfrm>
            <a:off x="11041294" y="6129745"/>
            <a:ext cx="2032000" cy="520700"/>
          </a:xfrm>
          <a:prstGeom prst="rect">
            <a:avLst/>
          </a:prstGeom>
        </p:spPr>
      </p:pic>
      <p:sp>
        <p:nvSpPr>
          <p:cNvPr id="17" name="Rectangle 16">
            <a:extLst>
              <a:ext uri="{FF2B5EF4-FFF2-40B4-BE49-F238E27FC236}">
                <a16:creationId xmlns:a16="http://schemas.microsoft.com/office/drawing/2014/main" id="{231C0495-B786-0F43-9D16-FAB79E7F983F}"/>
              </a:ext>
            </a:extLst>
          </p:cNvPr>
          <p:cNvSpPr/>
          <p:nvPr/>
        </p:nvSpPr>
        <p:spPr>
          <a:xfrm>
            <a:off x="1082231" y="2971048"/>
            <a:ext cx="15050398" cy="646331"/>
          </a:xfrm>
          <a:prstGeom prst="rect">
            <a:avLst/>
          </a:prstGeom>
        </p:spPr>
        <p:txBody>
          <a:bodyPr wrap="square">
            <a:spAutoFit/>
          </a:bodyPr>
          <a:lstStyle/>
          <a:p>
            <a:pPr algn="l"/>
            <a:r>
              <a:rPr lang="pl-PL" dirty="0" err="1"/>
              <a:t>Normalize</a:t>
            </a:r>
            <a:r>
              <a:rPr lang="pl-PL" dirty="0"/>
              <a:t> </a:t>
            </a:r>
            <a:r>
              <a:rPr lang="pl-PL" dirty="0" err="1"/>
              <a:t>it</a:t>
            </a:r>
            <a:r>
              <a:rPr lang="pl-PL" dirty="0"/>
              <a:t> in                              </a:t>
            </a:r>
            <a:r>
              <a:rPr lang="pl-PL" dirty="0" err="1"/>
              <a:t>such</a:t>
            </a:r>
            <a:r>
              <a:rPr lang="pl-PL" dirty="0"/>
              <a:t> </a:t>
            </a:r>
            <a:r>
              <a:rPr lang="pl-PL" dirty="0" err="1"/>
              <a:t>that</a:t>
            </a:r>
            <a:r>
              <a:rPr lang="pl-PL" dirty="0"/>
              <a:t> the point of </a:t>
            </a:r>
            <a:r>
              <a:rPr lang="pl-PL" dirty="0" err="1"/>
              <a:t>inflection</a:t>
            </a:r>
            <a:endParaRPr lang="en-PL" dirty="0"/>
          </a:p>
        </p:txBody>
      </p:sp>
      <p:pic>
        <p:nvPicPr>
          <p:cNvPr id="18" name="Picture 17">
            <a:extLst>
              <a:ext uri="{FF2B5EF4-FFF2-40B4-BE49-F238E27FC236}">
                <a16:creationId xmlns:a16="http://schemas.microsoft.com/office/drawing/2014/main" id="{D1A3AC34-070B-8C45-9B22-5A7B6CE9FA8C}"/>
              </a:ext>
            </a:extLst>
          </p:cNvPr>
          <p:cNvPicPr>
            <a:picLocks noChangeAspect="1"/>
          </p:cNvPicPr>
          <p:nvPr/>
        </p:nvPicPr>
        <p:blipFill>
          <a:blip r:embed="rId4"/>
          <a:stretch>
            <a:fillRect/>
          </a:stretch>
        </p:blipFill>
        <p:spPr>
          <a:xfrm>
            <a:off x="4059922" y="4656653"/>
            <a:ext cx="431800" cy="520700"/>
          </a:xfrm>
          <a:prstGeom prst="rect">
            <a:avLst/>
          </a:prstGeom>
        </p:spPr>
      </p:pic>
      <p:sp>
        <p:nvSpPr>
          <p:cNvPr id="19" name="Rectangle 18">
            <a:extLst>
              <a:ext uri="{FF2B5EF4-FFF2-40B4-BE49-F238E27FC236}">
                <a16:creationId xmlns:a16="http://schemas.microsoft.com/office/drawing/2014/main" id="{365CCF2E-6177-DD49-A0F2-7F0BBDF84C55}"/>
              </a:ext>
            </a:extLst>
          </p:cNvPr>
          <p:cNvSpPr/>
          <p:nvPr/>
        </p:nvSpPr>
        <p:spPr>
          <a:xfrm>
            <a:off x="1082231" y="6066930"/>
            <a:ext cx="15050398" cy="646331"/>
          </a:xfrm>
          <a:prstGeom prst="rect">
            <a:avLst/>
          </a:prstGeom>
        </p:spPr>
        <p:txBody>
          <a:bodyPr wrap="square">
            <a:spAutoFit/>
          </a:bodyPr>
          <a:lstStyle/>
          <a:p>
            <a:pPr algn="l"/>
            <a:r>
              <a:rPr lang="pl-PL" dirty="0"/>
              <a:t>We </a:t>
            </a:r>
            <a:r>
              <a:rPr lang="pl-PL" dirty="0" err="1"/>
              <a:t>have</a:t>
            </a:r>
            <a:r>
              <a:rPr lang="pl-PL" dirty="0"/>
              <a:t> </a:t>
            </a:r>
            <a:r>
              <a:rPr lang="pl-PL" dirty="0" err="1"/>
              <a:t>now</a:t>
            </a:r>
            <a:r>
              <a:rPr lang="pl-PL" dirty="0"/>
              <a:t> on SP with N (</a:t>
            </a:r>
            <a:r>
              <a:rPr lang="pl-PL" dirty="0" err="1"/>
              <a:t>partiel</a:t>
            </a:r>
            <a:r>
              <a:rPr lang="pl-PL" dirty="0"/>
              <a:t>) </a:t>
            </a:r>
            <a:r>
              <a:rPr lang="pl-PL" dirty="0" err="1"/>
              <a:t>trajectories</a:t>
            </a:r>
            <a:endParaRPr lang="en-PL" dirty="0"/>
          </a:p>
        </p:txBody>
      </p:sp>
      <p:sp>
        <p:nvSpPr>
          <p:cNvPr id="20" name="Rectangle 19">
            <a:extLst>
              <a:ext uri="{FF2B5EF4-FFF2-40B4-BE49-F238E27FC236}">
                <a16:creationId xmlns:a16="http://schemas.microsoft.com/office/drawing/2014/main" id="{70978F3B-D098-1F4A-BD1E-8E39ECB5FF88}"/>
              </a:ext>
            </a:extLst>
          </p:cNvPr>
          <p:cNvSpPr/>
          <p:nvPr/>
        </p:nvSpPr>
        <p:spPr>
          <a:xfrm>
            <a:off x="1144932" y="7117682"/>
            <a:ext cx="15050398" cy="646331"/>
          </a:xfrm>
          <a:prstGeom prst="rect">
            <a:avLst/>
          </a:prstGeom>
        </p:spPr>
        <p:txBody>
          <a:bodyPr wrap="square">
            <a:spAutoFit/>
          </a:bodyPr>
          <a:lstStyle/>
          <a:p>
            <a:pPr algn="l"/>
            <a:r>
              <a:rPr lang="pl-PL" dirty="0" err="1"/>
              <a:t>All</a:t>
            </a:r>
            <a:r>
              <a:rPr lang="pl-PL" dirty="0"/>
              <a:t> we </a:t>
            </a:r>
            <a:r>
              <a:rPr lang="pl-PL" dirty="0" err="1"/>
              <a:t>have</a:t>
            </a:r>
            <a:r>
              <a:rPr lang="pl-PL" dirty="0"/>
              <a:t> to do </a:t>
            </a:r>
            <a:r>
              <a:rPr lang="pl-PL" dirty="0" err="1"/>
              <a:t>is</a:t>
            </a:r>
            <a:r>
              <a:rPr lang="pl-PL" dirty="0"/>
              <a:t> </a:t>
            </a:r>
            <a:r>
              <a:rPr lang="pl-PL" dirty="0" err="1"/>
              <a:t>estimating</a:t>
            </a:r>
            <a:r>
              <a:rPr lang="pl-PL" dirty="0"/>
              <a:t>        and </a:t>
            </a:r>
            <a:endParaRPr lang="en-PL" dirty="0"/>
          </a:p>
        </p:txBody>
      </p:sp>
      <p:pic>
        <p:nvPicPr>
          <p:cNvPr id="21" name="Picture 20">
            <a:extLst>
              <a:ext uri="{FF2B5EF4-FFF2-40B4-BE49-F238E27FC236}">
                <a16:creationId xmlns:a16="http://schemas.microsoft.com/office/drawing/2014/main" id="{DB55B7FC-7883-E841-BCC7-ABF4300C5774}"/>
              </a:ext>
            </a:extLst>
          </p:cNvPr>
          <p:cNvPicPr>
            <a:picLocks noChangeAspect="1"/>
          </p:cNvPicPr>
          <p:nvPr/>
        </p:nvPicPr>
        <p:blipFill>
          <a:blip r:embed="rId8"/>
          <a:stretch>
            <a:fillRect/>
          </a:stretch>
        </p:blipFill>
        <p:spPr>
          <a:xfrm>
            <a:off x="7841699" y="7164740"/>
            <a:ext cx="552216" cy="552216"/>
          </a:xfrm>
          <a:prstGeom prst="rect">
            <a:avLst/>
          </a:prstGeom>
        </p:spPr>
      </p:pic>
      <p:pic>
        <p:nvPicPr>
          <p:cNvPr id="22" name="Picture 21">
            <a:extLst>
              <a:ext uri="{FF2B5EF4-FFF2-40B4-BE49-F238E27FC236}">
                <a16:creationId xmlns:a16="http://schemas.microsoft.com/office/drawing/2014/main" id="{AC8C02E8-EA43-F74A-B260-A8DFF94FDC46}"/>
              </a:ext>
            </a:extLst>
          </p:cNvPr>
          <p:cNvPicPr>
            <a:picLocks noChangeAspect="1"/>
          </p:cNvPicPr>
          <p:nvPr/>
        </p:nvPicPr>
        <p:blipFill>
          <a:blip r:embed="rId9"/>
          <a:stretch>
            <a:fillRect/>
          </a:stretch>
        </p:blipFill>
        <p:spPr>
          <a:xfrm>
            <a:off x="9397032" y="7216191"/>
            <a:ext cx="403541" cy="552215"/>
          </a:xfrm>
          <a:prstGeom prst="rect">
            <a:avLst/>
          </a:prstGeom>
        </p:spPr>
      </p:pic>
    </p:spTree>
    <p:extLst>
      <p:ext uri="{BB962C8B-B14F-4D97-AF65-F5344CB8AC3E}">
        <p14:creationId xmlns:p14="http://schemas.microsoft.com/office/powerpoint/2010/main" val="2674439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Estimation</a:t>
            </a:r>
            <a:r>
              <a:rPr lang="pl-PL" sz="4400" dirty="0"/>
              <a:t> of</a:t>
            </a:r>
            <a:endParaRPr sz="4400" dirty="0"/>
          </a:p>
        </p:txBody>
      </p:sp>
      <p:sp>
        <p:nvSpPr>
          <p:cNvPr id="16" name="Rectangle 15">
            <a:extLst>
              <a:ext uri="{FF2B5EF4-FFF2-40B4-BE49-F238E27FC236}">
                <a16:creationId xmlns:a16="http://schemas.microsoft.com/office/drawing/2014/main" id="{57D461CB-60CE-A348-9CA3-D4BB64C5B800}"/>
              </a:ext>
            </a:extLst>
          </p:cNvPr>
          <p:cNvSpPr/>
          <p:nvPr/>
        </p:nvSpPr>
        <p:spPr>
          <a:xfrm>
            <a:off x="1082231" y="2347241"/>
            <a:ext cx="15050398" cy="646331"/>
          </a:xfrm>
          <a:prstGeom prst="rect">
            <a:avLst/>
          </a:prstGeom>
        </p:spPr>
        <p:txBody>
          <a:bodyPr wrap="square">
            <a:spAutoFit/>
          </a:bodyPr>
          <a:lstStyle/>
          <a:p>
            <a:pPr algn="l"/>
            <a:r>
              <a:rPr lang="pl-PL" dirty="0"/>
              <a:t>We </a:t>
            </a:r>
            <a:r>
              <a:rPr lang="pl-PL" dirty="0" err="1"/>
              <a:t>have</a:t>
            </a:r>
            <a:r>
              <a:rPr lang="pl-PL" dirty="0"/>
              <a:t> no </a:t>
            </a:r>
            <a:r>
              <a:rPr lang="pl-PL" dirty="0" err="1"/>
              <a:t>knowledge</a:t>
            </a:r>
            <a:r>
              <a:rPr lang="pl-PL" dirty="0"/>
              <a:t> </a:t>
            </a:r>
            <a:r>
              <a:rPr lang="pl-PL" dirty="0" err="1"/>
              <a:t>about</a:t>
            </a:r>
            <a:r>
              <a:rPr lang="pl-PL" dirty="0"/>
              <a:t> </a:t>
            </a:r>
            <a:r>
              <a:rPr lang="pl-PL" i="1" dirty="0"/>
              <a:t>f</a:t>
            </a:r>
            <a:endParaRPr lang="en-PL" i="1" dirty="0"/>
          </a:p>
        </p:txBody>
      </p:sp>
      <p:pic>
        <p:nvPicPr>
          <p:cNvPr id="4" name="Picture 3">
            <a:extLst>
              <a:ext uri="{FF2B5EF4-FFF2-40B4-BE49-F238E27FC236}">
                <a16:creationId xmlns:a16="http://schemas.microsoft.com/office/drawing/2014/main" id="{0FA2D640-DEB6-9D46-8A7F-708D53D6C973}"/>
              </a:ext>
            </a:extLst>
          </p:cNvPr>
          <p:cNvPicPr>
            <a:picLocks noChangeAspect="1"/>
          </p:cNvPicPr>
          <p:nvPr/>
        </p:nvPicPr>
        <p:blipFill>
          <a:blip r:embed="rId3"/>
          <a:stretch>
            <a:fillRect/>
          </a:stretch>
        </p:blipFill>
        <p:spPr>
          <a:xfrm>
            <a:off x="8891275" y="2486256"/>
            <a:ext cx="368300" cy="368300"/>
          </a:xfrm>
          <a:prstGeom prst="rect">
            <a:avLst/>
          </a:prstGeom>
        </p:spPr>
      </p:pic>
      <p:pic>
        <p:nvPicPr>
          <p:cNvPr id="17" name="Picture 16">
            <a:extLst>
              <a:ext uri="{FF2B5EF4-FFF2-40B4-BE49-F238E27FC236}">
                <a16:creationId xmlns:a16="http://schemas.microsoft.com/office/drawing/2014/main" id="{6E309487-10E2-1043-A4BA-F6A3E8ACFF84}"/>
              </a:ext>
            </a:extLst>
          </p:cNvPr>
          <p:cNvPicPr>
            <a:picLocks noChangeAspect="1"/>
          </p:cNvPicPr>
          <p:nvPr/>
        </p:nvPicPr>
        <p:blipFill>
          <a:blip r:embed="rId4"/>
          <a:stretch>
            <a:fillRect/>
          </a:stretch>
        </p:blipFill>
        <p:spPr>
          <a:xfrm>
            <a:off x="3063470" y="3849256"/>
            <a:ext cx="2032000" cy="520700"/>
          </a:xfrm>
          <a:prstGeom prst="rect">
            <a:avLst/>
          </a:prstGeom>
        </p:spPr>
      </p:pic>
      <p:sp>
        <p:nvSpPr>
          <p:cNvPr id="18" name="Rectangle 17">
            <a:extLst>
              <a:ext uri="{FF2B5EF4-FFF2-40B4-BE49-F238E27FC236}">
                <a16:creationId xmlns:a16="http://schemas.microsoft.com/office/drawing/2014/main" id="{ED6D2815-85CE-404E-B9BF-E6EDFA93B9BB}"/>
              </a:ext>
            </a:extLst>
          </p:cNvPr>
          <p:cNvSpPr/>
          <p:nvPr/>
        </p:nvSpPr>
        <p:spPr>
          <a:xfrm>
            <a:off x="1008542" y="3786441"/>
            <a:ext cx="15050398" cy="646331"/>
          </a:xfrm>
          <a:prstGeom prst="rect">
            <a:avLst/>
          </a:prstGeom>
        </p:spPr>
        <p:txBody>
          <a:bodyPr wrap="square">
            <a:spAutoFit/>
          </a:bodyPr>
          <a:lstStyle/>
          <a:p>
            <a:pPr algn="l"/>
            <a:r>
              <a:rPr lang="pl-PL" dirty="0" err="1"/>
              <a:t>Assume</a:t>
            </a:r>
            <a:r>
              <a:rPr lang="pl-PL" dirty="0"/>
              <a:t> </a:t>
            </a:r>
            <a:endParaRPr lang="en-PL" i="1" dirty="0"/>
          </a:p>
        </p:txBody>
      </p:sp>
      <p:sp>
        <p:nvSpPr>
          <p:cNvPr id="9" name="Rectangle 8">
            <a:extLst>
              <a:ext uri="{FF2B5EF4-FFF2-40B4-BE49-F238E27FC236}">
                <a16:creationId xmlns:a16="http://schemas.microsoft.com/office/drawing/2014/main" id="{FDB93D75-5804-7045-AE7B-B2F069C4DA0C}"/>
              </a:ext>
            </a:extLst>
          </p:cNvPr>
          <p:cNvSpPr/>
          <p:nvPr/>
        </p:nvSpPr>
        <p:spPr>
          <a:xfrm>
            <a:off x="5309348" y="3849256"/>
            <a:ext cx="3057247" cy="646331"/>
          </a:xfrm>
          <a:prstGeom prst="rect">
            <a:avLst/>
          </a:prstGeom>
        </p:spPr>
        <p:txBody>
          <a:bodyPr wrap="none">
            <a:spAutoFit/>
          </a:bodyPr>
          <a:lstStyle/>
          <a:p>
            <a:pPr algn="l"/>
            <a:r>
              <a:rPr lang="pl-PL" dirty="0" err="1"/>
              <a:t>are</a:t>
            </a:r>
            <a:r>
              <a:rPr lang="pl-PL" dirty="0"/>
              <a:t> </a:t>
            </a:r>
            <a:r>
              <a:rPr lang="pl-PL" dirty="0" err="1"/>
              <a:t>sorted</a:t>
            </a:r>
            <a:r>
              <a:rPr lang="pl-PL" dirty="0"/>
              <a:t> by </a:t>
            </a:r>
            <a:endParaRPr lang="en-PL" dirty="0"/>
          </a:p>
        </p:txBody>
      </p:sp>
      <p:pic>
        <p:nvPicPr>
          <p:cNvPr id="12" name="Picture 11">
            <a:extLst>
              <a:ext uri="{FF2B5EF4-FFF2-40B4-BE49-F238E27FC236}">
                <a16:creationId xmlns:a16="http://schemas.microsoft.com/office/drawing/2014/main" id="{30243B68-3ACC-2448-8947-8C16EB6EA6B0}"/>
              </a:ext>
            </a:extLst>
          </p:cNvPr>
          <p:cNvPicPr>
            <a:picLocks noChangeAspect="1"/>
          </p:cNvPicPr>
          <p:nvPr/>
        </p:nvPicPr>
        <p:blipFill>
          <a:blip r:embed="rId5"/>
          <a:stretch>
            <a:fillRect/>
          </a:stretch>
        </p:blipFill>
        <p:spPr>
          <a:xfrm>
            <a:off x="8278323" y="3898216"/>
            <a:ext cx="368300" cy="533400"/>
          </a:xfrm>
          <a:prstGeom prst="rect">
            <a:avLst/>
          </a:prstGeom>
        </p:spPr>
      </p:pic>
      <p:pic>
        <p:nvPicPr>
          <p:cNvPr id="19" name="Picture 18">
            <a:extLst>
              <a:ext uri="{FF2B5EF4-FFF2-40B4-BE49-F238E27FC236}">
                <a16:creationId xmlns:a16="http://schemas.microsoft.com/office/drawing/2014/main" id="{CDDB2532-394C-4B45-9884-E3C72BB6ECB7}"/>
              </a:ext>
            </a:extLst>
          </p:cNvPr>
          <p:cNvPicPr>
            <a:picLocks noChangeAspect="1"/>
          </p:cNvPicPr>
          <p:nvPr/>
        </p:nvPicPr>
        <p:blipFill>
          <a:blip r:embed="rId6"/>
          <a:stretch>
            <a:fillRect/>
          </a:stretch>
        </p:blipFill>
        <p:spPr>
          <a:xfrm>
            <a:off x="1008542" y="4838229"/>
            <a:ext cx="2755900" cy="482600"/>
          </a:xfrm>
          <a:prstGeom prst="rect">
            <a:avLst/>
          </a:prstGeom>
        </p:spPr>
      </p:pic>
      <p:sp>
        <p:nvSpPr>
          <p:cNvPr id="20" name="Rectangle 19">
            <a:extLst>
              <a:ext uri="{FF2B5EF4-FFF2-40B4-BE49-F238E27FC236}">
                <a16:creationId xmlns:a16="http://schemas.microsoft.com/office/drawing/2014/main" id="{428662BD-4CF5-8D4A-9B49-DC4F980B91E8}"/>
              </a:ext>
            </a:extLst>
          </p:cNvPr>
          <p:cNvSpPr/>
          <p:nvPr/>
        </p:nvSpPr>
        <p:spPr>
          <a:xfrm>
            <a:off x="4079470" y="4756363"/>
            <a:ext cx="15050398" cy="646331"/>
          </a:xfrm>
          <a:prstGeom prst="rect">
            <a:avLst/>
          </a:prstGeom>
        </p:spPr>
        <p:txBody>
          <a:bodyPr wrap="square">
            <a:spAutoFit/>
          </a:bodyPr>
          <a:lstStyle/>
          <a:p>
            <a:pPr algn="l"/>
            <a:r>
              <a:rPr lang="pl-PL" dirty="0"/>
              <a:t>: </a:t>
            </a:r>
            <a:r>
              <a:rPr lang="pl-PL" dirty="0" err="1"/>
              <a:t>number</a:t>
            </a:r>
            <a:r>
              <a:rPr lang="pl-PL" dirty="0"/>
              <a:t> of </a:t>
            </a:r>
            <a:r>
              <a:rPr lang="pl-PL" dirty="0" err="1"/>
              <a:t>trajectories</a:t>
            </a:r>
            <a:r>
              <a:rPr lang="pl-PL" dirty="0"/>
              <a:t> </a:t>
            </a:r>
            <a:r>
              <a:rPr lang="pl-PL" dirty="0" err="1"/>
              <a:t>that</a:t>
            </a:r>
            <a:r>
              <a:rPr lang="pl-PL" dirty="0"/>
              <a:t> </a:t>
            </a:r>
            <a:r>
              <a:rPr lang="pl-PL" dirty="0" err="1"/>
              <a:t>reached</a:t>
            </a:r>
            <a:r>
              <a:rPr lang="pl-PL" dirty="0"/>
              <a:t> </a:t>
            </a:r>
            <a:r>
              <a:rPr lang="pl-PL" dirty="0" err="1"/>
              <a:t>their</a:t>
            </a:r>
            <a:r>
              <a:rPr lang="pl-PL" dirty="0"/>
              <a:t> </a:t>
            </a:r>
            <a:r>
              <a:rPr lang="pl-PL" dirty="0" err="1"/>
              <a:t>peak</a:t>
            </a:r>
            <a:r>
              <a:rPr lang="pl-PL" dirty="0"/>
              <a:t> </a:t>
            </a:r>
            <a:endParaRPr lang="en-PL" i="1" dirty="0"/>
          </a:p>
        </p:txBody>
      </p:sp>
      <p:pic>
        <p:nvPicPr>
          <p:cNvPr id="21" name="Picture 20">
            <a:extLst>
              <a:ext uri="{FF2B5EF4-FFF2-40B4-BE49-F238E27FC236}">
                <a16:creationId xmlns:a16="http://schemas.microsoft.com/office/drawing/2014/main" id="{8A0E25CE-1989-3448-BC1C-7E91B1E3F260}"/>
              </a:ext>
            </a:extLst>
          </p:cNvPr>
          <p:cNvPicPr>
            <a:picLocks noChangeAspect="1"/>
          </p:cNvPicPr>
          <p:nvPr/>
        </p:nvPicPr>
        <p:blipFill>
          <a:blip r:embed="rId7"/>
          <a:stretch>
            <a:fillRect/>
          </a:stretch>
        </p:blipFill>
        <p:spPr>
          <a:xfrm>
            <a:off x="9519576" y="2379869"/>
            <a:ext cx="2387600" cy="520700"/>
          </a:xfrm>
          <a:prstGeom prst="rect">
            <a:avLst/>
          </a:prstGeom>
        </p:spPr>
      </p:pic>
      <p:pic>
        <p:nvPicPr>
          <p:cNvPr id="22" name="Picture 21">
            <a:extLst>
              <a:ext uri="{FF2B5EF4-FFF2-40B4-BE49-F238E27FC236}">
                <a16:creationId xmlns:a16="http://schemas.microsoft.com/office/drawing/2014/main" id="{B6284ED9-17A0-C249-A782-C4FB04FD16C4}"/>
              </a:ext>
            </a:extLst>
          </p:cNvPr>
          <p:cNvPicPr>
            <a:picLocks noChangeAspect="1"/>
          </p:cNvPicPr>
          <p:nvPr/>
        </p:nvPicPr>
        <p:blipFill>
          <a:blip r:embed="rId8"/>
          <a:stretch>
            <a:fillRect/>
          </a:stretch>
        </p:blipFill>
        <p:spPr>
          <a:xfrm>
            <a:off x="7498382" y="6714209"/>
            <a:ext cx="3797300" cy="1384300"/>
          </a:xfrm>
          <a:prstGeom prst="rect">
            <a:avLst/>
          </a:prstGeom>
        </p:spPr>
      </p:pic>
      <p:sp>
        <p:nvSpPr>
          <p:cNvPr id="23" name="TextBox 22">
            <a:extLst>
              <a:ext uri="{FF2B5EF4-FFF2-40B4-BE49-F238E27FC236}">
                <a16:creationId xmlns:a16="http://schemas.microsoft.com/office/drawing/2014/main" id="{F7B207B4-B76D-EA4D-83AC-DEC52B64A6FA}"/>
              </a:ext>
            </a:extLst>
          </p:cNvPr>
          <p:cNvSpPr txBox="1"/>
          <p:nvPr/>
        </p:nvSpPr>
        <p:spPr>
          <a:xfrm>
            <a:off x="1008542" y="7078064"/>
            <a:ext cx="620682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Standard unbiased estimator:</a:t>
            </a:r>
          </a:p>
        </p:txBody>
      </p:sp>
      <p:pic>
        <p:nvPicPr>
          <p:cNvPr id="24" name="Picture 23">
            <a:extLst>
              <a:ext uri="{FF2B5EF4-FFF2-40B4-BE49-F238E27FC236}">
                <a16:creationId xmlns:a16="http://schemas.microsoft.com/office/drawing/2014/main" id="{622281D8-8651-2341-BD40-9E2AA4A190F5}"/>
              </a:ext>
            </a:extLst>
          </p:cNvPr>
          <p:cNvPicPr>
            <a:picLocks noChangeAspect="1"/>
          </p:cNvPicPr>
          <p:nvPr/>
        </p:nvPicPr>
        <p:blipFill>
          <a:blip r:embed="rId3"/>
          <a:stretch>
            <a:fillRect/>
          </a:stretch>
        </p:blipFill>
        <p:spPr>
          <a:xfrm>
            <a:off x="5908589" y="215901"/>
            <a:ext cx="629160" cy="629160"/>
          </a:xfrm>
          <a:prstGeom prst="rect">
            <a:avLst/>
          </a:prstGeom>
        </p:spPr>
      </p:pic>
      <p:pic>
        <p:nvPicPr>
          <p:cNvPr id="25" name="Picture 24">
            <a:extLst>
              <a:ext uri="{FF2B5EF4-FFF2-40B4-BE49-F238E27FC236}">
                <a16:creationId xmlns:a16="http://schemas.microsoft.com/office/drawing/2014/main" id="{B1F4233C-2492-1545-B8F7-0CAB79883265}"/>
              </a:ext>
            </a:extLst>
          </p:cNvPr>
          <p:cNvPicPr>
            <a:picLocks noChangeAspect="1"/>
          </p:cNvPicPr>
          <p:nvPr/>
        </p:nvPicPr>
        <p:blipFill>
          <a:blip r:embed="rId9"/>
          <a:stretch>
            <a:fillRect/>
          </a:stretch>
        </p:blipFill>
        <p:spPr>
          <a:xfrm>
            <a:off x="11186110" y="3039391"/>
            <a:ext cx="5945396" cy="6577521"/>
          </a:xfrm>
          <a:prstGeom prst="rect">
            <a:avLst/>
          </a:prstGeom>
        </p:spPr>
      </p:pic>
    </p:spTree>
    <p:extLst>
      <p:ext uri="{BB962C8B-B14F-4D97-AF65-F5344CB8AC3E}">
        <p14:creationId xmlns:p14="http://schemas.microsoft.com/office/powerpoint/2010/main" val="133090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9" grpId="0"/>
      <p:bldP spid="20"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Estimation</a:t>
            </a:r>
            <a:r>
              <a:rPr lang="pl-PL" sz="4400" dirty="0"/>
              <a:t> of</a:t>
            </a:r>
            <a:endParaRPr sz="4400" dirty="0"/>
          </a:p>
        </p:txBody>
      </p:sp>
      <p:sp>
        <p:nvSpPr>
          <p:cNvPr id="16" name="Rectangle 15">
            <a:extLst>
              <a:ext uri="{FF2B5EF4-FFF2-40B4-BE49-F238E27FC236}">
                <a16:creationId xmlns:a16="http://schemas.microsoft.com/office/drawing/2014/main" id="{57D461CB-60CE-A348-9CA3-D4BB64C5B800}"/>
              </a:ext>
            </a:extLst>
          </p:cNvPr>
          <p:cNvSpPr/>
          <p:nvPr/>
        </p:nvSpPr>
        <p:spPr>
          <a:xfrm>
            <a:off x="1082231" y="2347241"/>
            <a:ext cx="15050398" cy="646331"/>
          </a:xfrm>
          <a:prstGeom prst="rect">
            <a:avLst/>
          </a:prstGeom>
        </p:spPr>
        <p:txBody>
          <a:bodyPr wrap="square">
            <a:spAutoFit/>
          </a:bodyPr>
          <a:lstStyle/>
          <a:p>
            <a:pPr algn="l"/>
            <a:r>
              <a:rPr lang="pl-PL" dirty="0"/>
              <a:t>For the </a:t>
            </a:r>
            <a:r>
              <a:rPr lang="pl-PL" dirty="0" err="1"/>
              <a:t>variance</a:t>
            </a:r>
            <a:r>
              <a:rPr lang="pl-PL" dirty="0"/>
              <a:t>, </a:t>
            </a:r>
            <a:r>
              <a:rPr lang="pl-PL" dirty="0" err="1"/>
              <a:t>it’s</a:t>
            </a:r>
            <a:r>
              <a:rPr lang="pl-PL" dirty="0"/>
              <a:t> </a:t>
            </a:r>
            <a:r>
              <a:rPr lang="pl-PL" dirty="0" err="1"/>
              <a:t>slightly</a:t>
            </a:r>
            <a:r>
              <a:rPr lang="pl-PL" dirty="0"/>
              <a:t> </a:t>
            </a:r>
            <a:r>
              <a:rPr lang="pl-PL" dirty="0" err="1"/>
              <a:t>more</a:t>
            </a:r>
            <a:r>
              <a:rPr lang="pl-PL" dirty="0"/>
              <a:t> </a:t>
            </a:r>
            <a:r>
              <a:rPr lang="pl-PL" dirty="0" err="1"/>
              <a:t>complex</a:t>
            </a:r>
            <a:r>
              <a:rPr lang="pl-PL" dirty="0"/>
              <a:t>: </a:t>
            </a:r>
            <a:r>
              <a:rPr lang="pl-PL" dirty="0" err="1"/>
              <a:t>very</a:t>
            </a:r>
            <a:r>
              <a:rPr lang="pl-PL" dirty="0"/>
              <a:t> </a:t>
            </a:r>
            <a:r>
              <a:rPr lang="pl-PL" dirty="0" err="1"/>
              <a:t>little</a:t>
            </a:r>
            <a:r>
              <a:rPr lang="pl-PL" dirty="0"/>
              <a:t> </a:t>
            </a:r>
            <a:r>
              <a:rPr lang="pl-PL" dirty="0" err="1"/>
              <a:t>trajectories</a:t>
            </a:r>
            <a:endParaRPr lang="en-PL" dirty="0"/>
          </a:p>
        </p:txBody>
      </p:sp>
      <p:pic>
        <p:nvPicPr>
          <p:cNvPr id="2" name="Picture 1">
            <a:extLst>
              <a:ext uri="{FF2B5EF4-FFF2-40B4-BE49-F238E27FC236}">
                <a16:creationId xmlns:a16="http://schemas.microsoft.com/office/drawing/2014/main" id="{C8AAF5BE-7553-7D44-89FD-EFF26FF56106}"/>
              </a:ext>
            </a:extLst>
          </p:cNvPr>
          <p:cNvPicPr>
            <a:picLocks noChangeAspect="1"/>
          </p:cNvPicPr>
          <p:nvPr/>
        </p:nvPicPr>
        <p:blipFill>
          <a:blip r:embed="rId3"/>
          <a:stretch>
            <a:fillRect/>
          </a:stretch>
        </p:blipFill>
        <p:spPr>
          <a:xfrm>
            <a:off x="2536032" y="3343082"/>
            <a:ext cx="5041900" cy="1384300"/>
          </a:xfrm>
          <a:prstGeom prst="rect">
            <a:avLst/>
          </a:prstGeom>
        </p:spPr>
      </p:pic>
      <p:sp>
        <p:nvSpPr>
          <p:cNvPr id="24" name="Rectangle 23">
            <a:extLst>
              <a:ext uri="{FF2B5EF4-FFF2-40B4-BE49-F238E27FC236}">
                <a16:creationId xmlns:a16="http://schemas.microsoft.com/office/drawing/2014/main" id="{DDB7C698-43FF-D64D-B8C6-F280E67915D7}"/>
              </a:ext>
            </a:extLst>
          </p:cNvPr>
          <p:cNvSpPr/>
          <p:nvPr/>
        </p:nvSpPr>
        <p:spPr>
          <a:xfrm>
            <a:off x="1043014" y="5206819"/>
            <a:ext cx="15050398" cy="646331"/>
          </a:xfrm>
          <a:prstGeom prst="rect">
            <a:avLst/>
          </a:prstGeom>
        </p:spPr>
        <p:txBody>
          <a:bodyPr wrap="square">
            <a:spAutoFit/>
          </a:bodyPr>
          <a:lstStyle/>
          <a:p>
            <a:pPr algn="l"/>
            <a:r>
              <a:rPr lang="pl-PL" dirty="0" err="1"/>
              <a:t>Cochran’s</a:t>
            </a:r>
            <a:r>
              <a:rPr lang="pl-PL" dirty="0"/>
              <a:t> </a:t>
            </a:r>
            <a:r>
              <a:rPr lang="pl-PL" dirty="0" err="1"/>
              <a:t>theorem</a:t>
            </a:r>
            <a:r>
              <a:rPr lang="pl-PL" dirty="0"/>
              <a:t> to </a:t>
            </a:r>
            <a:r>
              <a:rPr lang="pl-PL" dirty="0" err="1"/>
              <a:t>calculate</a:t>
            </a:r>
            <a:r>
              <a:rPr lang="pl-PL" dirty="0"/>
              <a:t> the </a:t>
            </a:r>
            <a:r>
              <a:rPr lang="pl-PL" dirty="0" err="1"/>
              <a:t>correction</a:t>
            </a:r>
            <a:r>
              <a:rPr lang="pl-PL" dirty="0"/>
              <a:t> </a:t>
            </a:r>
            <a:r>
              <a:rPr lang="pl-PL" dirty="0" err="1"/>
              <a:t>factor</a:t>
            </a:r>
            <a:r>
              <a:rPr lang="pl-PL" dirty="0"/>
              <a:t>.</a:t>
            </a:r>
            <a:endParaRPr lang="en-PL" dirty="0"/>
          </a:p>
        </p:txBody>
      </p:sp>
      <p:pic>
        <p:nvPicPr>
          <p:cNvPr id="6" name="Picture 5">
            <a:extLst>
              <a:ext uri="{FF2B5EF4-FFF2-40B4-BE49-F238E27FC236}">
                <a16:creationId xmlns:a16="http://schemas.microsoft.com/office/drawing/2014/main" id="{F10EAF35-3504-F546-8D80-64E9C8C1BB87}"/>
              </a:ext>
            </a:extLst>
          </p:cNvPr>
          <p:cNvPicPr>
            <a:picLocks noChangeAspect="1"/>
          </p:cNvPicPr>
          <p:nvPr/>
        </p:nvPicPr>
        <p:blipFill>
          <a:blip r:embed="rId4"/>
          <a:stretch>
            <a:fillRect/>
          </a:stretch>
        </p:blipFill>
        <p:spPr>
          <a:xfrm>
            <a:off x="2421732" y="6022059"/>
            <a:ext cx="5156200" cy="1384300"/>
          </a:xfrm>
          <a:prstGeom prst="rect">
            <a:avLst/>
          </a:prstGeom>
        </p:spPr>
      </p:pic>
      <p:pic>
        <p:nvPicPr>
          <p:cNvPr id="8" name="Picture 7">
            <a:extLst>
              <a:ext uri="{FF2B5EF4-FFF2-40B4-BE49-F238E27FC236}">
                <a16:creationId xmlns:a16="http://schemas.microsoft.com/office/drawing/2014/main" id="{A6BB6276-E2DD-9240-AE2E-F314BE299632}"/>
              </a:ext>
            </a:extLst>
          </p:cNvPr>
          <p:cNvPicPr>
            <a:picLocks noChangeAspect="1"/>
          </p:cNvPicPr>
          <p:nvPr/>
        </p:nvPicPr>
        <p:blipFill>
          <a:blip r:embed="rId5"/>
          <a:stretch>
            <a:fillRect/>
          </a:stretch>
        </p:blipFill>
        <p:spPr>
          <a:xfrm>
            <a:off x="12484359" y="4993772"/>
            <a:ext cx="4543927" cy="4543927"/>
          </a:xfrm>
          <a:prstGeom prst="rect">
            <a:avLst/>
          </a:prstGeom>
        </p:spPr>
      </p:pic>
      <p:pic>
        <p:nvPicPr>
          <p:cNvPr id="10" name="Picture 9">
            <a:extLst>
              <a:ext uri="{FF2B5EF4-FFF2-40B4-BE49-F238E27FC236}">
                <a16:creationId xmlns:a16="http://schemas.microsoft.com/office/drawing/2014/main" id="{2DFC66D3-F11A-824E-A1DD-9062B842AF89}"/>
              </a:ext>
            </a:extLst>
          </p:cNvPr>
          <p:cNvPicPr>
            <a:picLocks noChangeAspect="1"/>
          </p:cNvPicPr>
          <p:nvPr/>
        </p:nvPicPr>
        <p:blipFill>
          <a:blip r:embed="rId6"/>
          <a:stretch>
            <a:fillRect/>
          </a:stretch>
        </p:blipFill>
        <p:spPr>
          <a:xfrm>
            <a:off x="9031733" y="3343082"/>
            <a:ext cx="5816600" cy="1384300"/>
          </a:xfrm>
          <a:prstGeom prst="rect">
            <a:avLst/>
          </a:prstGeom>
        </p:spPr>
      </p:pic>
      <p:sp>
        <p:nvSpPr>
          <p:cNvPr id="25" name="AutoShape 2" descr="Znalezione obrazy dla zapytania spark apache">
            <a:extLst>
              <a:ext uri="{FF2B5EF4-FFF2-40B4-BE49-F238E27FC236}">
                <a16:creationId xmlns:a16="http://schemas.microsoft.com/office/drawing/2014/main" id="{617EDCC5-0BE7-8D45-9344-329E73C2BCB0}"/>
              </a:ext>
            </a:extLst>
          </p:cNvPr>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8" descr="mage result for bluemix">
            <a:extLst>
              <a:ext uri="{FF2B5EF4-FFF2-40B4-BE49-F238E27FC236}">
                <a16:creationId xmlns:a16="http://schemas.microsoft.com/office/drawing/2014/main" id="{0306062E-3470-CD40-A43B-78F7563F9541}"/>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 name="Picture 26">
            <a:extLst>
              <a:ext uri="{FF2B5EF4-FFF2-40B4-BE49-F238E27FC236}">
                <a16:creationId xmlns:a16="http://schemas.microsoft.com/office/drawing/2014/main" id="{225C7368-CFE7-BB4D-A929-CF094F2BD4ED}"/>
              </a:ext>
            </a:extLst>
          </p:cNvPr>
          <p:cNvPicPr>
            <a:picLocks noChangeAspect="1"/>
          </p:cNvPicPr>
          <p:nvPr/>
        </p:nvPicPr>
        <p:blipFill>
          <a:blip r:embed="rId7"/>
          <a:stretch>
            <a:fillRect/>
          </a:stretch>
        </p:blipFill>
        <p:spPr>
          <a:xfrm>
            <a:off x="5908589" y="215901"/>
            <a:ext cx="629160" cy="629160"/>
          </a:xfrm>
          <a:prstGeom prst="rect">
            <a:avLst/>
          </a:prstGeom>
        </p:spPr>
      </p:pic>
    </p:spTree>
    <p:extLst>
      <p:ext uri="{BB962C8B-B14F-4D97-AF65-F5344CB8AC3E}">
        <p14:creationId xmlns:p14="http://schemas.microsoft.com/office/powerpoint/2010/main" val="833947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Estimation</a:t>
            </a:r>
            <a:r>
              <a:rPr lang="pl-PL" sz="4400" dirty="0"/>
              <a:t> of</a:t>
            </a:r>
            <a:endParaRPr sz="4400" dirty="0"/>
          </a:p>
        </p:txBody>
      </p:sp>
      <p:sp>
        <p:nvSpPr>
          <p:cNvPr id="17" name="Rectangle 16">
            <a:extLst>
              <a:ext uri="{FF2B5EF4-FFF2-40B4-BE49-F238E27FC236}">
                <a16:creationId xmlns:a16="http://schemas.microsoft.com/office/drawing/2014/main" id="{5E774428-DE01-6B4D-8C16-F25E49313FC5}"/>
              </a:ext>
            </a:extLst>
          </p:cNvPr>
          <p:cNvSpPr/>
          <p:nvPr/>
        </p:nvSpPr>
        <p:spPr>
          <a:xfrm>
            <a:off x="1706368" y="2243650"/>
            <a:ext cx="9703958" cy="646331"/>
          </a:xfrm>
          <a:prstGeom prst="rect">
            <a:avLst/>
          </a:prstGeom>
        </p:spPr>
        <p:txBody>
          <a:bodyPr wrap="square">
            <a:spAutoFit/>
          </a:bodyPr>
          <a:lstStyle/>
          <a:p>
            <a:pPr algn="l"/>
            <a:r>
              <a:rPr lang="pl-PL" dirty="0" err="1"/>
              <a:t>If</a:t>
            </a:r>
            <a:r>
              <a:rPr lang="pl-PL" dirty="0"/>
              <a:t>                            ? </a:t>
            </a:r>
            <a:endParaRPr lang="en-PL" dirty="0"/>
          </a:p>
        </p:txBody>
      </p:sp>
      <p:pic>
        <p:nvPicPr>
          <p:cNvPr id="28" name="Picture 27">
            <a:extLst>
              <a:ext uri="{FF2B5EF4-FFF2-40B4-BE49-F238E27FC236}">
                <a16:creationId xmlns:a16="http://schemas.microsoft.com/office/drawing/2014/main" id="{15EEB55A-7CE5-1B40-B664-29D50AE27528}"/>
              </a:ext>
            </a:extLst>
          </p:cNvPr>
          <p:cNvPicPr>
            <a:picLocks noChangeAspect="1"/>
          </p:cNvPicPr>
          <p:nvPr/>
        </p:nvPicPr>
        <p:blipFill>
          <a:blip r:embed="rId3"/>
          <a:stretch>
            <a:fillRect/>
          </a:stretch>
        </p:blipFill>
        <p:spPr>
          <a:xfrm>
            <a:off x="2323306" y="2307763"/>
            <a:ext cx="368300" cy="368300"/>
          </a:xfrm>
          <a:prstGeom prst="rect">
            <a:avLst/>
          </a:prstGeom>
        </p:spPr>
      </p:pic>
      <p:pic>
        <p:nvPicPr>
          <p:cNvPr id="29" name="Picture 28">
            <a:extLst>
              <a:ext uri="{FF2B5EF4-FFF2-40B4-BE49-F238E27FC236}">
                <a16:creationId xmlns:a16="http://schemas.microsoft.com/office/drawing/2014/main" id="{1D8AA61C-9038-154A-B932-3A8926987202}"/>
              </a:ext>
            </a:extLst>
          </p:cNvPr>
          <p:cNvPicPr>
            <a:picLocks noChangeAspect="1"/>
          </p:cNvPicPr>
          <p:nvPr/>
        </p:nvPicPr>
        <p:blipFill>
          <a:blip r:embed="rId4"/>
          <a:stretch>
            <a:fillRect/>
          </a:stretch>
        </p:blipFill>
        <p:spPr>
          <a:xfrm>
            <a:off x="2951607" y="2201376"/>
            <a:ext cx="2387600" cy="520700"/>
          </a:xfrm>
          <a:prstGeom prst="rect">
            <a:avLst/>
          </a:prstGeom>
        </p:spPr>
      </p:pic>
      <p:sp>
        <p:nvSpPr>
          <p:cNvPr id="30" name="Rectangle 29">
            <a:extLst>
              <a:ext uri="{FF2B5EF4-FFF2-40B4-BE49-F238E27FC236}">
                <a16:creationId xmlns:a16="http://schemas.microsoft.com/office/drawing/2014/main" id="{E6D27443-3EB5-4F46-9060-35F729B6703B}"/>
              </a:ext>
            </a:extLst>
          </p:cNvPr>
          <p:cNvSpPr/>
          <p:nvPr/>
        </p:nvSpPr>
        <p:spPr>
          <a:xfrm>
            <a:off x="1706368" y="3057887"/>
            <a:ext cx="9703958" cy="646331"/>
          </a:xfrm>
          <a:prstGeom prst="rect">
            <a:avLst/>
          </a:prstGeom>
        </p:spPr>
        <p:txBody>
          <a:bodyPr wrap="square">
            <a:spAutoFit/>
          </a:bodyPr>
          <a:lstStyle/>
          <a:p>
            <a:pPr algn="l"/>
            <a:r>
              <a:rPr lang="pl-PL" dirty="0" err="1"/>
              <a:t>If</a:t>
            </a:r>
            <a:r>
              <a:rPr lang="pl-PL" dirty="0"/>
              <a:t> not? </a:t>
            </a:r>
            <a:endParaRPr lang="en-PL" dirty="0"/>
          </a:p>
        </p:txBody>
      </p:sp>
      <p:sp>
        <p:nvSpPr>
          <p:cNvPr id="31" name="Rectangle 30">
            <a:extLst>
              <a:ext uri="{FF2B5EF4-FFF2-40B4-BE49-F238E27FC236}">
                <a16:creationId xmlns:a16="http://schemas.microsoft.com/office/drawing/2014/main" id="{FC037CF4-33E1-0048-A2E7-506ABA1917F9}"/>
              </a:ext>
            </a:extLst>
          </p:cNvPr>
          <p:cNvSpPr/>
          <p:nvPr/>
        </p:nvSpPr>
        <p:spPr>
          <a:xfrm>
            <a:off x="2323306" y="4416849"/>
            <a:ext cx="12790293" cy="1200329"/>
          </a:xfrm>
          <a:prstGeom prst="rect">
            <a:avLst/>
          </a:prstGeom>
        </p:spPr>
        <p:txBody>
          <a:bodyPr wrap="square">
            <a:spAutoFit/>
          </a:bodyPr>
          <a:lstStyle/>
          <a:p>
            <a:pPr algn="l"/>
            <a:r>
              <a:rPr lang="pl-PL" b="1" dirty="0" err="1"/>
              <a:t>Without</a:t>
            </a:r>
            <a:r>
              <a:rPr lang="pl-PL" b="1" dirty="0"/>
              <a:t> </a:t>
            </a:r>
            <a:r>
              <a:rPr lang="pl-PL" b="1" dirty="0" err="1"/>
              <a:t>expert</a:t>
            </a:r>
            <a:r>
              <a:rPr lang="pl-PL" b="1" dirty="0"/>
              <a:t> </a:t>
            </a:r>
            <a:r>
              <a:rPr lang="pl-PL" b="1" dirty="0" err="1"/>
              <a:t>knowledge</a:t>
            </a:r>
            <a:r>
              <a:rPr lang="pl-PL" b="1" dirty="0"/>
              <a:t>:</a:t>
            </a:r>
            <a:r>
              <a:rPr lang="pl-PL" dirty="0"/>
              <a:t> </a:t>
            </a:r>
            <a:r>
              <a:rPr lang="pl-PL" dirty="0" err="1"/>
              <a:t>observe</a:t>
            </a:r>
            <a:r>
              <a:rPr lang="pl-PL" dirty="0"/>
              <a:t> the </a:t>
            </a:r>
            <a:r>
              <a:rPr lang="pl-PL" dirty="0" err="1"/>
              <a:t>distribution</a:t>
            </a:r>
            <a:r>
              <a:rPr lang="pl-PL" dirty="0"/>
              <a:t>, </a:t>
            </a:r>
            <a:r>
              <a:rPr lang="pl-PL" dirty="0" err="1"/>
              <a:t>if</a:t>
            </a:r>
            <a:r>
              <a:rPr lang="pl-PL" dirty="0"/>
              <a:t> </a:t>
            </a:r>
            <a:r>
              <a:rPr lang="pl-PL" dirty="0" err="1"/>
              <a:t>you</a:t>
            </a:r>
            <a:r>
              <a:rPr lang="pl-PL" dirty="0"/>
              <a:t> </a:t>
            </a:r>
            <a:r>
              <a:rPr lang="pl-PL" dirty="0" err="1"/>
              <a:t>recognize</a:t>
            </a:r>
            <a:r>
              <a:rPr lang="pl-PL" dirty="0"/>
              <a:t> one, </a:t>
            </a:r>
            <a:r>
              <a:rPr lang="pl-PL" dirty="0" err="1"/>
              <a:t>change</a:t>
            </a:r>
            <a:r>
              <a:rPr lang="pl-PL" dirty="0"/>
              <a:t> the </a:t>
            </a:r>
            <a:r>
              <a:rPr lang="pl-PL" dirty="0" err="1"/>
              <a:t>assumption</a:t>
            </a:r>
            <a:r>
              <a:rPr lang="pl-PL" dirty="0"/>
              <a:t> and </a:t>
            </a:r>
            <a:r>
              <a:rPr lang="pl-PL" dirty="0" err="1"/>
              <a:t>estimators</a:t>
            </a:r>
            <a:r>
              <a:rPr lang="pl-PL" dirty="0"/>
              <a:t>.</a:t>
            </a:r>
            <a:endParaRPr lang="en-PL" b="1" dirty="0"/>
          </a:p>
        </p:txBody>
      </p:sp>
      <p:sp>
        <p:nvSpPr>
          <p:cNvPr id="32" name="Rectangle 31">
            <a:extLst>
              <a:ext uri="{FF2B5EF4-FFF2-40B4-BE49-F238E27FC236}">
                <a16:creationId xmlns:a16="http://schemas.microsoft.com/office/drawing/2014/main" id="{99539AD9-E5C0-CA45-8680-0234468D583C}"/>
              </a:ext>
            </a:extLst>
          </p:cNvPr>
          <p:cNvSpPr/>
          <p:nvPr/>
        </p:nvSpPr>
        <p:spPr>
          <a:xfrm>
            <a:off x="2323306" y="6049383"/>
            <a:ext cx="12790293" cy="1200329"/>
          </a:xfrm>
          <a:prstGeom prst="rect">
            <a:avLst/>
          </a:prstGeom>
        </p:spPr>
        <p:txBody>
          <a:bodyPr wrap="square">
            <a:spAutoFit/>
          </a:bodyPr>
          <a:lstStyle/>
          <a:p>
            <a:pPr algn="l"/>
            <a:r>
              <a:rPr lang="pl-PL" b="1" dirty="0"/>
              <a:t>With </a:t>
            </a:r>
            <a:r>
              <a:rPr lang="pl-PL" b="1" dirty="0" err="1"/>
              <a:t>expert</a:t>
            </a:r>
            <a:r>
              <a:rPr lang="pl-PL" b="1" dirty="0"/>
              <a:t> </a:t>
            </a:r>
            <a:r>
              <a:rPr lang="pl-PL" b="1" dirty="0" err="1"/>
              <a:t>knowledge</a:t>
            </a:r>
            <a:r>
              <a:rPr lang="pl-PL" b="1" dirty="0"/>
              <a:t>:</a:t>
            </a:r>
            <a:r>
              <a:rPr lang="pl-PL" dirty="0"/>
              <a:t> we </a:t>
            </a:r>
            <a:r>
              <a:rPr lang="pl-PL" dirty="0" err="1"/>
              <a:t>have</a:t>
            </a:r>
            <a:r>
              <a:rPr lang="pl-PL" dirty="0"/>
              <a:t> f but f </a:t>
            </a:r>
            <a:r>
              <a:rPr lang="pl-PL" dirty="0" err="1"/>
              <a:t>is</a:t>
            </a:r>
            <a:r>
              <a:rPr lang="pl-PL" dirty="0"/>
              <a:t> not </a:t>
            </a:r>
            <a:r>
              <a:rPr lang="pl-PL" dirty="0" err="1"/>
              <a:t>exact</a:t>
            </a:r>
            <a:r>
              <a:rPr lang="pl-PL" dirty="0"/>
              <a:t> </a:t>
            </a:r>
            <a:r>
              <a:rPr lang="pl-PL" dirty="0" err="1"/>
              <a:t>so</a:t>
            </a:r>
            <a:r>
              <a:rPr lang="pl-PL" dirty="0"/>
              <a:t> we </a:t>
            </a:r>
            <a:r>
              <a:rPr lang="pl-PL" dirty="0" err="1"/>
              <a:t>can</a:t>
            </a:r>
            <a:r>
              <a:rPr lang="pl-PL" dirty="0"/>
              <a:t> </a:t>
            </a:r>
            <a:r>
              <a:rPr lang="pl-PL" dirty="0" err="1"/>
              <a:t>still</a:t>
            </a:r>
            <a:r>
              <a:rPr lang="pl-PL" dirty="0"/>
              <a:t> </a:t>
            </a:r>
            <a:r>
              <a:rPr lang="pl-PL" dirty="0" err="1"/>
              <a:t>assume</a:t>
            </a:r>
            <a:r>
              <a:rPr lang="pl-PL" dirty="0"/>
              <a:t> the error </a:t>
            </a:r>
            <a:r>
              <a:rPr lang="pl-PL" dirty="0" err="1"/>
              <a:t>is</a:t>
            </a:r>
            <a:r>
              <a:rPr lang="pl-PL" dirty="0"/>
              <a:t> </a:t>
            </a:r>
            <a:r>
              <a:rPr lang="pl-PL" dirty="0" err="1"/>
              <a:t>Gaussian</a:t>
            </a:r>
            <a:r>
              <a:rPr lang="pl-PL" dirty="0"/>
              <a:t> as sum of </a:t>
            </a:r>
            <a:r>
              <a:rPr lang="pl-PL" dirty="0" err="1"/>
              <a:t>iid</a:t>
            </a:r>
            <a:r>
              <a:rPr lang="pl-PL" dirty="0"/>
              <a:t> </a:t>
            </a:r>
            <a:r>
              <a:rPr lang="pl-PL" dirty="0" err="1"/>
              <a:t>errors</a:t>
            </a:r>
            <a:endParaRPr lang="en-PL" b="1" dirty="0"/>
          </a:p>
        </p:txBody>
      </p:sp>
      <p:sp>
        <p:nvSpPr>
          <p:cNvPr id="33" name="AutoShape 2" descr="Znalezione obrazy dla zapytania spark apache">
            <a:extLst>
              <a:ext uri="{FF2B5EF4-FFF2-40B4-BE49-F238E27FC236}">
                <a16:creationId xmlns:a16="http://schemas.microsoft.com/office/drawing/2014/main" id="{73BCC63F-AD3E-E441-A6EE-F536A6C07A48}"/>
              </a:ext>
            </a:extLst>
          </p:cNvPr>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AutoShape 8" descr="mage result for bluemix">
            <a:extLst>
              <a:ext uri="{FF2B5EF4-FFF2-40B4-BE49-F238E27FC236}">
                <a16:creationId xmlns:a16="http://schemas.microsoft.com/office/drawing/2014/main" id="{07CDDC92-CD12-1444-81E2-356F328028C7}"/>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5" name="Picture 34">
            <a:extLst>
              <a:ext uri="{FF2B5EF4-FFF2-40B4-BE49-F238E27FC236}">
                <a16:creationId xmlns:a16="http://schemas.microsoft.com/office/drawing/2014/main" id="{1C1D8F45-EF14-404B-8259-6608A48AFCB3}"/>
              </a:ext>
            </a:extLst>
          </p:cNvPr>
          <p:cNvPicPr>
            <a:picLocks noChangeAspect="1"/>
          </p:cNvPicPr>
          <p:nvPr/>
        </p:nvPicPr>
        <p:blipFill>
          <a:blip r:embed="rId3"/>
          <a:stretch>
            <a:fillRect/>
          </a:stretch>
        </p:blipFill>
        <p:spPr>
          <a:xfrm>
            <a:off x="5908589" y="215901"/>
            <a:ext cx="629160" cy="629160"/>
          </a:xfrm>
          <a:prstGeom prst="rect">
            <a:avLst/>
          </a:prstGeom>
        </p:spPr>
      </p:pic>
    </p:spTree>
    <p:extLst>
      <p:ext uri="{BB962C8B-B14F-4D97-AF65-F5344CB8AC3E}">
        <p14:creationId xmlns:p14="http://schemas.microsoft.com/office/powerpoint/2010/main" val="102508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Estimation</a:t>
            </a:r>
            <a:r>
              <a:rPr lang="pl-PL" sz="4400" dirty="0"/>
              <a:t> of </a:t>
            </a:r>
            <a:endParaRPr sz="4400" dirty="0"/>
          </a:p>
        </p:txBody>
      </p:sp>
      <p:sp>
        <p:nvSpPr>
          <p:cNvPr id="17" name="Rectangle 16">
            <a:extLst>
              <a:ext uri="{FF2B5EF4-FFF2-40B4-BE49-F238E27FC236}">
                <a16:creationId xmlns:a16="http://schemas.microsoft.com/office/drawing/2014/main" id="{5E774428-DE01-6B4D-8C16-F25E49313FC5}"/>
              </a:ext>
            </a:extLst>
          </p:cNvPr>
          <p:cNvSpPr/>
          <p:nvPr/>
        </p:nvSpPr>
        <p:spPr>
          <a:xfrm>
            <a:off x="727668" y="2142753"/>
            <a:ext cx="9703958" cy="1200329"/>
          </a:xfrm>
          <a:prstGeom prst="rect">
            <a:avLst/>
          </a:prstGeom>
        </p:spPr>
        <p:txBody>
          <a:bodyPr wrap="square">
            <a:spAutoFit/>
          </a:bodyPr>
          <a:lstStyle/>
          <a:p>
            <a:pPr algn="l"/>
            <a:r>
              <a:rPr lang="pl-PL" dirty="0" err="1"/>
              <a:t>What</a:t>
            </a:r>
            <a:r>
              <a:rPr lang="pl-PL" dirty="0"/>
              <a:t> </a:t>
            </a:r>
            <a:r>
              <a:rPr lang="pl-PL" dirty="0" err="1"/>
              <a:t>if</a:t>
            </a:r>
            <a:r>
              <a:rPr lang="pl-PL" dirty="0"/>
              <a:t> </a:t>
            </a:r>
            <a:r>
              <a:rPr lang="pl-PL" dirty="0" err="1"/>
              <a:t>specialist</a:t>
            </a:r>
            <a:r>
              <a:rPr lang="pl-PL" dirty="0"/>
              <a:t> </a:t>
            </a:r>
            <a:r>
              <a:rPr lang="pl-PL" dirty="0" err="1"/>
              <a:t>made</a:t>
            </a:r>
            <a:r>
              <a:rPr lang="pl-PL" dirty="0"/>
              <a:t> a model </a:t>
            </a:r>
            <a:r>
              <a:rPr lang="pl-PL" i="1" dirty="0"/>
              <a:t>f  </a:t>
            </a:r>
            <a:r>
              <a:rPr lang="pl-PL" dirty="0"/>
              <a:t>to </a:t>
            </a:r>
            <a:r>
              <a:rPr lang="pl-PL" dirty="0" err="1"/>
              <a:t>evaluate</a:t>
            </a:r>
            <a:r>
              <a:rPr lang="pl-PL" dirty="0"/>
              <a:t> </a:t>
            </a:r>
          </a:p>
          <a:p>
            <a:pPr algn="l"/>
            <a:r>
              <a:rPr lang="pl-PL" dirty="0"/>
              <a:t>the </a:t>
            </a:r>
            <a:r>
              <a:rPr lang="pl-PL" dirty="0" err="1"/>
              <a:t>impact</a:t>
            </a:r>
            <a:r>
              <a:rPr lang="pl-PL" dirty="0"/>
              <a:t> of </a:t>
            </a:r>
            <a:r>
              <a:rPr lang="pl-PL" dirty="0" err="1"/>
              <a:t>social</a:t>
            </a:r>
            <a:r>
              <a:rPr lang="pl-PL" dirty="0"/>
              <a:t> </a:t>
            </a:r>
            <a:r>
              <a:rPr lang="pl-PL" dirty="0" err="1"/>
              <a:t>measures</a:t>
            </a:r>
            <a:r>
              <a:rPr lang="pl-PL" dirty="0"/>
              <a:t>?</a:t>
            </a:r>
            <a:endParaRPr lang="en-PL" dirty="0"/>
          </a:p>
        </p:txBody>
      </p:sp>
      <p:sp>
        <p:nvSpPr>
          <p:cNvPr id="27" name="Rectangle 26">
            <a:extLst>
              <a:ext uri="{FF2B5EF4-FFF2-40B4-BE49-F238E27FC236}">
                <a16:creationId xmlns:a16="http://schemas.microsoft.com/office/drawing/2014/main" id="{8FB4634B-8FD1-D44D-B849-F1F6E9E2531F}"/>
              </a:ext>
            </a:extLst>
          </p:cNvPr>
          <p:cNvSpPr/>
          <p:nvPr/>
        </p:nvSpPr>
        <p:spPr>
          <a:xfrm>
            <a:off x="727668" y="3987873"/>
            <a:ext cx="9703958" cy="646331"/>
          </a:xfrm>
          <a:prstGeom prst="rect">
            <a:avLst/>
          </a:prstGeom>
        </p:spPr>
        <p:txBody>
          <a:bodyPr wrap="square">
            <a:spAutoFit/>
          </a:bodyPr>
          <a:lstStyle/>
          <a:p>
            <a:pPr algn="l"/>
            <a:r>
              <a:rPr lang="pl-PL" dirty="0"/>
              <a:t>We </a:t>
            </a:r>
            <a:r>
              <a:rPr lang="pl-PL" dirty="0" err="1"/>
              <a:t>left</a:t>
            </a:r>
            <a:r>
              <a:rPr lang="pl-PL" dirty="0"/>
              <a:t> the </a:t>
            </a:r>
            <a:r>
              <a:rPr lang="pl-PL" dirty="0" err="1"/>
              <a:t>door</a:t>
            </a:r>
            <a:r>
              <a:rPr lang="pl-PL" dirty="0"/>
              <a:t> </a:t>
            </a:r>
            <a:r>
              <a:rPr lang="pl-PL" dirty="0" err="1"/>
              <a:t>opened</a:t>
            </a:r>
            <a:r>
              <a:rPr lang="pl-PL" dirty="0"/>
              <a:t>!</a:t>
            </a:r>
            <a:endParaRPr lang="en-PL" dirty="0"/>
          </a:p>
        </p:txBody>
      </p:sp>
      <p:pic>
        <p:nvPicPr>
          <p:cNvPr id="2" name="Picture 1">
            <a:extLst>
              <a:ext uri="{FF2B5EF4-FFF2-40B4-BE49-F238E27FC236}">
                <a16:creationId xmlns:a16="http://schemas.microsoft.com/office/drawing/2014/main" id="{D57589C0-CD3B-E94C-B611-60E36C306627}"/>
              </a:ext>
            </a:extLst>
          </p:cNvPr>
          <p:cNvPicPr>
            <a:picLocks noChangeAspect="1"/>
          </p:cNvPicPr>
          <p:nvPr/>
        </p:nvPicPr>
        <p:blipFill>
          <a:blip r:embed="rId3"/>
          <a:stretch>
            <a:fillRect/>
          </a:stretch>
        </p:blipFill>
        <p:spPr>
          <a:xfrm>
            <a:off x="5279231" y="6528260"/>
            <a:ext cx="6781800" cy="1054100"/>
          </a:xfrm>
          <a:prstGeom prst="rect">
            <a:avLst/>
          </a:prstGeom>
        </p:spPr>
      </p:pic>
      <p:sp>
        <p:nvSpPr>
          <p:cNvPr id="8" name="Rectangle 7">
            <a:extLst>
              <a:ext uri="{FF2B5EF4-FFF2-40B4-BE49-F238E27FC236}">
                <a16:creationId xmlns:a16="http://schemas.microsoft.com/office/drawing/2014/main" id="{78CCCB38-DE32-F945-8E14-5CE4B5AA861F}"/>
              </a:ext>
            </a:extLst>
          </p:cNvPr>
          <p:cNvSpPr/>
          <p:nvPr/>
        </p:nvSpPr>
        <p:spPr>
          <a:xfrm>
            <a:off x="3818152" y="5764188"/>
            <a:ext cx="9703958" cy="646331"/>
          </a:xfrm>
          <a:prstGeom prst="rect">
            <a:avLst/>
          </a:prstGeom>
        </p:spPr>
        <p:txBody>
          <a:bodyPr wrap="square">
            <a:spAutoFit/>
          </a:bodyPr>
          <a:lstStyle/>
          <a:p>
            <a:pPr algn="l"/>
            <a:r>
              <a:rPr lang="pl-PL" b="1" dirty="0"/>
              <a:t>Transfer </a:t>
            </a:r>
            <a:r>
              <a:rPr lang="pl-PL" b="1" dirty="0" err="1"/>
              <a:t>theorem</a:t>
            </a:r>
            <a:r>
              <a:rPr lang="pl-PL" b="1" dirty="0"/>
              <a:t>:</a:t>
            </a:r>
            <a:endParaRPr lang="en-PL" b="1" dirty="0"/>
          </a:p>
        </p:txBody>
      </p:sp>
      <p:sp>
        <p:nvSpPr>
          <p:cNvPr id="9" name="AutoShape 2" descr="Znalezione obrazy dla zapytania spark apache">
            <a:extLst>
              <a:ext uri="{FF2B5EF4-FFF2-40B4-BE49-F238E27FC236}">
                <a16:creationId xmlns:a16="http://schemas.microsoft.com/office/drawing/2014/main" id="{F4F1BF7D-5640-A147-8854-CE9C92D3C558}"/>
              </a:ext>
            </a:extLst>
          </p:cNvPr>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mage result for bluemix">
            <a:extLst>
              <a:ext uri="{FF2B5EF4-FFF2-40B4-BE49-F238E27FC236}">
                <a16:creationId xmlns:a16="http://schemas.microsoft.com/office/drawing/2014/main" id="{FAFC7509-58C3-7243-88BD-9C633442A03C}"/>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7B1B0454-5873-8149-90EE-6B5A3668E22D}"/>
              </a:ext>
            </a:extLst>
          </p:cNvPr>
          <p:cNvPicPr>
            <a:picLocks noChangeAspect="1"/>
          </p:cNvPicPr>
          <p:nvPr/>
        </p:nvPicPr>
        <p:blipFill>
          <a:blip r:embed="rId4"/>
          <a:stretch>
            <a:fillRect/>
          </a:stretch>
        </p:blipFill>
        <p:spPr>
          <a:xfrm>
            <a:off x="5908589" y="215901"/>
            <a:ext cx="629160" cy="629160"/>
          </a:xfrm>
          <a:prstGeom prst="rect">
            <a:avLst/>
          </a:prstGeom>
        </p:spPr>
      </p:pic>
    </p:spTree>
    <p:extLst>
      <p:ext uri="{BB962C8B-B14F-4D97-AF65-F5344CB8AC3E}">
        <p14:creationId xmlns:p14="http://schemas.microsoft.com/office/powerpoint/2010/main" val="972679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Estimation</a:t>
            </a:r>
            <a:r>
              <a:rPr lang="pl-PL" sz="4400" dirty="0"/>
              <a:t> of </a:t>
            </a:r>
            <a:endParaRPr sz="4400" dirty="0"/>
          </a:p>
        </p:txBody>
      </p:sp>
      <p:sp>
        <p:nvSpPr>
          <p:cNvPr id="17" name="Rectangle 16">
            <a:extLst>
              <a:ext uri="{FF2B5EF4-FFF2-40B4-BE49-F238E27FC236}">
                <a16:creationId xmlns:a16="http://schemas.microsoft.com/office/drawing/2014/main" id="{5E774428-DE01-6B4D-8C16-F25E49313FC5}"/>
              </a:ext>
            </a:extLst>
          </p:cNvPr>
          <p:cNvSpPr/>
          <p:nvPr/>
        </p:nvSpPr>
        <p:spPr>
          <a:xfrm>
            <a:off x="727668" y="2142753"/>
            <a:ext cx="9703958" cy="646331"/>
          </a:xfrm>
          <a:prstGeom prst="rect">
            <a:avLst/>
          </a:prstGeom>
        </p:spPr>
        <p:txBody>
          <a:bodyPr wrap="square">
            <a:spAutoFit/>
          </a:bodyPr>
          <a:lstStyle/>
          <a:p>
            <a:pPr algn="l"/>
            <a:r>
              <a:rPr lang="pl-PL" dirty="0"/>
              <a:t>How to </a:t>
            </a:r>
            <a:r>
              <a:rPr lang="pl-PL" dirty="0" err="1"/>
              <a:t>use</a:t>
            </a:r>
            <a:r>
              <a:rPr lang="pl-PL" dirty="0"/>
              <a:t> </a:t>
            </a:r>
            <a:r>
              <a:rPr lang="pl-PL" dirty="0" err="1"/>
              <a:t>all</a:t>
            </a:r>
            <a:r>
              <a:rPr lang="pl-PL" dirty="0"/>
              <a:t> </a:t>
            </a:r>
            <a:r>
              <a:rPr lang="pl-PL" dirty="0" err="1"/>
              <a:t>available</a:t>
            </a:r>
            <a:r>
              <a:rPr lang="pl-PL" dirty="0"/>
              <a:t> </a:t>
            </a:r>
            <a:r>
              <a:rPr lang="pl-PL" dirty="0" err="1"/>
              <a:t>information</a:t>
            </a:r>
            <a:r>
              <a:rPr lang="pl-PL" dirty="0"/>
              <a:t>?</a:t>
            </a:r>
            <a:endParaRPr lang="en-PL" dirty="0"/>
          </a:p>
        </p:txBody>
      </p:sp>
      <p:sp>
        <p:nvSpPr>
          <p:cNvPr id="27" name="Rectangle 26">
            <a:extLst>
              <a:ext uri="{FF2B5EF4-FFF2-40B4-BE49-F238E27FC236}">
                <a16:creationId xmlns:a16="http://schemas.microsoft.com/office/drawing/2014/main" id="{8FB4634B-8FD1-D44D-B849-F1F6E9E2531F}"/>
              </a:ext>
            </a:extLst>
          </p:cNvPr>
          <p:cNvSpPr/>
          <p:nvPr/>
        </p:nvSpPr>
        <p:spPr>
          <a:xfrm>
            <a:off x="727668" y="3019916"/>
            <a:ext cx="9703958" cy="646331"/>
          </a:xfrm>
          <a:prstGeom prst="rect">
            <a:avLst/>
          </a:prstGeom>
        </p:spPr>
        <p:txBody>
          <a:bodyPr wrap="square">
            <a:spAutoFit/>
          </a:bodyPr>
          <a:lstStyle/>
          <a:p>
            <a:pPr algn="l"/>
            <a:r>
              <a:rPr lang="pl-PL" dirty="0"/>
              <a:t>First, we </a:t>
            </a:r>
            <a:r>
              <a:rPr lang="pl-PL" dirty="0" err="1"/>
              <a:t>have</a:t>
            </a:r>
            <a:r>
              <a:rPr lang="pl-PL" dirty="0"/>
              <a:t> one </a:t>
            </a:r>
            <a:r>
              <a:rPr lang="pl-PL" dirty="0" err="1"/>
              <a:t>reference</a:t>
            </a:r>
            <a:r>
              <a:rPr lang="pl-PL" dirty="0"/>
              <a:t> </a:t>
            </a:r>
            <a:r>
              <a:rPr lang="pl-PL" b="1" dirty="0" err="1"/>
              <a:t>full</a:t>
            </a:r>
            <a:r>
              <a:rPr lang="pl-PL" dirty="0"/>
              <a:t> </a:t>
            </a:r>
            <a:r>
              <a:rPr lang="pl-PL" dirty="0" err="1"/>
              <a:t>trajectory</a:t>
            </a:r>
            <a:endParaRPr lang="en-PL" dirty="0"/>
          </a:p>
        </p:txBody>
      </p:sp>
      <p:sp>
        <p:nvSpPr>
          <p:cNvPr id="9" name="AutoShape 2" descr="Znalezione obrazy dla zapytania spark apache">
            <a:extLst>
              <a:ext uri="{FF2B5EF4-FFF2-40B4-BE49-F238E27FC236}">
                <a16:creationId xmlns:a16="http://schemas.microsoft.com/office/drawing/2014/main" id="{F4F1BF7D-5640-A147-8854-CE9C92D3C558}"/>
              </a:ext>
            </a:extLst>
          </p:cNvPr>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mage result for bluemix">
            <a:extLst>
              <a:ext uri="{FF2B5EF4-FFF2-40B4-BE49-F238E27FC236}">
                <a16:creationId xmlns:a16="http://schemas.microsoft.com/office/drawing/2014/main" id="{FAFC7509-58C3-7243-88BD-9C633442A03C}"/>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61F59F3E-268F-2348-9BB3-2A0760009588}"/>
              </a:ext>
            </a:extLst>
          </p:cNvPr>
          <p:cNvPicPr>
            <a:picLocks noChangeAspect="1"/>
          </p:cNvPicPr>
          <p:nvPr/>
        </p:nvPicPr>
        <p:blipFill>
          <a:blip r:embed="rId3"/>
          <a:stretch>
            <a:fillRect/>
          </a:stretch>
        </p:blipFill>
        <p:spPr>
          <a:xfrm>
            <a:off x="5896947" y="215901"/>
            <a:ext cx="411891" cy="563641"/>
          </a:xfrm>
          <a:prstGeom prst="rect">
            <a:avLst/>
          </a:prstGeom>
        </p:spPr>
      </p:pic>
      <p:pic>
        <p:nvPicPr>
          <p:cNvPr id="5" name="Picture 4">
            <a:extLst>
              <a:ext uri="{FF2B5EF4-FFF2-40B4-BE49-F238E27FC236}">
                <a16:creationId xmlns:a16="http://schemas.microsoft.com/office/drawing/2014/main" id="{5B1F28A0-8F5C-0A46-AB95-E3709BBB7F9B}"/>
              </a:ext>
            </a:extLst>
          </p:cNvPr>
          <p:cNvPicPr>
            <a:picLocks noChangeAspect="1"/>
          </p:cNvPicPr>
          <p:nvPr/>
        </p:nvPicPr>
        <p:blipFill>
          <a:blip r:embed="rId4"/>
          <a:stretch>
            <a:fillRect/>
          </a:stretch>
        </p:blipFill>
        <p:spPr>
          <a:xfrm>
            <a:off x="9675976" y="3080249"/>
            <a:ext cx="1511300" cy="660400"/>
          </a:xfrm>
          <a:prstGeom prst="rect">
            <a:avLst/>
          </a:prstGeom>
        </p:spPr>
      </p:pic>
      <p:sp>
        <p:nvSpPr>
          <p:cNvPr id="14" name="Rectangle 13">
            <a:extLst>
              <a:ext uri="{FF2B5EF4-FFF2-40B4-BE49-F238E27FC236}">
                <a16:creationId xmlns:a16="http://schemas.microsoft.com/office/drawing/2014/main" id="{F4FE75D1-BC33-0843-A1FE-66C90FA9BC05}"/>
              </a:ext>
            </a:extLst>
          </p:cNvPr>
          <p:cNvSpPr/>
          <p:nvPr/>
        </p:nvSpPr>
        <p:spPr>
          <a:xfrm>
            <a:off x="727668" y="3938139"/>
            <a:ext cx="15339646" cy="646331"/>
          </a:xfrm>
          <a:prstGeom prst="rect">
            <a:avLst/>
          </a:prstGeom>
        </p:spPr>
        <p:txBody>
          <a:bodyPr wrap="square">
            <a:spAutoFit/>
          </a:bodyPr>
          <a:lstStyle/>
          <a:p>
            <a:pPr algn="l"/>
            <a:r>
              <a:rPr lang="en-PL" dirty="0"/>
              <a:t>Estimate       using sigmoid regression with one parameter and RMSE loss </a:t>
            </a:r>
          </a:p>
        </p:txBody>
      </p:sp>
      <p:pic>
        <p:nvPicPr>
          <p:cNvPr id="6" name="Picture 5">
            <a:extLst>
              <a:ext uri="{FF2B5EF4-FFF2-40B4-BE49-F238E27FC236}">
                <a16:creationId xmlns:a16="http://schemas.microsoft.com/office/drawing/2014/main" id="{74A8AB4A-5E2B-C847-9C2A-460FB9213661}"/>
              </a:ext>
            </a:extLst>
          </p:cNvPr>
          <p:cNvPicPr>
            <a:picLocks noChangeAspect="1"/>
          </p:cNvPicPr>
          <p:nvPr/>
        </p:nvPicPr>
        <p:blipFill>
          <a:blip r:embed="rId5"/>
          <a:stretch>
            <a:fillRect/>
          </a:stretch>
        </p:blipFill>
        <p:spPr>
          <a:xfrm>
            <a:off x="2793919" y="4003345"/>
            <a:ext cx="406400" cy="419100"/>
          </a:xfrm>
          <a:prstGeom prst="rect">
            <a:avLst/>
          </a:prstGeom>
        </p:spPr>
      </p:pic>
      <p:sp>
        <p:nvSpPr>
          <p:cNvPr id="18" name="Rectangle 17">
            <a:extLst>
              <a:ext uri="{FF2B5EF4-FFF2-40B4-BE49-F238E27FC236}">
                <a16:creationId xmlns:a16="http://schemas.microsoft.com/office/drawing/2014/main" id="{988C2C45-6B11-344C-BB06-9A7FF8A27865}"/>
              </a:ext>
            </a:extLst>
          </p:cNvPr>
          <p:cNvSpPr/>
          <p:nvPr/>
        </p:nvSpPr>
        <p:spPr>
          <a:xfrm>
            <a:off x="727667" y="4946768"/>
            <a:ext cx="16421997" cy="2308324"/>
          </a:xfrm>
          <a:prstGeom prst="rect">
            <a:avLst/>
          </a:prstGeom>
        </p:spPr>
        <p:txBody>
          <a:bodyPr wrap="square">
            <a:spAutoFit/>
          </a:bodyPr>
          <a:lstStyle/>
          <a:p>
            <a:pPr algn="l"/>
            <a:r>
              <a:rPr lang="en-PL" dirty="0"/>
              <a:t>Two choices for the estimator:</a:t>
            </a:r>
          </a:p>
          <a:p>
            <a:pPr algn="l"/>
            <a:endParaRPr lang="en-PL" dirty="0"/>
          </a:p>
          <a:p>
            <a:pPr algn="l"/>
            <a:r>
              <a:rPr lang="en-PL" dirty="0"/>
              <a:t>	1. </a:t>
            </a:r>
            <a:r>
              <a:rPr lang="en-PL" b="1" dirty="0"/>
              <a:t>Conservative choice: </a:t>
            </a:r>
            <a:r>
              <a:rPr lang="en-PL" dirty="0"/>
              <a:t>average of available full trajectories as of today </a:t>
            </a:r>
            <a:r>
              <a:rPr lang="en-PL" b="1" dirty="0"/>
              <a:t>only</a:t>
            </a:r>
            <a:br>
              <a:rPr lang="en-PL" b="1" dirty="0"/>
            </a:br>
            <a:r>
              <a:rPr lang="en-PL" b="1" dirty="0"/>
              <a:t>	</a:t>
            </a:r>
            <a:r>
              <a:rPr lang="en-PL" dirty="0"/>
              <a:t>2. </a:t>
            </a:r>
            <a:r>
              <a:rPr lang="en-PL" b="1" dirty="0"/>
              <a:t>Smarter choice:</a:t>
            </a:r>
          </a:p>
        </p:txBody>
      </p:sp>
      <p:pic>
        <p:nvPicPr>
          <p:cNvPr id="15" name="Picture 14">
            <a:extLst>
              <a:ext uri="{FF2B5EF4-FFF2-40B4-BE49-F238E27FC236}">
                <a16:creationId xmlns:a16="http://schemas.microsoft.com/office/drawing/2014/main" id="{767DC4F6-AFA4-6842-A995-5E37F2308EE6}"/>
              </a:ext>
            </a:extLst>
          </p:cNvPr>
          <p:cNvPicPr>
            <a:picLocks noChangeAspect="1"/>
          </p:cNvPicPr>
          <p:nvPr/>
        </p:nvPicPr>
        <p:blipFill>
          <a:blip r:embed="rId6"/>
          <a:stretch>
            <a:fillRect/>
          </a:stretch>
        </p:blipFill>
        <p:spPr>
          <a:xfrm>
            <a:off x="4686842" y="7610847"/>
            <a:ext cx="2832100" cy="1206500"/>
          </a:xfrm>
          <a:prstGeom prst="rect">
            <a:avLst/>
          </a:prstGeom>
        </p:spPr>
      </p:pic>
      <p:pic>
        <p:nvPicPr>
          <p:cNvPr id="16" name="Picture 15">
            <a:extLst>
              <a:ext uri="{FF2B5EF4-FFF2-40B4-BE49-F238E27FC236}">
                <a16:creationId xmlns:a16="http://schemas.microsoft.com/office/drawing/2014/main" id="{CFADE0DB-7CC4-BB4F-B325-B4F7D8A67300}"/>
              </a:ext>
            </a:extLst>
          </p:cNvPr>
          <p:cNvPicPr>
            <a:picLocks noChangeAspect="1"/>
          </p:cNvPicPr>
          <p:nvPr/>
        </p:nvPicPr>
        <p:blipFill>
          <a:blip r:embed="rId7"/>
          <a:stretch>
            <a:fillRect/>
          </a:stretch>
        </p:blipFill>
        <p:spPr>
          <a:xfrm>
            <a:off x="8994589" y="7934697"/>
            <a:ext cx="3009900" cy="558800"/>
          </a:xfrm>
          <a:prstGeom prst="rect">
            <a:avLst/>
          </a:prstGeom>
        </p:spPr>
      </p:pic>
    </p:spTree>
    <p:extLst>
      <p:ext uri="{BB962C8B-B14F-4D97-AF65-F5344CB8AC3E}">
        <p14:creationId xmlns:p14="http://schemas.microsoft.com/office/powerpoint/2010/main" val="237433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Effect transition="in" filter="fade">
                                      <p:cBhvr>
                                        <p:cTn id="33" dur="500"/>
                                        <p:tgtEl>
                                          <p:spTgt spid="1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Estimation</a:t>
            </a:r>
            <a:r>
              <a:rPr lang="pl-PL" sz="4400" dirty="0"/>
              <a:t> of </a:t>
            </a:r>
            <a:endParaRPr sz="4400" dirty="0"/>
          </a:p>
        </p:txBody>
      </p:sp>
      <p:sp>
        <p:nvSpPr>
          <p:cNvPr id="9" name="AutoShape 2" descr="Znalezione obrazy dla zapytania spark apache">
            <a:extLst>
              <a:ext uri="{FF2B5EF4-FFF2-40B4-BE49-F238E27FC236}">
                <a16:creationId xmlns:a16="http://schemas.microsoft.com/office/drawing/2014/main" id="{F4F1BF7D-5640-A147-8854-CE9C92D3C558}"/>
              </a:ext>
            </a:extLst>
          </p:cNvPr>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mage result for bluemix">
            <a:extLst>
              <a:ext uri="{FF2B5EF4-FFF2-40B4-BE49-F238E27FC236}">
                <a16:creationId xmlns:a16="http://schemas.microsoft.com/office/drawing/2014/main" id="{FAFC7509-58C3-7243-88BD-9C633442A03C}"/>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61F59F3E-268F-2348-9BB3-2A0760009588}"/>
              </a:ext>
            </a:extLst>
          </p:cNvPr>
          <p:cNvPicPr>
            <a:picLocks noChangeAspect="1"/>
          </p:cNvPicPr>
          <p:nvPr/>
        </p:nvPicPr>
        <p:blipFill>
          <a:blip r:embed="rId3"/>
          <a:stretch>
            <a:fillRect/>
          </a:stretch>
        </p:blipFill>
        <p:spPr>
          <a:xfrm>
            <a:off x="5896947" y="215901"/>
            <a:ext cx="411891" cy="563641"/>
          </a:xfrm>
          <a:prstGeom prst="rect">
            <a:avLst/>
          </a:prstGeom>
        </p:spPr>
      </p:pic>
      <p:pic>
        <p:nvPicPr>
          <p:cNvPr id="2" name="Picture 1">
            <a:extLst>
              <a:ext uri="{FF2B5EF4-FFF2-40B4-BE49-F238E27FC236}">
                <a16:creationId xmlns:a16="http://schemas.microsoft.com/office/drawing/2014/main" id="{A7DB260D-C99E-CB40-BD93-038E43CAF6F8}"/>
              </a:ext>
            </a:extLst>
          </p:cNvPr>
          <p:cNvPicPr>
            <a:picLocks noChangeAspect="1"/>
          </p:cNvPicPr>
          <p:nvPr/>
        </p:nvPicPr>
        <p:blipFill>
          <a:blip r:embed="rId4"/>
          <a:stretch>
            <a:fillRect/>
          </a:stretch>
        </p:blipFill>
        <p:spPr>
          <a:xfrm>
            <a:off x="734678" y="1694367"/>
            <a:ext cx="15870906" cy="7030533"/>
          </a:xfrm>
          <a:prstGeom prst="rect">
            <a:avLst/>
          </a:prstGeom>
        </p:spPr>
      </p:pic>
    </p:spTree>
    <p:extLst>
      <p:ext uri="{BB962C8B-B14F-4D97-AF65-F5344CB8AC3E}">
        <p14:creationId xmlns:p14="http://schemas.microsoft.com/office/powerpoint/2010/main" val="241305435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Shape 116">
            <a:extLst>
              <a:ext uri="{FF2B5EF4-FFF2-40B4-BE49-F238E27FC236}">
                <a16:creationId xmlns:a16="http://schemas.microsoft.com/office/drawing/2014/main" id="{2D84DA55-9838-384D-AA0D-E6D90A90B6DB}"/>
              </a:ext>
            </a:extLst>
          </p:cNvPr>
          <p:cNvSpPr>
            <a:spLocks noGrp="1"/>
          </p:cNvSpPr>
          <p:nvPr>
            <p:ph type="title"/>
          </p:nvPr>
        </p:nvSpPr>
        <p:spPr>
          <a:xfrm>
            <a:off x="2536032" y="215902"/>
            <a:ext cx="8769277" cy="810466"/>
          </a:xfrm>
          <a:prstGeom prst="rect">
            <a:avLst/>
          </a:prstGeom>
        </p:spPr>
        <p:txBody>
          <a:bodyPr anchor="t">
            <a:normAutofit/>
          </a:bodyPr>
          <a:lstStyle/>
          <a:p>
            <a:pPr lvl="0">
              <a:defRPr sz="1800" b="0"/>
            </a:pPr>
            <a:r>
              <a:rPr lang="pl-PL" sz="4400" dirty="0"/>
              <a:t>My life in </a:t>
            </a:r>
            <a:r>
              <a:rPr lang="pl-PL" sz="4400" dirty="0" err="1"/>
              <a:t>few</a:t>
            </a:r>
            <a:r>
              <a:rPr lang="pl-PL" sz="4400" dirty="0"/>
              <a:t> </a:t>
            </a:r>
            <a:r>
              <a:rPr lang="pl-PL" sz="4400" dirty="0" err="1"/>
              <a:t>icons</a:t>
            </a:r>
            <a:endParaRPr sz="4400" dirty="0"/>
          </a:p>
        </p:txBody>
      </p:sp>
      <p:pic>
        <p:nvPicPr>
          <p:cNvPr id="2" name="Picture 1">
            <a:extLst>
              <a:ext uri="{FF2B5EF4-FFF2-40B4-BE49-F238E27FC236}">
                <a16:creationId xmlns:a16="http://schemas.microsoft.com/office/drawing/2014/main" id="{BB3CC53E-9BAF-C645-A546-F625A2A3EFF5}"/>
              </a:ext>
            </a:extLst>
          </p:cNvPr>
          <p:cNvPicPr>
            <a:picLocks noChangeAspect="1"/>
          </p:cNvPicPr>
          <p:nvPr/>
        </p:nvPicPr>
        <p:blipFill>
          <a:blip r:embed="rId3"/>
          <a:stretch>
            <a:fillRect/>
          </a:stretch>
        </p:blipFill>
        <p:spPr>
          <a:xfrm>
            <a:off x="1763469" y="1657877"/>
            <a:ext cx="1870453" cy="1122272"/>
          </a:xfrm>
          <a:prstGeom prst="rect">
            <a:avLst/>
          </a:prstGeom>
        </p:spPr>
      </p:pic>
      <p:pic>
        <p:nvPicPr>
          <p:cNvPr id="4" name="Picture 3">
            <a:extLst>
              <a:ext uri="{FF2B5EF4-FFF2-40B4-BE49-F238E27FC236}">
                <a16:creationId xmlns:a16="http://schemas.microsoft.com/office/drawing/2014/main" id="{DDAC23F3-5959-5945-B81E-B0CFF094279D}"/>
              </a:ext>
            </a:extLst>
          </p:cNvPr>
          <p:cNvPicPr>
            <a:picLocks noChangeAspect="1"/>
          </p:cNvPicPr>
          <p:nvPr/>
        </p:nvPicPr>
        <p:blipFill>
          <a:blip r:embed="rId4"/>
          <a:stretch>
            <a:fillRect/>
          </a:stretch>
        </p:blipFill>
        <p:spPr>
          <a:xfrm>
            <a:off x="6148434" y="1657877"/>
            <a:ext cx="1122272" cy="1122272"/>
          </a:xfrm>
          <a:prstGeom prst="rect">
            <a:avLst/>
          </a:prstGeom>
        </p:spPr>
      </p:pic>
      <p:pic>
        <p:nvPicPr>
          <p:cNvPr id="5" name="Picture 4">
            <a:extLst>
              <a:ext uri="{FF2B5EF4-FFF2-40B4-BE49-F238E27FC236}">
                <a16:creationId xmlns:a16="http://schemas.microsoft.com/office/drawing/2014/main" id="{3C9B1338-9DBD-1343-80E2-8284BD6E91EA}"/>
              </a:ext>
            </a:extLst>
          </p:cNvPr>
          <p:cNvPicPr>
            <a:picLocks noChangeAspect="1"/>
          </p:cNvPicPr>
          <p:nvPr/>
        </p:nvPicPr>
        <p:blipFill>
          <a:blip r:embed="rId5"/>
          <a:stretch>
            <a:fillRect/>
          </a:stretch>
        </p:blipFill>
        <p:spPr>
          <a:xfrm>
            <a:off x="9499724" y="1436936"/>
            <a:ext cx="1441158" cy="1447800"/>
          </a:xfrm>
          <a:prstGeom prst="rect">
            <a:avLst/>
          </a:prstGeom>
        </p:spPr>
      </p:pic>
      <p:pic>
        <p:nvPicPr>
          <p:cNvPr id="6" name="Picture 5">
            <a:extLst>
              <a:ext uri="{FF2B5EF4-FFF2-40B4-BE49-F238E27FC236}">
                <a16:creationId xmlns:a16="http://schemas.microsoft.com/office/drawing/2014/main" id="{44F95195-0407-6444-84CC-2312F57ED4B6}"/>
              </a:ext>
            </a:extLst>
          </p:cNvPr>
          <p:cNvPicPr>
            <a:picLocks noChangeAspect="1"/>
          </p:cNvPicPr>
          <p:nvPr/>
        </p:nvPicPr>
        <p:blipFill>
          <a:blip r:embed="rId6"/>
          <a:stretch>
            <a:fillRect/>
          </a:stretch>
        </p:blipFill>
        <p:spPr>
          <a:xfrm>
            <a:off x="4292340" y="4541121"/>
            <a:ext cx="3026471" cy="1326991"/>
          </a:xfrm>
          <a:prstGeom prst="rect">
            <a:avLst/>
          </a:prstGeom>
        </p:spPr>
      </p:pic>
      <p:pic>
        <p:nvPicPr>
          <p:cNvPr id="7" name="Picture 6">
            <a:extLst>
              <a:ext uri="{FF2B5EF4-FFF2-40B4-BE49-F238E27FC236}">
                <a16:creationId xmlns:a16="http://schemas.microsoft.com/office/drawing/2014/main" id="{D414CCD7-494A-D04E-AA40-71A1907B5D8B}"/>
              </a:ext>
            </a:extLst>
          </p:cNvPr>
          <p:cNvPicPr>
            <a:picLocks noChangeAspect="1"/>
          </p:cNvPicPr>
          <p:nvPr/>
        </p:nvPicPr>
        <p:blipFill>
          <a:blip r:embed="rId7"/>
          <a:stretch>
            <a:fillRect/>
          </a:stretch>
        </p:blipFill>
        <p:spPr>
          <a:xfrm>
            <a:off x="4329542" y="6385125"/>
            <a:ext cx="3117063" cy="3117063"/>
          </a:xfrm>
          <a:prstGeom prst="rect">
            <a:avLst/>
          </a:prstGeom>
        </p:spPr>
      </p:pic>
      <p:pic>
        <p:nvPicPr>
          <p:cNvPr id="8" name="Picture 7">
            <a:extLst>
              <a:ext uri="{FF2B5EF4-FFF2-40B4-BE49-F238E27FC236}">
                <a16:creationId xmlns:a16="http://schemas.microsoft.com/office/drawing/2014/main" id="{85080A45-1A03-C340-8346-1E0B447BF1D5}"/>
              </a:ext>
            </a:extLst>
          </p:cNvPr>
          <p:cNvPicPr>
            <a:picLocks noChangeAspect="1"/>
          </p:cNvPicPr>
          <p:nvPr/>
        </p:nvPicPr>
        <p:blipFill>
          <a:blip r:embed="rId8"/>
          <a:stretch>
            <a:fillRect/>
          </a:stretch>
        </p:blipFill>
        <p:spPr>
          <a:xfrm>
            <a:off x="3975754" y="6148110"/>
            <a:ext cx="3438682" cy="980024"/>
          </a:xfrm>
          <a:prstGeom prst="rect">
            <a:avLst/>
          </a:prstGeom>
        </p:spPr>
      </p:pic>
      <p:pic>
        <p:nvPicPr>
          <p:cNvPr id="9" name="Picture 8">
            <a:extLst>
              <a:ext uri="{FF2B5EF4-FFF2-40B4-BE49-F238E27FC236}">
                <a16:creationId xmlns:a16="http://schemas.microsoft.com/office/drawing/2014/main" id="{577FECD5-AE3C-B341-81D1-007FFDB40AEE}"/>
              </a:ext>
            </a:extLst>
          </p:cNvPr>
          <p:cNvPicPr>
            <a:picLocks noChangeAspect="1"/>
          </p:cNvPicPr>
          <p:nvPr/>
        </p:nvPicPr>
        <p:blipFill>
          <a:blip r:embed="rId9"/>
          <a:stretch>
            <a:fillRect/>
          </a:stretch>
        </p:blipFill>
        <p:spPr>
          <a:xfrm>
            <a:off x="9083810" y="4120493"/>
            <a:ext cx="1572990" cy="675198"/>
          </a:xfrm>
          <a:prstGeom prst="rect">
            <a:avLst/>
          </a:prstGeom>
        </p:spPr>
      </p:pic>
      <p:pic>
        <p:nvPicPr>
          <p:cNvPr id="11" name="Picture 10">
            <a:extLst>
              <a:ext uri="{FF2B5EF4-FFF2-40B4-BE49-F238E27FC236}">
                <a16:creationId xmlns:a16="http://schemas.microsoft.com/office/drawing/2014/main" id="{D2920B1A-8706-174D-82F6-E1DF06558023}"/>
              </a:ext>
            </a:extLst>
          </p:cNvPr>
          <p:cNvPicPr>
            <a:picLocks noChangeAspect="1"/>
          </p:cNvPicPr>
          <p:nvPr/>
        </p:nvPicPr>
        <p:blipFill>
          <a:blip r:embed="rId10"/>
          <a:stretch>
            <a:fillRect/>
          </a:stretch>
        </p:blipFill>
        <p:spPr>
          <a:xfrm>
            <a:off x="8829330" y="6692087"/>
            <a:ext cx="4637486" cy="2463665"/>
          </a:xfrm>
          <a:prstGeom prst="rect">
            <a:avLst/>
          </a:prstGeom>
        </p:spPr>
      </p:pic>
      <p:sp>
        <p:nvSpPr>
          <p:cNvPr id="13" name="TextBox 12">
            <a:extLst>
              <a:ext uri="{FF2B5EF4-FFF2-40B4-BE49-F238E27FC236}">
                <a16:creationId xmlns:a16="http://schemas.microsoft.com/office/drawing/2014/main" id="{ABB16639-3F13-E748-9170-545F37633CC4}"/>
              </a:ext>
            </a:extLst>
          </p:cNvPr>
          <p:cNvSpPr txBox="1"/>
          <p:nvPr/>
        </p:nvSpPr>
        <p:spPr>
          <a:xfrm>
            <a:off x="1672771" y="2847400"/>
            <a:ext cx="2051844"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sym typeface="Helvetica Light"/>
              </a:rPr>
              <a:t>MSc. </a:t>
            </a:r>
            <a:r>
              <a:rPr lang="en-GB" sz="2400" dirty="0">
                <a:solidFill>
                  <a:srgbClr val="000000"/>
                </a:solidFill>
              </a:rPr>
              <a:t>in maths</a:t>
            </a:r>
            <a:endParaRPr kumimoji="0" lang="en-PL" sz="2400" b="0" i="0" u="none" strike="noStrike" cap="none" spc="0" normalizeH="0" baseline="0" dirty="0">
              <a:ln>
                <a:noFill/>
              </a:ln>
              <a:solidFill>
                <a:srgbClr val="000000"/>
              </a:solidFill>
              <a:effectLst/>
              <a:uFillTx/>
              <a:sym typeface="Helvetica Light"/>
            </a:endParaRPr>
          </a:p>
        </p:txBody>
      </p:sp>
      <p:sp>
        <p:nvSpPr>
          <p:cNvPr id="15" name="TextBox 14">
            <a:extLst>
              <a:ext uri="{FF2B5EF4-FFF2-40B4-BE49-F238E27FC236}">
                <a16:creationId xmlns:a16="http://schemas.microsoft.com/office/drawing/2014/main" id="{72F6D5DA-E21B-764A-96F9-47635B63C058}"/>
              </a:ext>
            </a:extLst>
          </p:cNvPr>
          <p:cNvSpPr txBox="1"/>
          <p:nvPr/>
        </p:nvSpPr>
        <p:spPr>
          <a:xfrm>
            <a:off x="5545015" y="2879672"/>
            <a:ext cx="222176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sym typeface="Helvetica Light"/>
              </a:rPr>
              <a:t>MSc. </a:t>
            </a:r>
            <a:r>
              <a:rPr kumimoji="0" lang="en-GB" sz="2400" b="0" i="0" u="none" strike="noStrike" cap="none" spc="0" normalizeH="0" baseline="0" dirty="0">
                <a:ln>
                  <a:noFill/>
                </a:ln>
                <a:solidFill>
                  <a:srgbClr val="000000"/>
                </a:solidFill>
                <a:effectLst/>
                <a:uFillTx/>
                <a:sym typeface="Helvetica Light"/>
              </a:rPr>
              <a:t>in</a:t>
            </a:r>
            <a:r>
              <a:rPr lang="en-GB" sz="2400" dirty="0">
                <a:solidFill>
                  <a:srgbClr val="000000"/>
                </a:solidFill>
              </a:rPr>
              <a:t> HPC/AI</a:t>
            </a:r>
            <a:endParaRPr kumimoji="0" lang="en-PL" sz="2400" b="0" i="0" u="none" strike="noStrike" cap="none" spc="0" normalizeH="0" baseline="0" dirty="0">
              <a:ln>
                <a:noFill/>
              </a:ln>
              <a:solidFill>
                <a:srgbClr val="000000"/>
              </a:solidFill>
              <a:effectLst/>
              <a:uFillTx/>
              <a:sym typeface="Helvetica Light"/>
            </a:endParaRPr>
          </a:p>
        </p:txBody>
      </p:sp>
      <p:sp>
        <p:nvSpPr>
          <p:cNvPr id="16" name="TextBox 15">
            <a:extLst>
              <a:ext uri="{FF2B5EF4-FFF2-40B4-BE49-F238E27FC236}">
                <a16:creationId xmlns:a16="http://schemas.microsoft.com/office/drawing/2014/main" id="{E5A048A5-9FB2-DD4C-A4A5-8105B67CC58D}"/>
              </a:ext>
            </a:extLst>
          </p:cNvPr>
          <p:cNvSpPr txBox="1"/>
          <p:nvPr/>
        </p:nvSpPr>
        <p:spPr>
          <a:xfrm>
            <a:off x="9485331" y="2956931"/>
            <a:ext cx="1469954"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pl-PL" sz="2400" b="0" i="0" u="none" strike="noStrike" cap="none" spc="0" normalizeH="0" baseline="0" dirty="0" err="1">
                <a:ln>
                  <a:noFill/>
                </a:ln>
                <a:solidFill>
                  <a:srgbClr val="000000"/>
                </a:solidFill>
                <a:effectLst/>
                <a:uFillTx/>
                <a:sym typeface="Helvetica Light"/>
              </a:rPr>
              <a:t>PhD</a:t>
            </a:r>
            <a:r>
              <a:rPr lang="pl-PL" sz="2400" dirty="0">
                <a:solidFill>
                  <a:srgbClr val="000000"/>
                </a:solidFill>
              </a:rPr>
              <a:t>. in AI</a:t>
            </a:r>
            <a:endParaRPr kumimoji="0" lang="en-PL" sz="2400" b="0" i="0" u="none" strike="noStrike" cap="none" spc="0" normalizeH="0" baseline="0" dirty="0">
              <a:ln>
                <a:noFill/>
              </a:ln>
              <a:solidFill>
                <a:srgbClr val="000000"/>
              </a:solidFill>
              <a:effectLst/>
              <a:uFillTx/>
              <a:sym typeface="Helvetica Light"/>
            </a:endParaRPr>
          </a:p>
        </p:txBody>
      </p:sp>
      <p:cxnSp>
        <p:nvCxnSpPr>
          <p:cNvPr id="18" name="Curved Connector 17">
            <a:extLst>
              <a:ext uri="{FF2B5EF4-FFF2-40B4-BE49-F238E27FC236}">
                <a16:creationId xmlns:a16="http://schemas.microsoft.com/office/drawing/2014/main" id="{620EE958-17DD-244A-B42E-7ED5C2DC011F}"/>
              </a:ext>
            </a:extLst>
          </p:cNvPr>
          <p:cNvCxnSpPr>
            <a:cxnSpLocks/>
          </p:cNvCxnSpPr>
          <p:nvPr/>
        </p:nvCxnSpPr>
        <p:spPr>
          <a:xfrm flipV="1">
            <a:off x="11233395" y="1436937"/>
            <a:ext cx="691127" cy="603360"/>
          </a:xfrm>
          <a:prstGeom prst="curvedConnector3">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A3E56CF5-EB5E-9343-877D-2F1C42F4FACF}"/>
              </a:ext>
            </a:extLst>
          </p:cNvPr>
          <p:cNvSpPr txBox="1"/>
          <p:nvPr/>
        </p:nvSpPr>
        <p:spPr>
          <a:xfrm>
            <a:off x="12060156" y="521710"/>
            <a:ext cx="5030223"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latin typeface="+mn-lt"/>
                <a:ea typeface="+mn-ea"/>
                <a:cs typeface="+mn-cs"/>
                <a:sym typeface="Helvetica Light"/>
              </a:rPr>
              <a:t>AutoML</a:t>
            </a:r>
            <a:br>
              <a:rPr kumimoji="0" lang="en-PL" sz="2400" b="0" i="0" u="none" strike="noStrike" cap="none" spc="0" normalizeH="0" baseline="0" dirty="0">
                <a:ln>
                  <a:noFill/>
                </a:ln>
                <a:solidFill>
                  <a:srgbClr val="000000"/>
                </a:solidFill>
                <a:effectLst/>
                <a:uFillTx/>
                <a:latin typeface="+mn-lt"/>
                <a:ea typeface="+mn-ea"/>
                <a:cs typeface="+mn-cs"/>
                <a:sym typeface="Helvetica Light"/>
              </a:rPr>
            </a:br>
            <a:r>
              <a:rPr kumimoji="0" lang="en-PL" sz="2400" b="0" i="0" u="none" strike="noStrike" cap="none" spc="0" normalizeH="0" baseline="0" dirty="0">
                <a:ln>
                  <a:noFill/>
                </a:ln>
                <a:solidFill>
                  <a:srgbClr val="000000"/>
                </a:solidFill>
                <a:effectLst/>
                <a:uFillTx/>
                <a:latin typeface="+mn-lt"/>
                <a:ea typeface="+mn-ea"/>
                <a:cs typeface="+mn-cs"/>
                <a:sym typeface="Helvetica Light"/>
              </a:rPr>
              <a:t>Classification in non-metric space</a:t>
            </a:r>
            <a:br>
              <a:rPr kumimoji="0" lang="en-PL" sz="2400" b="0" i="0" u="none" strike="noStrike" cap="none" spc="0" normalizeH="0" baseline="0" dirty="0">
                <a:ln>
                  <a:noFill/>
                </a:ln>
                <a:solidFill>
                  <a:srgbClr val="000000"/>
                </a:solidFill>
                <a:effectLst/>
                <a:uFillTx/>
                <a:latin typeface="+mn-lt"/>
                <a:ea typeface="+mn-ea"/>
                <a:cs typeface="+mn-cs"/>
                <a:sym typeface="Helvetica Light"/>
              </a:rPr>
            </a:br>
            <a:r>
              <a:rPr kumimoji="0" lang="en-PL" sz="2400" b="0" i="0" u="none" strike="noStrike" cap="none" spc="0" normalizeH="0" baseline="0" dirty="0">
                <a:ln>
                  <a:noFill/>
                </a:ln>
                <a:solidFill>
                  <a:srgbClr val="000000"/>
                </a:solidFill>
                <a:effectLst/>
                <a:uFillTx/>
                <a:latin typeface="+mn-lt"/>
                <a:ea typeface="+mn-ea"/>
                <a:cs typeface="+mn-cs"/>
                <a:sym typeface="Helvetica Light"/>
              </a:rPr>
              <a:t>Stochastic sequence of hypergraph</a:t>
            </a:r>
          </a:p>
          <a:p>
            <a:pPr marL="0" marR="0" indent="0" algn="l" defTabSz="584200" rtl="0" fontAlgn="auto" latinLnBrk="1" hangingPunct="0">
              <a:lnSpc>
                <a:spcPct val="100000"/>
              </a:lnSpc>
              <a:spcBef>
                <a:spcPts val="0"/>
              </a:spcBef>
              <a:spcAft>
                <a:spcPts val="0"/>
              </a:spcAft>
              <a:buClrTx/>
              <a:buSzTx/>
              <a:buFontTx/>
              <a:buNone/>
              <a:tabLst/>
            </a:pPr>
            <a:r>
              <a:rPr lang="en-PL" sz="2400" dirty="0">
                <a:solidFill>
                  <a:srgbClr val="000000"/>
                </a:solidFill>
              </a:rPr>
              <a:t>Applied to judicial domain</a:t>
            </a:r>
            <a:endParaRPr kumimoji="0" lang="en-PL" sz="24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1" name="Curved Connector 20">
            <a:extLst>
              <a:ext uri="{FF2B5EF4-FFF2-40B4-BE49-F238E27FC236}">
                <a16:creationId xmlns:a16="http://schemas.microsoft.com/office/drawing/2014/main" id="{3EB7049C-58A1-9147-9D12-F1798B87A901}"/>
              </a:ext>
            </a:extLst>
          </p:cNvPr>
          <p:cNvCxnSpPr>
            <a:cxnSpLocks/>
          </p:cNvCxnSpPr>
          <p:nvPr/>
        </p:nvCxnSpPr>
        <p:spPr>
          <a:xfrm rot="10800000">
            <a:off x="3244855" y="4725960"/>
            <a:ext cx="778133" cy="301680"/>
          </a:xfrm>
          <a:prstGeom prst="curvedConnector3">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3A1B236F-BDDB-C141-98D4-43A9A7308C3C}"/>
              </a:ext>
            </a:extLst>
          </p:cNvPr>
          <p:cNvSpPr txBox="1"/>
          <p:nvPr/>
        </p:nvSpPr>
        <p:spPr>
          <a:xfrm>
            <a:off x="425873" y="4120493"/>
            <a:ext cx="3731791"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latin typeface="+mn-lt"/>
                <a:ea typeface="+mn-ea"/>
                <a:cs typeface="+mn-cs"/>
                <a:sym typeface="Helvetica Light"/>
              </a:rPr>
              <a:t>Parallel metaheuristics for </a:t>
            </a:r>
          </a:p>
          <a:p>
            <a:pPr marL="0" marR="0" indent="0" algn="l"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latin typeface="+mn-lt"/>
                <a:ea typeface="+mn-ea"/>
                <a:cs typeface="+mn-cs"/>
                <a:sym typeface="Helvetica Light"/>
              </a:rPr>
              <a:t>NP-hard problems</a:t>
            </a:r>
          </a:p>
        </p:txBody>
      </p:sp>
      <p:sp>
        <p:nvSpPr>
          <p:cNvPr id="24" name="Oval 23">
            <a:extLst>
              <a:ext uri="{FF2B5EF4-FFF2-40B4-BE49-F238E27FC236}">
                <a16:creationId xmlns:a16="http://schemas.microsoft.com/office/drawing/2014/main" id="{5D6D41CF-EE29-E94C-831F-1D0F62A03484}"/>
              </a:ext>
            </a:extLst>
          </p:cNvPr>
          <p:cNvSpPr/>
          <p:nvPr/>
        </p:nvSpPr>
        <p:spPr>
          <a:xfrm>
            <a:off x="3773553" y="4120493"/>
            <a:ext cx="4026840" cy="5035259"/>
          </a:xfrm>
          <a:prstGeom prst="ellipse">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PL" sz="2400" b="0" i="0" u="none" strike="noStrike" cap="none" spc="0" normalizeH="0" baseline="0">
              <a:ln>
                <a:noFill/>
              </a:ln>
              <a:solidFill>
                <a:srgbClr val="FFFFFF"/>
              </a:solidFill>
              <a:effectLst/>
              <a:uFillTx/>
              <a:latin typeface="+mn-lt"/>
              <a:ea typeface="+mn-ea"/>
              <a:cs typeface="+mn-cs"/>
              <a:sym typeface="Helvetica Light"/>
            </a:endParaRPr>
          </a:p>
        </p:txBody>
      </p:sp>
      <p:cxnSp>
        <p:nvCxnSpPr>
          <p:cNvPr id="25" name="Curved Connector 24">
            <a:extLst>
              <a:ext uri="{FF2B5EF4-FFF2-40B4-BE49-F238E27FC236}">
                <a16:creationId xmlns:a16="http://schemas.microsoft.com/office/drawing/2014/main" id="{2D4E8408-CA55-A549-92A5-28F8EAA023F4}"/>
              </a:ext>
            </a:extLst>
          </p:cNvPr>
          <p:cNvCxnSpPr>
            <a:cxnSpLocks/>
          </p:cNvCxnSpPr>
          <p:nvPr/>
        </p:nvCxnSpPr>
        <p:spPr>
          <a:xfrm flipV="1">
            <a:off x="7933223" y="5706311"/>
            <a:ext cx="691127" cy="603360"/>
          </a:xfrm>
          <a:prstGeom prst="curvedConnector3">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A24485A3-8D39-9145-8ABC-827A919E5F85}"/>
              </a:ext>
            </a:extLst>
          </p:cNvPr>
          <p:cNvSpPr txBox="1"/>
          <p:nvPr/>
        </p:nvSpPr>
        <p:spPr>
          <a:xfrm>
            <a:off x="8759572" y="5058202"/>
            <a:ext cx="5815695"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latin typeface="+mn-lt"/>
                <a:ea typeface="+mn-ea"/>
                <a:cs typeface="+mn-cs"/>
                <a:sym typeface="Helvetica Light"/>
              </a:rPr>
              <a:t>Autoadaptive parameter tuning strategies</a:t>
            </a:r>
          </a:p>
          <a:p>
            <a:pPr marL="0" marR="0" indent="0" algn="l" defTabSz="584200" rtl="0" fontAlgn="auto" latinLnBrk="1" hangingPunct="0">
              <a:lnSpc>
                <a:spcPct val="100000"/>
              </a:lnSpc>
              <a:spcBef>
                <a:spcPts val="0"/>
              </a:spcBef>
              <a:spcAft>
                <a:spcPts val="0"/>
              </a:spcAft>
              <a:buClrTx/>
              <a:buSzTx/>
              <a:buFontTx/>
              <a:buNone/>
              <a:tabLst/>
            </a:pPr>
            <a:r>
              <a:rPr lang="en-PL" sz="2400" dirty="0">
                <a:solidFill>
                  <a:srgbClr val="000000"/>
                </a:solidFill>
              </a:rPr>
              <a:t>Multiobjective discrete optimisation</a:t>
            </a:r>
          </a:p>
          <a:p>
            <a:pPr marL="0" marR="0" indent="0" algn="l" defTabSz="584200" rtl="0" fontAlgn="auto" latinLnBrk="1" hangingPunct="0">
              <a:lnSpc>
                <a:spcPct val="100000"/>
              </a:lnSpc>
              <a:spcBef>
                <a:spcPts val="0"/>
              </a:spcBef>
              <a:spcAft>
                <a:spcPts val="0"/>
              </a:spcAft>
              <a:buClrTx/>
              <a:buSzTx/>
              <a:buFontTx/>
              <a:buNone/>
              <a:tabLst/>
            </a:pPr>
            <a:r>
              <a:rPr kumimoji="0" lang="en-PL" sz="2400" b="0" i="0" u="none" strike="noStrike" cap="none" spc="0" normalizeH="0" baseline="0" dirty="0">
                <a:ln>
                  <a:noFill/>
                </a:ln>
                <a:solidFill>
                  <a:srgbClr val="000000"/>
                </a:solidFill>
                <a:effectLst/>
                <a:uFillTx/>
                <a:latin typeface="+mn-lt"/>
                <a:ea typeface="+mn-ea"/>
                <a:cs typeface="+mn-cs"/>
                <a:sym typeface="Helvetica Light"/>
              </a:rPr>
              <a:t>Evolutionary planner</a:t>
            </a:r>
          </a:p>
          <a:p>
            <a:pPr marL="0" marR="0" indent="0" algn="l" defTabSz="584200" rtl="0" fontAlgn="auto" latinLnBrk="1" hangingPunct="0">
              <a:lnSpc>
                <a:spcPct val="100000"/>
              </a:lnSpc>
              <a:spcBef>
                <a:spcPts val="0"/>
              </a:spcBef>
              <a:spcAft>
                <a:spcPts val="0"/>
              </a:spcAft>
              <a:buClrTx/>
              <a:buSzTx/>
              <a:buFontTx/>
              <a:buNone/>
              <a:tabLst/>
            </a:pPr>
            <a:endParaRPr kumimoji="0" lang="en-PL" sz="24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387344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0" grpId="0"/>
      <p:bldP spid="23" grpId="0"/>
      <p:bldP spid="24" grpId="0" animBg="1"/>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Summary</a:t>
            </a:r>
            <a:endParaRPr sz="4400" dirty="0"/>
          </a:p>
        </p:txBody>
      </p:sp>
      <p:sp>
        <p:nvSpPr>
          <p:cNvPr id="9" name="AutoShape 2" descr="Znalezione obrazy dla zapytania spark apache">
            <a:extLst>
              <a:ext uri="{FF2B5EF4-FFF2-40B4-BE49-F238E27FC236}">
                <a16:creationId xmlns:a16="http://schemas.microsoft.com/office/drawing/2014/main" id="{F4F1BF7D-5640-A147-8854-CE9C92D3C558}"/>
              </a:ext>
            </a:extLst>
          </p:cNvPr>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mage result for bluemix">
            <a:extLst>
              <a:ext uri="{FF2B5EF4-FFF2-40B4-BE49-F238E27FC236}">
                <a16:creationId xmlns:a16="http://schemas.microsoft.com/office/drawing/2014/main" id="{FAFC7509-58C3-7243-88BD-9C633442A03C}"/>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E497ECF8-FC49-C042-A0C5-DCDE9C736A9B}"/>
              </a:ext>
            </a:extLst>
          </p:cNvPr>
          <p:cNvPicPr>
            <a:picLocks noChangeAspect="1"/>
          </p:cNvPicPr>
          <p:nvPr/>
        </p:nvPicPr>
        <p:blipFill>
          <a:blip r:embed="rId3"/>
          <a:stretch>
            <a:fillRect/>
          </a:stretch>
        </p:blipFill>
        <p:spPr>
          <a:xfrm>
            <a:off x="1114535" y="2295331"/>
            <a:ext cx="15111192" cy="6028612"/>
          </a:xfrm>
          <a:prstGeom prst="rect">
            <a:avLst/>
          </a:prstGeom>
        </p:spPr>
      </p:pic>
    </p:spTree>
    <p:extLst>
      <p:ext uri="{BB962C8B-B14F-4D97-AF65-F5344CB8AC3E}">
        <p14:creationId xmlns:p14="http://schemas.microsoft.com/office/powerpoint/2010/main" val="69977663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4338896"/>
            <a:ext cx="11885400" cy="10758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lnSpc>
                <a:spcPts val="9001"/>
              </a:lnSpc>
              <a:defRPr sz="1800"/>
            </a:pPr>
            <a:r>
              <a:rPr lang="pl-PL" sz="7200" b="1" dirty="0" err="1">
                <a:solidFill>
                  <a:srgbClr val="1CAED1"/>
                </a:solidFill>
                <a:latin typeface="Arial"/>
                <a:cs typeface="Arial"/>
              </a:rPr>
              <a:t>Results</a:t>
            </a:r>
            <a:r>
              <a:rPr lang="pl-PL" sz="7200" b="1" dirty="0">
                <a:solidFill>
                  <a:srgbClr val="1CAED1"/>
                </a:solidFill>
                <a:latin typeface="Arial"/>
                <a:cs typeface="Arial"/>
              </a:rPr>
              <a:t> </a:t>
            </a:r>
            <a:r>
              <a:rPr lang="pl-PL" sz="7200" dirty="0">
                <a:solidFill>
                  <a:srgbClr val="FFFFFF"/>
                </a:solidFill>
                <a:cs typeface="Arial"/>
              </a:rPr>
              <a:t>and </a:t>
            </a:r>
            <a:r>
              <a:rPr lang="pl-PL" sz="7200" dirty="0" err="1">
                <a:solidFill>
                  <a:srgbClr val="FFFFFF"/>
                </a:solidFill>
                <a:cs typeface="Arial"/>
              </a:rPr>
              <a:t>Discussions</a:t>
            </a:r>
            <a:endParaRPr lang="pl-PL" sz="7200" dirty="0">
              <a:solidFill>
                <a:srgbClr val="FFFFFF"/>
              </a:solidFill>
              <a:latin typeface="Arial"/>
              <a:cs typeface="Arial"/>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133283470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5C3CFD2F-80EF-794C-B2B6-4DCF623CE255}"/>
              </a:ext>
            </a:extLst>
          </p:cNvPr>
          <p:cNvSpPr/>
          <p:nvPr/>
        </p:nvSpPr>
        <p:spPr>
          <a:xfrm>
            <a:off x="906463" y="1766731"/>
            <a:ext cx="12107408" cy="5078313"/>
          </a:xfrm>
          <a:prstGeom prst="rect">
            <a:avLst/>
          </a:prstGeom>
        </p:spPr>
        <p:txBody>
          <a:bodyPr wrap="square">
            <a:spAutoFit/>
          </a:bodyPr>
          <a:lstStyle/>
          <a:p>
            <a:pPr algn="l"/>
            <a:r>
              <a:rPr lang="en-GB" dirty="0"/>
              <a:t>Average relative error for the central scenario for a </a:t>
            </a:r>
            <a:r>
              <a:rPr lang="en-GB" i="1" dirty="0"/>
              <a:t>J+1</a:t>
            </a:r>
            <a:r>
              <a:rPr lang="en-GB" dirty="0"/>
              <a:t> prediction from 28/03/2020 to 01/04/2020 as follows:</a:t>
            </a:r>
          </a:p>
          <a:p>
            <a:pPr algn="l"/>
            <a:endParaRPr lang="en-GB" dirty="0"/>
          </a:p>
          <a:p>
            <a:pPr algn="l">
              <a:buFont typeface="+mj-lt"/>
              <a:buAutoNum type="arabicPeriod"/>
            </a:pPr>
            <a:r>
              <a:rPr lang="en-GB" dirty="0"/>
              <a:t> Italy: 1.14%</a:t>
            </a:r>
          </a:p>
          <a:p>
            <a:pPr algn="l">
              <a:buFont typeface="+mj-lt"/>
              <a:buAutoNum type="arabicPeriod"/>
            </a:pPr>
            <a:r>
              <a:rPr lang="en-GB" dirty="0"/>
              <a:t> Poland: 1.35%</a:t>
            </a:r>
          </a:p>
          <a:p>
            <a:pPr algn="l">
              <a:buFont typeface="+mj-lt"/>
              <a:buAutoNum type="arabicPeriod"/>
            </a:pPr>
            <a:r>
              <a:rPr lang="en-GB" dirty="0"/>
              <a:t> Portugal: 1.73%</a:t>
            </a:r>
          </a:p>
          <a:p>
            <a:pPr algn="l">
              <a:buFont typeface="+mj-lt"/>
              <a:buAutoNum type="arabicPeriod"/>
            </a:pPr>
            <a:r>
              <a:rPr lang="en-GB" dirty="0"/>
              <a:t> France: 2.08%</a:t>
            </a:r>
          </a:p>
          <a:p>
            <a:pPr algn="l"/>
            <a:br>
              <a:rPr lang="en-GB" dirty="0"/>
            </a:br>
            <a:endParaRPr lang="en-GB" dirty="0"/>
          </a:p>
        </p:txBody>
      </p:sp>
      <p:sp>
        <p:nvSpPr>
          <p:cNvPr id="9" name="Shape 116">
            <a:extLst>
              <a:ext uri="{FF2B5EF4-FFF2-40B4-BE49-F238E27FC236}">
                <a16:creationId xmlns:a16="http://schemas.microsoft.com/office/drawing/2014/main" id="{13033CE9-AE28-5E4D-AC40-86B7007AA891}"/>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Results</a:t>
            </a:r>
            <a:endParaRPr sz="4400" dirty="0"/>
          </a:p>
        </p:txBody>
      </p:sp>
      <p:pic>
        <p:nvPicPr>
          <p:cNvPr id="8" name="Picture 7">
            <a:extLst>
              <a:ext uri="{FF2B5EF4-FFF2-40B4-BE49-F238E27FC236}">
                <a16:creationId xmlns:a16="http://schemas.microsoft.com/office/drawing/2014/main" id="{076CD5C4-E3E8-B143-BCA6-69E67C022318}"/>
              </a:ext>
            </a:extLst>
          </p:cNvPr>
          <p:cNvPicPr>
            <a:picLocks noChangeAspect="1"/>
          </p:cNvPicPr>
          <p:nvPr/>
        </p:nvPicPr>
        <p:blipFill>
          <a:blip r:embed="rId3"/>
          <a:stretch>
            <a:fillRect/>
          </a:stretch>
        </p:blipFill>
        <p:spPr>
          <a:xfrm>
            <a:off x="8430385" y="3343082"/>
            <a:ext cx="8507268" cy="6014905"/>
          </a:xfrm>
          <a:prstGeom prst="rect">
            <a:avLst/>
          </a:prstGeom>
        </p:spPr>
      </p:pic>
      <p:pic>
        <p:nvPicPr>
          <p:cNvPr id="10" name="Picture 9">
            <a:extLst>
              <a:ext uri="{FF2B5EF4-FFF2-40B4-BE49-F238E27FC236}">
                <a16:creationId xmlns:a16="http://schemas.microsoft.com/office/drawing/2014/main" id="{8555D382-1BBE-E247-B862-37754123C4DC}"/>
              </a:ext>
            </a:extLst>
          </p:cNvPr>
          <p:cNvPicPr>
            <a:picLocks noChangeAspect="1"/>
          </p:cNvPicPr>
          <p:nvPr/>
        </p:nvPicPr>
        <p:blipFill>
          <a:blip r:embed="rId4"/>
          <a:stretch>
            <a:fillRect/>
          </a:stretch>
        </p:blipFill>
        <p:spPr>
          <a:xfrm>
            <a:off x="304800" y="6882181"/>
            <a:ext cx="7681347" cy="2475806"/>
          </a:xfrm>
          <a:prstGeom prst="rect">
            <a:avLst/>
          </a:prstGeom>
        </p:spPr>
      </p:pic>
    </p:spTree>
    <p:extLst>
      <p:ext uri="{BB962C8B-B14F-4D97-AF65-F5344CB8AC3E}">
        <p14:creationId xmlns:p14="http://schemas.microsoft.com/office/powerpoint/2010/main" val="332019091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hape 116">
            <a:extLst>
              <a:ext uri="{FF2B5EF4-FFF2-40B4-BE49-F238E27FC236}">
                <a16:creationId xmlns:a16="http://schemas.microsoft.com/office/drawing/2014/main" id="{13033CE9-AE28-5E4D-AC40-86B7007AA891}"/>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Results</a:t>
            </a:r>
            <a:endParaRPr sz="4400" dirty="0"/>
          </a:p>
        </p:txBody>
      </p:sp>
      <p:pic>
        <p:nvPicPr>
          <p:cNvPr id="4" name="Picture 3">
            <a:extLst>
              <a:ext uri="{FF2B5EF4-FFF2-40B4-BE49-F238E27FC236}">
                <a16:creationId xmlns:a16="http://schemas.microsoft.com/office/drawing/2014/main" id="{006F2BE5-D835-6340-8240-F91281AA8644}"/>
              </a:ext>
            </a:extLst>
          </p:cNvPr>
          <p:cNvPicPr>
            <a:picLocks noChangeAspect="1"/>
          </p:cNvPicPr>
          <p:nvPr/>
        </p:nvPicPr>
        <p:blipFill>
          <a:blip r:embed="rId3"/>
          <a:stretch>
            <a:fillRect/>
          </a:stretch>
        </p:blipFill>
        <p:spPr>
          <a:xfrm>
            <a:off x="328400" y="1529638"/>
            <a:ext cx="16683461" cy="8008061"/>
          </a:xfrm>
          <a:prstGeom prst="rect">
            <a:avLst/>
          </a:prstGeom>
        </p:spPr>
      </p:pic>
    </p:spTree>
    <p:extLst>
      <p:ext uri="{BB962C8B-B14F-4D97-AF65-F5344CB8AC3E}">
        <p14:creationId xmlns:p14="http://schemas.microsoft.com/office/powerpoint/2010/main" val="296650495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hape 116">
            <a:extLst>
              <a:ext uri="{FF2B5EF4-FFF2-40B4-BE49-F238E27FC236}">
                <a16:creationId xmlns:a16="http://schemas.microsoft.com/office/drawing/2014/main" id="{13033CE9-AE28-5E4D-AC40-86B7007AA891}"/>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Results</a:t>
            </a:r>
            <a:endParaRPr sz="4400" dirty="0"/>
          </a:p>
        </p:txBody>
      </p:sp>
      <p:pic>
        <p:nvPicPr>
          <p:cNvPr id="6" name="Picture 5">
            <a:extLst>
              <a:ext uri="{FF2B5EF4-FFF2-40B4-BE49-F238E27FC236}">
                <a16:creationId xmlns:a16="http://schemas.microsoft.com/office/drawing/2014/main" id="{889374A9-7BF4-6443-8F32-E8E0A302029E}"/>
              </a:ext>
            </a:extLst>
          </p:cNvPr>
          <p:cNvPicPr>
            <a:picLocks noChangeAspect="1"/>
          </p:cNvPicPr>
          <p:nvPr/>
        </p:nvPicPr>
        <p:blipFill>
          <a:blip r:embed="rId3"/>
          <a:stretch>
            <a:fillRect/>
          </a:stretch>
        </p:blipFill>
        <p:spPr>
          <a:xfrm>
            <a:off x="614572" y="1604866"/>
            <a:ext cx="16526738" cy="7932834"/>
          </a:xfrm>
          <a:prstGeom prst="rect">
            <a:avLst/>
          </a:prstGeom>
        </p:spPr>
      </p:pic>
    </p:spTree>
    <p:extLst>
      <p:ext uri="{BB962C8B-B14F-4D97-AF65-F5344CB8AC3E}">
        <p14:creationId xmlns:p14="http://schemas.microsoft.com/office/powerpoint/2010/main" val="347802017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hape 116">
            <a:extLst>
              <a:ext uri="{FF2B5EF4-FFF2-40B4-BE49-F238E27FC236}">
                <a16:creationId xmlns:a16="http://schemas.microsoft.com/office/drawing/2014/main" id="{13033CE9-AE28-5E4D-AC40-86B7007AA891}"/>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Results</a:t>
            </a:r>
            <a:endParaRPr sz="4400" dirty="0"/>
          </a:p>
        </p:txBody>
      </p:sp>
      <p:pic>
        <p:nvPicPr>
          <p:cNvPr id="5" name="Picture 4">
            <a:extLst>
              <a:ext uri="{FF2B5EF4-FFF2-40B4-BE49-F238E27FC236}">
                <a16:creationId xmlns:a16="http://schemas.microsoft.com/office/drawing/2014/main" id="{90D02333-DB3A-3741-93A4-3F3CEEC0F55D}"/>
              </a:ext>
            </a:extLst>
          </p:cNvPr>
          <p:cNvPicPr>
            <a:picLocks noChangeAspect="1"/>
          </p:cNvPicPr>
          <p:nvPr/>
        </p:nvPicPr>
        <p:blipFill>
          <a:blip r:embed="rId3"/>
          <a:stretch>
            <a:fillRect/>
          </a:stretch>
        </p:blipFill>
        <p:spPr>
          <a:xfrm>
            <a:off x="698344" y="1734264"/>
            <a:ext cx="15943573" cy="7652915"/>
          </a:xfrm>
          <a:prstGeom prst="rect">
            <a:avLst/>
          </a:prstGeom>
        </p:spPr>
      </p:pic>
    </p:spTree>
    <p:extLst>
      <p:ext uri="{BB962C8B-B14F-4D97-AF65-F5344CB8AC3E}">
        <p14:creationId xmlns:p14="http://schemas.microsoft.com/office/powerpoint/2010/main" val="170130745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hape 116">
            <a:extLst>
              <a:ext uri="{FF2B5EF4-FFF2-40B4-BE49-F238E27FC236}">
                <a16:creationId xmlns:a16="http://schemas.microsoft.com/office/drawing/2014/main" id="{13033CE9-AE28-5E4D-AC40-86B7007AA891}"/>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Discussion</a:t>
            </a:r>
            <a:endParaRPr sz="4400" dirty="0"/>
          </a:p>
        </p:txBody>
      </p:sp>
      <p:sp>
        <p:nvSpPr>
          <p:cNvPr id="2" name="TextBox 1">
            <a:extLst>
              <a:ext uri="{FF2B5EF4-FFF2-40B4-BE49-F238E27FC236}">
                <a16:creationId xmlns:a16="http://schemas.microsoft.com/office/drawing/2014/main" id="{0AC0D7B7-C335-8542-A306-398CB29F7AD9}"/>
              </a:ext>
            </a:extLst>
          </p:cNvPr>
          <p:cNvSpPr txBox="1"/>
          <p:nvPr/>
        </p:nvSpPr>
        <p:spPr>
          <a:xfrm>
            <a:off x="1302183" y="1353232"/>
            <a:ext cx="12522659"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3600" b="1" i="0" u="none" strike="noStrike" cap="none" spc="0" normalizeH="0" baseline="0" dirty="0">
                <a:ln>
                  <a:noFill/>
                </a:ln>
                <a:solidFill>
                  <a:srgbClr val="000000"/>
                </a:solidFill>
                <a:effectLst/>
                <a:uFillTx/>
                <a:latin typeface="+mn-lt"/>
                <a:ea typeface="+mn-ea"/>
                <a:cs typeface="+mn-cs"/>
                <a:sym typeface="Helvetica Light"/>
              </a:rPr>
              <a:t>Drawbacks:</a:t>
            </a:r>
          </a:p>
          <a:p>
            <a:pPr marL="0" marR="0" indent="0" algn="l" defTabSz="584200" rtl="0" fontAlgn="auto" latinLnBrk="1" hangingPunct="0">
              <a:lnSpc>
                <a:spcPct val="100000"/>
              </a:lnSpc>
              <a:spcBef>
                <a:spcPts val="0"/>
              </a:spcBef>
              <a:spcAft>
                <a:spcPts val="0"/>
              </a:spcAft>
              <a:buClrTx/>
              <a:buSzTx/>
              <a:buFontTx/>
              <a:buNone/>
              <a:tabLst/>
            </a:pPr>
            <a:endParaRPr kumimoji="0" lang="en-PL" sz="3600" b="1" i="0" u="none" strike="noStrike" cap="none" spc="0" normalizeH="0" baseline="0" dirty="0">
              <a:ln>
                <a:noFill/>
              </a:ln>
              <a:solidFill>
                <a:srgbClr val="000000"/>
              </a:solidFill>
              <a:effectLst/>
              <a:uFillTx/>
              <a:latin typeface="+mn-lt"/>
              <a:ea typeface="+mn-ea"/>
              <a:cs typeface="+mn-cs"/>
              <a:sym typeface="Helvetica Light"/>
            </a:endParaRPr>
          </a:p>
          <a:p>
            <a:pPr marL="742950" marR="0" indent="-742950" algn="l" defTabSz="584200" rtl="0" fontAlgn="auto" latinLnBrk="1" hangingPunct="0">
              <a:lnSpc>
                <a:spcPct val="100000"/>
              </a:lnSpc>
              <a:spcBef>
                <a:spcPts val="0"/>
              </a:spcBef>
              <a:spcAft>
                <a:spcPts val="0"/>
              </a:spcAft>
              <a:buClrTx/>
              <a:buSzTx/>
              <a:buFontTx/>
              <a:buAutoNum type="arabicPeriod"/>
              <a:tabLst/>
            </a:pPr>
            <a:r>
              <a:rPr lang="en-PL" dirty="0">
                <a:solidFill>
                  <a:srgbClr val="000000"/>
                </a:solidFill>
              </a:rPr>
              <a:t>Need at least one full trajectory</a:t>
            </a:r>
          </a:p>
          <a:p>
            <a:pPr marL="742950" marR="0" indent="-742950" algn="l" defTabSz="584200" rtl="0" fontAlgn="auto" latinLnBrk="1" hangingPunct="0">
              <a:lnSpc>
                <a:spcPct val="100000"/>
              </a:lnSpc>
              <a:spcBef>
                <a:spcPts val="0"/>
              </a:spcBef>
              <a:spcAft>
                <a:spcPts val="0"/>
              </a:spcAft>
              <a:buClrTx/>
              <a:buSzTx/>
              <a:buFontTx/>
              <a:buAutoNum type="arabicPeriod"/>
              <a:tabLst/>
            </a:pPr>
            <a:r>
              <a:rPr kumimoji="0" lang="en-PL" sz="3600" i="0" u="none" strike="noStrike" cap="none" spc="0" normalizeH="0" baseline="0" dirty="0">
                <a:ln>
                  <a:noFill/>
                </a:ln>
                <a:solidFill>
                  <a:srgbClr val="000000"/>
                </a:solidFill>
                <a:effectLst/>
                <a:uFillTx/>
                <a:latin typeface="+mn-lt"/>
                <a:ea typeface="+mn-ea"/>
                <a:cs typeface="+mn-cs"/>
                <a:sym typeface="Helvetica Light"/>
              </a:rPr>
              <a:t>Works only for countries with</a:t>
            </a:r>
            <a:r>
              <a:rPr lang="en-PL" dirty="0">
                <a:solidFill>
                  <a:srgbClr val="000000"/>
                </a:solidFill>
              </a:rPr>
              <a:t> social distancing measures</a:t>
            </a:r>
            <a:endParaRPr kumimoji="0" lang="en-PL" sz="360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TextBox 6">
            <a:extLst>
              <a:ext uri="{FF2B5EF4-FFF2-40B4-BE49-F238E27FC236}">
                <a16:creationId xmlns:a16="http://schemas.microsoft.com/office/drawing/2014/main" id="{56AE7274-D99C-8848-9054-A392613ACFB3}"/>
              </a:ext>
            </a:extLst>
          </p:cNvPr>
          <p:cNvSpPr txBox="1"/>
          <p:nvPr/>
        </p:nvSpPr>
        <p:spPr>
          <a:xfrm>
            <a:off x="1302183" y="4157007"/>
            <a:ext cx="13266452" cy="50885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PL" sz="3600" b="1" i="0" u="none" strike="noStrike" cap="none" spc="0" normalizeH="0" baseline="0" dirty="0">
                <a:ln>
                  <a:noFill/>
                </a:ln>
                <a:solidFill>
                  <a:srgbClr val="000000"/>
                </a:solidFill>
                <a:effectLst/>
                <a:uFillTx/>
                <a:latin typeface="+mn-lt"/>
                <a:ea typeface="+mn-ea"/>
                <a:cs typeface="+mn-cs"/>
                <a:sym typeface="Helvetica Light"/>
              </a:rPr>
              <a:t>Advantages:</a:t>
            </a:r>
          </a:p>
          <a:p>
            <a:pPr marL="0" marR="0" indent="0" algn="l" defTabSz="584200" rtl="0" fontAlgn="auto" latinLnBrk="1" hangingPunct="0">
              <a:lnSpc>
                <a:spcPct val="100000"/>
              </a:lnSpc>
              <a:spcBef>
                <a:spcPts val="0"/>
              </a:spcBef>
              <a:spcAft>
                <a:spcPts val="0"/>
              </a:spcAft>
              <a:buClrTx/>
              <a:buSzTx/>
              <a:buFontTx/>
              <a:buNone/>
              <a:tabLst/>
            </a:pPr>
            <a:endParaRPr kumimoji="0" lang="en-PL" sz="3600" b="1" i="0" u="none" strike="noStrike" cap="none" spc="0" normalizeH="0" baseline="0" dirty="0">
              <a:ln>
                <a:noFill/>
              </a:ln>
              <a:solidFill>
                <a:srgbClr val="000000"/>
              </a:solidFill>
              <a:effectLst/>
              <a:uFillTx/>
              <a:latin typeface="+mn-lt"/>
              <a:ea typeface="+mn-ea"/>
              <a:cs typeface="+mn-cs"/>
              <a:sym typeface="Helvetica Light"/>
            </a:endParaRPr>
          </a:p>
          <a:p>
            <a:pPr marL="742950" marR="0" indent="-742950" algn="l" defTabSz="584200" rtl="0" fontAlgn="auto" latinLnBrk="1" hangingPunct="0">
              <a:lnSpc>
                <a:spcPct val="100000"/>
              </a:lnSpc>
              <a:spcBef>
                <a:spcPts val="0"/>
              </a:spcBef>
              <a:spcAft>
                <a:spcPts val="0"/>
              </a:spcAft>
              <a:buClrTx/>
              <a:buSzTx/>
              <a:buFontTx/>
              <a:buAutoNum type="arabicPeriod"/>
              <a:tabLst/>
            </a:pPr>
            <a:r>
              <a:rPr lang="en-PL" dirty="0">
                <a:solidFill>
                  <a:srgbClr val="000000"/>
                </a:solidFill>
              </a:rPr>
              <a:t>Few testable and </a:t>
            </a:r>
            <a:r>
              <a:rPr lang="en-PL" i="1" dirty="0">
                <a:solidFill>
                  <a:srgbClr val="000000"/>
                </a:solidFill>
              </a:rPr>
              <a:t>realistic</a:t>
            </a:r>
            <a:r>
              <a:rPr lang="en-PL" dirty="0">
                <a:solidFill>
                  <a:srgbClr val="000000"/>
                </a:solidFill>
              </a:rPr>
              <a:t> hypothesis</a:t>
            </a:r>
          </a:p>
          <a:p>
            <a:pPr marL="742950" marR="0" indent="-742950" algn="l" defTabSz="584200" rtl="0" fontAlgn="auto" latinLnBrk="1" hangingPunct="0">
              <a:lnSpc>
                <a:spcPct val="100000"/>
              </a:lnSpc>
              <a:spcBef>
                <a:spcPts val="0"/>
              </a:spcBef>
              <a:spcAft>
                <a:spcPts val="0"/>
              </a:spcAft>
              <a:buClrTx/>
              <a:buSzTx/>
              <a:buFontTx/>
              <a:buAutoNum type="arabicPeriod"/>
              <a:tabLst/>
            </a:pPr>
            <a:r>
              <a:rPr kumimoji="0" lang="en-PL" sz="3600" i="0" u="none" strike="noStrike" cap="none" spc="0" normalizeH="0" baseline="0" dirty="0">
                <a:ln>
                  <a:noFill/>
                </a:ln>
                <a:solidFill>
                  <a:srgbClr val="000000"/>
                </a:solidFill>
                <a:effectLst/>
                <a:uFillTx/>
                <a:latin typeface="+mn-lt"/>
                <a:ea typeface="+mn-ea"/>
                <a:cs typeface="+mn-cs"/>
                <a:sym typeface="Helvetica Light"/>
              </a:rPr>
              <a:t>Few parameters in relation with </a:t>
            </a:r>
            <a:r>
              <a:rPr kumimoji="0" lang="en-PL" sz="3600" i="1" u="none" strike="noStrike" cap="none" spc="0" normalizeH="0" baseline="0" dirty="0">
                <a:ln>
                  <a:noFill/>
                </a:ln>
                <a:solidFill>
                  <a:srgbClr val="000000"/>
                </a:solidFill>
                <a:effectLst/>
                <a:uFillTx/>
                <a:latin typeface="+mn-lt"/>
                <a:ea typeface="+mn-ea"/>
                <a:cs typeface="+mn-cs"/>
                <a:sym typeface="Helvetica Light"/>
              </a:rPr>
              <a:t>physical</a:t>
            </a:r>
            <a:r>
              <a:rPr kumimoji="0" lang="en-PL" sz="3600" i="0" u="none" strike="noStrike" cap="none" spc="0" normalizeH="0" baseline="0" dirty="0">
                <a:ln>
                  <a:noFill/>
                </a:ln>
                <a:solidFill>
                  <a:srgbClr val="000000"/>
                </a:solidFill>
                <a:effectLst/>
                <a:uFillTx/>
                <a:latin typeface="+mn-lt"/>
                <a:ea typeface="+mn-ea"/>
                <a:cs typeface="+mn-cs"/>
                <a:sym typeface="Helvetica Light"/>
              </a:rPr>
              <a:t> quantities</a:t>
            </a:r>
          </a:p>
          <a:p>
            <a:pPr marL="742950" marR="0" indent="-742950" algn="l" defTabSz="584200" rtl="0" fontAlgn="auto" latinLnBrk="1" hangingPunct="0">
              <a:lnSpc>
                <a:spcPct val="100000"/>
              </a:lnSpc>
              <a:spcBef>
                <a:spcPts val="0"/>
              </a:spcBef>
              <a:spcAft>
                <a:spcPts val="0"/>
              </a:spcAft>
              <a:buClrTx/>
              <a:buSzTx/>
              <a:buFontTx/>
              <a:buAutoNum type="arabicPeriod"/>
              <a:tabLst/>
            </a:pPr>
            <a:r>
              <a:rPr kumimoji="0" lang="en-PL" sz="3600" i="0" u="none" strike="noStrike" cap="none" spc="0" normalizeH="0" baseline="0" dirty="0">
                <a:ln>
                  <a:noFill/>
                </a:ln>
                <a:solidFill>
                  <a:srgbClr val="000000"/>
                </a:solidFill>
                <a:effectLst/>
                <a:uFillTx/>
                <a:latin typeface="+mn-lt"/>
                <a:ea typeface="+mn-ea"/>
                <a:cs typeface="+mn-cs"/>
                <a:sym typeface="Helvetica Light"/>
              </a:rPr>
              <a:t>The mathematical model converges, reasonable estimations</a:t>
            </a:r>
          </a:p>
          <a:p>
            <a:pPr marL="742950" marR="0" indent="-742950" algn="l" defTabSz="584200" rtl="0" fontAlgn="auto" latinLnBrk="1" hangingPunct="0">
              <a:lnSpc>
                <a:spcPct val="100000"/>
              </a:lnSpc>
              <a:spcBef>
                <a:spcPts val="0"/>
              </a:spcBef>
              <a:spcAft>
                <a:spcPts val="0"/>
              </a:spcAft>
              <a:buClrTx/>
              <a:buSzTx/>
              <a:buFontTx/>
              <a:buAutoNum type="arabicPeriod"/>
              <a:tabLst/>
            </a:pPr>
            <a:r>
              <a:rPr lang="en-PL" dirty="0">
                <a:solidFill>
                  <a:srgbClr val="000000"/>
                </a:solidFill>
              </a:rPr>
              <a:t>Risk evaluation, recalibration and drift monitoring</a:t>
            </a:r>
          </a:p>
          <a:p>
            <a:pPr marL="742950" indent="-742950" algn="l" rtl="0" latinLnBrk="1" hangingPunct="0">
              <a:buFontTx/>
              <a:buAutoNum type="arabicPeriod"/>
            </a:pPr>
            <a:r>
              <a:rPr lang="en-PL" dirty="0">
                <a:solidFill>
                  <a:srgbClr val="000000"/>
                </a:solidFill>
              </a:rPr>
              <a:t>If the global traj. </a:t>
            </a:r>
            <a:r>
              <a:rPr lang="en-GB" dirty="0">
                <a:solidFill>
                  <a:srgbClr val="000000"/>
                </a:solidFill>
              </a:rPr>
              <a:t>f</a:t>
            </a:r>
            <a:r>
              <a:rPr lang="en-PL" dirty="0">
                <a:solidFill>
                  <a:srgbClr val="000000"/>
                </a:solidFill>
              </a:rPr>
              <a:t>ollows the sum of traj. </a:t>
            </a:r>
            <a:r>
              <a:rPr lang="en-GB" dirty="0">
                <a:solidFill>
                  <a:srgbClr val="000000"/>
                </a:solidFill>
              </a:rPr>
              <a:t>we’re good </a:t>
            </a:r>
            <a:r>
              <a:rPr lang="en-GB" dirty="0" err="1">
                <a:solidFill>
                  <a:srgbClr val="000000"/>
                </a:solidFill>
              </a:rPr>
              <a:t>boi</a:t>
            </a:r>
            <a:r>
              <a:rPr lang="en-GB" dirty="0">
                <a:solidFill>
                  <a:srgbClr val="000000"/>
                </a:solidFill>
              </a:rPr>
              <a:t>!</a:t>
            </a:r>
            <a:endParaRPr lang="en-PL" dirty="0">
              <a:solidFill>
                <a:srgbClr val="000000"/>
              </a:solidFill>
            </a:endParaRPr>
          </a:p>
          <a:p>
            <a:pPr marL="742950" indent="-742950" algn="l" rtl="0" latinLnBrk="1" hangingPunct="0">
              <a:buFontTx/>
              <a:buAutoNum type="arabicPeriod"/>
            </a:pPr>
            <a:r>
              <a:rPr lang="en-PL" dirty="0">
                <a:solidFill>
                  <a:srgbClr val="000000"/>
                </a:solidFill>
              </a:rPr>
              <a:t>Counterfactual analysis made easy</a:t>
            </a:r>
          </a:p>
          <a:p>
            <a:pPr marL="742950" marR="0" indent="-742950" algn="l" defTabSz="584200" rtl="0" fontAlgn="auto" latinLnBrk="1" hangingPunct="0">
              <a:lnSpc>
                <a:spcPct val="100000"/>
              </a:lnSpc>
              <a:spcBef>
                <a:spcPts val="0"/>
              </a:spcBef>
              <a:spcAft>
                <a:spcPts val="0"/>
              </a:spcAft>
              <a:buClrTx/>
              <a:buSzTx/>
              <a:buFontTx/>
              <a:buAutoNum type="arabicPeriod"/>
              <a:tabLst/>
            </a:pPr>
            <a:endParaRPr kumimoji="0" lang="en-PL" sz="360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27801640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hape 116">
            <a:extLst>
              <a:ext uri="{FF2B5EF4-FFF2-40B4-BE49-F238E27FC236}">
                <a16:creationId xmlns:a16="http://schemas.microsoft.com/office/drawing/2014/main" id="{13033CE9-AE28-5E4D-AC40-86B7007AA891}"/>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Discussion</a:t>
            </a:r>
            <a:endParaRPr sz="4400" dirty="0"/>
          </a:p>
        </p:txBody>
      </p:sp>
      <p:sp>
        <p:nvSpPr>
          <p:cNvPr id="4" name="TextBox 3">
            <a:extLst>
              <a:ext uri="{FF2B5EF4-FFF2-40B4-BE49-F238E27FC236}">
                <a16:creationId xmlns:a16="http://schemas.microsoft.com/office/drawing/2014/main" id="{9E018D03-3436-C94F-9378-16CD25F80C06}"/>
              </a:ext>
            </a:extLst>
          </p:cNvPr>
          <p:cNvSpPr txBox="1"/>
          <p:nvPr/>
        </p:nvSpPr>
        <p:spPr>
          <a:xfrm>
            <a:off x="485198" y="3293773"/>
            <a:ext cx="16369866" cy="28725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Assume you know nothing more than your maths.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lang="en-PL" dirty="0">
                <a:solidFill>
                  <a:srgbClr val="000000"/>
                </a:solidFill>
              </a:rPr>
              <a:t>Know your maths!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lang="en-PL" dirty="0">
                <a:solidFill>
                  <a:srgbClr val="000000"/>
                </a:solidFill>
              </a:rPr>
              <a:t>Make few but testable hypotheses (better, valide them a priori with experts)</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lang="en-PL" dirty="0">
                <a:solidFill>
                  <a:srgbClr val="000000"/>
                </a:solidFill>
              </a:rPr>
              <a:t>Let doors open for expert knowledge a posteriori</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Try to reduce </a:t>
            </a:r>
            <a:r>
              <a:rPr kumimoji="0" lang="en-PL" sz="3600" b="1" i="0" u="none" strike="noStrike" cap="none" spc="0" normalizeH="0" baseline="0" dirty="0">
                <a:ln>
                  <a:noFill/>
                </a:ln>
                <a:solidFill>
                  <a:srgbClr val="000000"/>
                </a:solidFill>
                <a:effectLst/>
                <a:uFillTx/>
                <a:latin typeface="+mn-lt"/>
                <a:ea typeface="+mn-ea"/>
                <a:cs typeface="+mn-cs"/>
                <a:sym typeface="Helvetica Light"/>
              </a:rPr>
              <a:t>structural</a:t>
            </a:r>
            <a:r>
              <a:rPr kumimoji="0" lang="en-PL" sz="3600" b="0" i="0" u="none" strike="noStrike" cap="none" spc="0" normalizeH="0" baseline="0" dirty="0">
                <a:ln>
                  <a:noFill/>
                </a:ln>
                <a:solidFill>
                  <a:srgbClr val="000000"/>
                </a:solidFill>
                <a:effectLst/>
                <a:uFillTx/>
                <a:latin typeface="+mn-lt"/>
                <a:ea typeface="+mn-ea"/>
                <a:cs typeface="+mn-cs"/>
                <a:sym typeface="Helvetica Light"/>
              </a:rPr>
              <a:t> uncertainty, account for </a:t>
            </a:r>
            <a:r>
              <a:rPr kumimoji="0" lang="en-PL" sz="3600" b="1" i="0" u="none" strike="noStrike" cap="none" spc="0" normalizeH="0" baseline="0" dirty="0">
                <a:ln>
                  <a:noFill/>
                </a:ln>
                <a:solidFill>
                  <a:srgbClr val="000000"/>
                </a:solidFill>
                <a:effectLst/>
                <a:uFillTx/>
                <a:latin typeface="+mn-lt"/>
                <a:ea typeface="+mn-ea"/>
                <a:cs typeface="+mn-cs"/>
                <a:sym typeface="Helvetica Light"/>
              </a:rPr>
              <a:t>aleatoric</a:t>
            </a:r>
            <a:r>
              <a:rPr kumimoji="0" lang="en-PL" sz="3600" b="0" i="0" u="none" strike="noStrike" cap="none" spc="0" normalizeH="0" baseline="0" dirty="0">
                <a:ln>
                  <a:noFill/>
                </a:ln>
                <a:solidFill>
                  <a:srgbClr val="000000"/>
                </a:solidFill>
                <a:effectLst/>
                <a:uFillTx/>
                <a:latin typeface="+mn-lt"/>
                <a:ea typeface="+mn-ea"/>
                <a:cs typeface="+mn-cs"/>
                <a:sym typeface="Helvetica Light"/>
              </a:rPr>
              <a:t> uncertainty</a:t>
            </a:r>
            <a:endParaRPr lang="en-PL" dirty="0">
              <a:solidFill>
                <a:srgbClr val="000000"/>
              </a:solidFill>
            </a:endParaRPr>
          </a:p>
        </p:txBody>
      </p:sp>
    </p:spTree>
    <p:extLst>
      <p:ext uri="{BB962C8B-B14F-4D97-AF65-F5344CB8AC3E}">
        <p14:creationId xmlns:p14="http://schemas.microsoft.com/office/powerpoint/2010/main" val="2804684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2254166" y="1140971"/>
            <a:ext cx="12056381" cy="10758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algn="l">
              <a:lnSpc>
                <a:spcPts val="9001"/>
              </a:lnSpc>
              <a:defRPr sz="1800"/>
            </a:pPr>
            <a:r>
              <a:rPr lang="pl-PL" sz="7200" b="1" dirty="0" err="1">
                <a:solidFill>
                  <a:srgbClr val="1CAED1"/>
                </a:solidFill>
                <a:ea typeface="Arial"/>
                <a:cs typeface="Arial"/>
                <a:sym typeface="Helvetica Neue Bold for IBM"/>
              </a:rPr>
              <a:t>Thank</a:t>
            </a:r>
            <a:r>
              <a:rPr lang="pl-PL" sz="7200" b="1" dirty="0">
                <a:solidFill>
                  <a:srgbClr val="1CAED1"/>
                </a:solidFill>
                <a:ea typeface="Arial"/>
                <a:cs typeface="Arial"/>
                <a:sym typeface="Helvetica Neue Bold for IBM"/>
              </a:rPr>
              <a:t> </a:t>
            </a:r>
            <a:r>
              <a:rPr lang="pl-PL" sz="7200" b="1" dirty="0" err="1">
                <a:solidFill>
                  <a:srgbClr val="1CAED1"/>
                </a:solidFill>
                <a:ea typeface="Arial"/>
                <a:cs typeface="Arial"/>
                <a:sym typeface="Helvetica Neue Bold for IBM"/>
              </a:rPr>
              <a:t>you</a:t>
            </a:r>
            <a:endParaRPr sz="7200" dirty="0">
              <a:solidFill>
                <a:srgbClr val="FFFFFF"/>
              </a:solidFill>
              <a:ea typeface="Arial"/>
              <a:cs typeface="Arial"/>
              <a:sym typeface="Helvetica Neue Thin"/>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pic>
        <p:nvPicPr>
          <p:cNvPr id="7170" name="Picture 2" descr="RÃ©sultat de recherche d'images pour &quot;questions?&quot;">
            <a:extLst>
              <a:ext uri="{FF2B5EF4-FFF2-40B4-BE49-F238E27FC236}">
                <a16:creationId xmlns:a16="http://schemas.microsoft.com/office/drawing/2014/main" id="{B1B38C91-41B5-4C4E-B5E3-5B09EF6C7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506" y="3587102"/>
            <a:ext cx="10763250" cy="3324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3195384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Shape 116">
            <a:extLst>
              <a:ext uri="{FF2B5EF4-FFF2-40B4-BE49-F238E27FC236}">
                <a16:creationId xmlns:a16="http://schemas.microsoft.com/office/drawing/2014/main" id="{2D84DA55-9838-384D-AA0D-E6D90A90B6DB}"/>
              </a:ext>
            </a:extLst>
          </p:cNvPr>
          <p:cNvSpPr>
            <a:spLocks noGrp="1"/>
          </p:cNvSpPr>
          <p:nvPr>
            <p:ph type="title"/>
          </p:nvPr>
        </p:nvSpPr>
        <p:spPr>
          <a:xfrm>
            <a:off x="2536032" y="215902"/>
            <a:ext cx="8769277" cy="810466"/>
          </a:xfrm>
          <a:prstGeom prst="rect">
            <a:avLst/>
          </a:prstGeom>
        </p:spPr>
        <p:txBody>
          <a:bodyPr anchor="t">
            <a:normAutofit/>
          </a:bodyPr>
          <a:lstStyle/>
          <a:p>
            <a:pPr lvl="0">
              <a:defRPr sz="1800" b="0"/>
            </a:pPr>
            <a:r>
              <a:rPr lang="pl-PL" sz="4400" dirty="0" err="1"/>
              <a:t>Why</a:t>
            </a:r>
            <a:r>
              <a:rPr lang="pl-PL" sz="4400" dirty="0"/>
              <a:t> </a:t>
            </a:r>
            <a:r>
              <a:rPr lang="pl-PL" sz="4400" dirty="0" err="1"/>
              <a:t>am</a:t>
            </a:r>
            <a:r>
              <a:rPr lang="pl-PL" sz="4400" dirty="0"/>
              <a:t> I </a:t>
            </a:r>
            <a:r>
              <a:rPr lang="pl-PL" sz="4400" dirty="0" err="1"/>
              <a:t>here</a:t>
            </a:r>
            <a:r>
              <a:rPr lang="pl-PL" sz="4400" dirty="0"/>
              <a:t> </a:t>
            </a:r>
            <a:r>
              <a:rPr lang="pl-PL" sz="4400" dirty="0" err="1"/>
              <a:t>today</a:t>
            </a:r>
            <a:r>
              <a:rPr lang="pl-PL" sz="4400" dirty="0"/>
              <a:t>?</a:t>
            </a:r>
            <a:endParaRPr sz="4400" dirty="0"/>
          </a:p>
        </p:txBody>
      </p:sp>
      <p:pic>
        <p:nvPicPr>
          <p:cNvPr id="12" name="Picture 11">
            <a:extLst>
              <a:ext uri="{FF2B5EF4-FFF2-40B4-BE49-F238E27FC236}">
                <a16:creationId xmlns:a16="http://schemas.microsoft.com/office/drawing/2014/main" id="{CF83C6F1-5870-4B4B-8A0B-5F0BFA945495}"/>
              </a:ext>
            </a:extLst>
          </p:cNvPr>
          <p:cNvPicPr>
            <a:picLocks noChangeAspect="1"/>
          </p:cNvPicPr>
          <p:nvPr/>
        </p:nvPicPr>
        <p:blipFill>
          <a:blip r:embed="rId3"/>
          <a:stretch>
            <a:fillRect/>
          </a:stretch>
        </p:blipFill>
        <p:spPr>
          <a:xfrm>
            <a:off x="2489378" y="1786423"/>
            <a:ext cx="12361506" cy="6180753"/>
          </a:xfrm>
          <a:prstGeom prst="rect">
            <a:avLst/>
          </a:prstGeom>
        </p:spPr>
      </p:pic>
    </p:spTree>
    <p:extLst>
      <p:ext uri="{BB962C8B-B14F-4D97-AF65-F5344CB8AC3E}">
        <p14:creationId xmlns:p14="http://schemas.microsoft.com/office/powerpoint/2010/main" val="173406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4338896"/>
            <a:ext cx="11885400" cy="10758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lnSpc>
                <a:spcPts val="9001"/>
              </a:lnSpc>
              <a:defRPr sz="1800"/>
            </a:pPr>
            <a:r>
              <a:rPr lang="pl-PL" sz="7200" b="1" dirty="0" err="1">
                <a:solidFill>
                  <a:srgbClr val="1CAED1"/>
                </a:solidFill>
                <a:latin typeface="Arial"/>
                <a:ea typeface="Arial"/>
                <a:cs typeface="Arial"/>
                <a:sym typeface="Helvetica Neue Bold for IBM"/>
              </a:rPr>
              <a:t>Forewords</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105593066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err="1"/>
              <a:t>Forewords</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1489550" y="3794774"/>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4" name="TextBox 3">
            <a:extLst>
              <a:ext uri="{FF2B5EF4-FFF2-40B4-BE49-F238E27FC236}">
                <a16:creationId xmlns:a16="http://schemas.microsoft.com/office/drawing/2014/main" id="{C35C90BC-1219-164E-A7D1-3B124D3291D0}"/>
              </a:ext>
            </a:extLst>
          </p:cNvPr>
          <p:cNvSpPr txBox="1"/>
          <p:nvPr/>
        </p:nvSpPr>
        <p:spPr>
          <a:xfrm>
            <a:off x="1937518" y="2036308"/>
            <a:ext cx="13465225"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b="1" dirty="0">
                <a:solidFill>
                  <a:srgbClr val="FF0000"/>
                </a:solidFill>
              </a:rPr>
              <a:t>I do not claim the model developed here is better than any other </a:t>
            </a:r>
          </a:p>
          <a:p>
            <a:r>
              <a:rPr lang="en-GB" b="1" dirty="0">
                <a:solidFill>
                  <a:srgbClr val="FF0000"/>
                </a:solidFill>
              </a:rPr>
              <a:t>nor that it should be used in production.</a:t>
            </a:r>
            <a:endParaRPr lang="en-GB" dirty="0">
              <a:solidFill>
                <a:srgbClr val="FF0000"/>
              </a:solidFill>
            </a:endParaRPr>
          </a:p>
        </p:txBody>
      </p:sp>
      <p:sp>
        <p:nvSpPr>
          <p:cNvPr id="8" name="TextBox 7">
            <a:extLst>
              <a:ext uri="{FF2B5EF4-FFF2-40B4-BE49-F238E27FC236}">
                <a16:creationId xmlns:a16="http://schemas.microsoft.com/office/drawing/2014/main" id="{203E327C-9978-A244-AAD4-DA142A90A6F7}"/>
              </a:ext>
            </a:extLst>
          </p:cNvPr>
          <p:cNvSpPr txBox="1"/>
          <p:nvPr/>
        </p:nvSpPr>
        <p:spPr>
          <a:xfrm>
            <a:off x="1017102" y="3890960"/>
            <a:ext cx="11676273"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PL" b="1" dirty="0">
                <a:solidFill>
                  <a:srgbClr val="000000"/>
                </a:solidFill>
              </a:rPr>
              <a:t>Webinar goals: </a:t>
            </a:r>
          </a:p>
          <a:p>
            <a:pPr marL="0" marR="0" indent="0" algn="l" defTabSz="584200" rtl="0" fontAlgn="auto" latinLnBrk="1" hangingPunct="0">
              <a:lnSpc>
                <a:spcPct val="100000"/>
              </a:lnSpc>
              <a:spcBef>
                <a:spcPts val="0"/>
              </a:spcBef>
              <a:spcAft>
                <a:spcPts val="0"/>
              </a:spcAft>
              <a:buClrTx/>
              <a:buSzTx/>
              <a:buFontTx/>
              <a:buNone/>
              <a:tabLst/>
            </a:pPr>
            <a:endParaRPr lang="en-PL" b="1" dirty="0">
              <a:solidFill>
                <a:srgbClr val="000000"/>
              </a:solidFill>
            </a:endParaRP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lang="en-PL" dirty="0">
                <a:solidFill>
                  <a:srgbClr val="000000"/>
                </a:solidFill>
              </a:rPr>
              <a:t>Showing some pitfalls of na</a:t>
            </a:r>
            <a:r>
              <a:rPr lang="en-GB" dirty="0">
                <a:solidFill>
                  <a:srgbClr val="000000"/>
                </a:solidFill>
              </a:rPr>
              <a:t>i</a:t>
            </a:r>
            <a:r>
              <a:rPr lang="en-PL" dirty="0">
                <a:solidFill>
                  <a:srgbClr val="000000"/>
                </a:solidFill>
              </a:rPr>
              <a:t>ve data driven approach</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r>
              <a:rPr lang="en-PL" dirty="0">
                <a:solidFill>
                  <a:srgbClr val="000000"/>
                </a:solidFill>
              </a:rPr>
              <a:t>Providing an example of </a:t>
            </a:r>
            <a:r>
              <a:rPr lang="en-PL" i="1" dirty="0">
                <a:solidFill>
                  <a:srgbClr val="000000"/>
                </a:solidFill>
              </a:rPr>
              <a:t>better </a:t>
            </a:r>
            <a:r>
              <a:rPr lang="en-PL" dirty="0">
                <a:solidFill>
                  <a:srgbClr val="000000"/>
                </a:solidFill>
              </a:rPr>
              <a:t>methodology</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AA7EFF5C-41A2-EE40-AC9B-990E1DC5FAB4}"/>
              </a:ext>
            </a:extLst>
          </p:cNvPr>
          <p:cNvSpPr txBox="1"/>
          <p:nvPr/>
        </p:nvSpPr>
        <p:spPr>
          <a:xfrm>
            <a:off x="1017101" y="6938233"/>
            <a:ext cx="11567269"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PL" b="1" dirty="0">
                <a:solidFill>
                  <a:srgbClr val="000000"/>
                </a:solidFill>
              </a:rPr>
              <a:t>Modelling goal: </a:t>
            </a:r>
          </a:p>
          <a:p>
            <a:pPr marL="0" marR="0" indent="0" algn="l" defTabSz="584200" rtl="0" fontAlgn="auto" latinLnBrk="1" hangingPunct="0">
              <a:lnSpc>
                <a:spcPct val="100000"/>
              </a:lnSpc>
              <a:spcBef>
                <a:spcPts val="0"/>
              </a:spcBef>
              <a:spcAft>
                <a:spcPts val="0"/>
              </a:spcAft>
              <a:buClrTx/>
              <a:buSzTx/>
              <a:buFontTx/>
              <a:buNone/>
              <a:tabLst/>
            </a:pPr>
            <a:endParaRPr lang="en-PL" b="1"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PL" dirty="0">
                <a:solidFill>
                  <a:srgbClr val="000000"/>
                </a:solidFill>
              </a:rPr>
              <a:t>Predicting the number of </a:t>
            </a:r>
            <a:r>
              <a:rPr lang="en-PL" b="1" dirty="0">
                <a:solidFill>
                  <a:srgbClr val="000000"/>
                </a:solidFill>
              </a:rPr>
              <a:t>detected</a:t>
            </a:r>
            <a:r>
              <a:rPr lang="en-PL" dirty="0">
                <a:solidFill>
                  <a:srgbClr val="000000"/>
                </a:solidFill>
              </a:rPr>
              <a:t> cases in any country</a:t>
            </a:r>
          </a:p>
        </p:txBody>
      </p:sp>
    </p:spTree>
    <p:extLst>
      <p:ext uri="{BB962C8B-B14F-4D97-AF65-F5344CB8AC3E}">
        <p14:creationId xmlns:p14="http://schemas.microsoft.com/office/powerpoint/2010/main" val="2931198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857828" y="4338896"/>
            <a:ext cx="11885400" cy="10758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lnSpc>
                <a:spcPts val="9001"/>
              </a:lnSpc>
              <a:defRPr sz="1800"/>
            </a:pPr>
            <a:r>
              <a:rPr lang="pl-PL" sz="7200" b="1" dirty="0">
                <a:solidFill>
                  <a:srgbClr val="1CAED1"/>
                </a:solidFill>
                <a:latin typeface="Arial"/>
                <a:cs typeface="Arial"/>
              </a:rPr>
              <a:t>A </a:t>
            </a:r>
            <a:r>
              <a:rPr lang="pl-PL" sz="7200" b="1" dirty="0" err="1">
                <a:solidFill>
                  <a:srgbClr val="1CAED1"/>
                </a:solidFill>
                <a:latin typeface="Arial"/>
                <a:cs typeface="Arial"/>
              </a:rPr>
              <a:t>highlight</a:t>
            </a:r>
            <a:r>
              <a:rPr lang="pl-PL" sz="7200" b="1" dirty="0">
                <a:solidFill>
                  <a:srgbClr val="1CAED1"/>
                </a:solidFill>
                <a:latin typeface="Arial"/>
                <a:cs typeface="Arial"/>
              </a:rPr>
              <a:t> on </a:t>
            </a:r>
            <a:r>
              <a:rPr lang="pl-PL" sz="7200" dirty="0" err="1">
                <a:solidFill>
                  <a:srgbClr val="FFFFFF"/>
                </a:solidFill>
                <a:latin typeface="Arial"/>
                <a:cs typeface="Arial"/>
              </a:rPr>
              <a:t>methodology</a:t>
            </a:r>
            <a:endParaRPr lang="pl-PL" sz="7200" dirty="0">
              <a:solidFill>
                <a:srgbClr val="FFFFFF"/>
              </a:solidFill>
              <a:latin typeface="Arial"/>
              <a:cs typeface="Arial"/>
            </a:endParaRPr>
          </a:p>
        </p:txBody>
      </p:sp>
      <p:pic>
        <p:nvPicPr>
          <p:cNvPr id="441" name="droppedImage.pdf"/>
          <p:cNvPicPr/>
          <p:nvPr/>
        </p:nvPicPr>
        <p:blipFill>
          <a:blip r:embed="rId3"/>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212666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A </a:t>
            </a:r>
            <a:r>
              <a:rPr lang="pl-PL" sz="4400" dirty="0" err="1"/>
              <a:t>highlight</a:t>
            </a:r>
            <a:r>
              <a:rPr lang="pl-PL" sz="4400" dirty="0"/>
              <a:t> on </a:t>
            </a:r>
            <a:r>
              <a:rPr lang="pl-PL" sz="4400" dirty="0" err="1"/>
              <a:t>methodology</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8" name="TextBox 7">
            <a:extLst>
              <a:ext uri="{FF2B5EF4-FFF2-40B4-BE49-F238E27FC236}">
                <a16:creationId xmlns:a16="http://schemas.microsoft.com/office/drawing/2014/main" id="{CD687918-8353-674B-B36C-416A9E615439}"/>
              </a:ext>
            </a:extLst>
          </p:cNvPr>
          <p:cNvSpPr txBox="1"/>
          <p:nvPr/>
        </p:nvSpPr>
        <p:spPr>
          <a:xfrm>
            <a:off x="1671577" y="2827439"/>
            <a:ext cx="10592643" cy="45345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PL" b="1" dirty="0">
                <a:solidFill>
                  <a:srgbClr val="000000"/>
                </a:solidFill>
              </a:rPr>
              <a:t>Know what you can do and what you do not know: </a:t>
            </a:r>
          </a:p>
          <a:p>
            <a:pPr marL="0" marR="0" indent="0" algn="l" defTabSz="584200" rtl="0" fontAlgn="auto" latinLnBrk="1" hangingPunct="0">
              <a:lnSpc>
                <a:spcPct val="100000"/>
              </a:lnSpc>
              <a:spcBef>
                <a:spcPts val="0"/>
              </a:spcBef>
              <a:spcAft>
                <a:spcPts val="0"/>
              </a:spcAft>
              <a:buClrTx/>
              <a:buSzTx/>
              <a:buFontTx/>
              <a:buNone/>
              <a:tabLst/>
            </a:pPr>
            <a:endParaRPr lang="en-PL" b="1"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endParaRPr lang="en-PL" b="1" dirty="0">
              <a:solidFill>
                <a:srgbClr val="000000"/>
              </a:solidFill>
            </a:endParaRPr>
          </a:p>
          <a:p>
            <a:pPr marL="742950" marR="0" indent="-74295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pl-PL" dirty="0">
                <a:solidFill>
                  <a:srgbClr val="000000"/>
                </a:solidFill>
              </a:rPr>
              <a:t>I </a:t>
            </a:r>
            <a:r>
              <a:rPr lang="pl-PL" dirty="0" err="1">
                <a:solidFill>
                  <a:srgbClr val="000000"/>
                </a:solidFill>
              </a:rPr>
              <a:t>am</a:t>
            </a:r>
            <a:r>
              <a:rPr lang="pl-PL" dirty="0">
                <a:solidFill>
                  <a:srgbClr val="000000"/>
                </a:solidFill>
              </a:rPr>
              <a:t> </a:t>
            </a:r>
            <a:r>
              <a:rPr lang="pl-PL" dirty="0" err="1">
                <a:solidFill>
                  <a:srgbClr val="000000"/>
                </a:solidFill>
              </a:rPr>
              <a:t>good</a:t>
            </a:r>
            <a:r>
              <a:rPr lang="pl-PL" dirty="0">
                <a:solidFill>
                  <a:srgbClr val="000000"/>
                </a:solidFill>
              </a:rPr>
              <a:t> </a:t>
            </a:r>
            <a:r>
              <a:rPr lang="pl-PL" dirty="0" err="1">
                <a:solidFill>
                  <a:srgbClr val="000000"/>
                </a:solidFill>
              </a:rPr>
              <a:t>at</a:t>
            </a:r>
            <a:r>
              <a:rPr lang="pl-PL" dirty="0">
                <a:solidFill>
                  <a:srgbClr val="000000"/>
                </a:solidFill>
              </a:rPr>
              <a:t> </a:t>
            </a:r>
            <a:r>
              <a:rPr lang="pl-PL" dirty="0" err="1">
                <a:solidFill>
                  <a:srgbClr val="000000"/>
                </a:solidFill>
              </a:rPr>
              <a:t>math</a:t>
            </a:r>
            <a:r>
              <a:rPr lang="pl-PL" dirty="0">
                <a:solidFill>
                  <a:srgbClr val="000000"/>
                </a:solidFill>
              </a:rPr>
              <a:t>. </a:t>
            </a:r>
            <a:r>
              <a:rPr lang="pl-PL" dirty="0" err="1">
                <a:solidFill>
                  <a:srgbClr val="000000"/>
                </a:solidFill>
              </a:rPr>
              <a:t>That’s</a:t>
            </a:r>
            <a:r>
              <a:rPr lang="pl-PL" dirty="0">
                <a:solidFill>
                  <a:srgbClr val="000000"/>
                </a:solidFill>
              </a:rPr>
              <a:t> </a:t>
            </a:r>
            <a:r>
              <a:rPr lang="pl-PL" dirty="0" err="1">
                <a:solidFill>
                  <a:srgbClr val="000000"/>
                </a:solidFill>
              </a:rPr>
              <a:t>cool</a:t>
            </a:r>
            <a:r>
              <a:rPr lang="pl-PL" dirty="0">
                <a:solidFill>
                  <a:srgbClr val="000000"/>
                </a:solidFill>
              </a:rPr>
              <a:t>, but </a:t>
            </a:r>
            <a:r>
              <a:rPr lang="pl-PL" dirty="0" err="1">
                <a:solidFill>
                  <a:srgbClr val="000000"/>
                </a:solidFill>
              </a:rPr>
              <a:t>that’s</a:t>
            </a:r>
            <a:r>
              <a:rPr lang="pl-PL" dirty="0">
                <a:solidFill>
                  <a:srgbClr val="000000"/>
                </a:solidFill>
              </a:rPr>
              <a:t> </a:t>
            </a:r>
            <a:r>
              <a:rPr lang="pl-PL" dirty="0" err="1">
                <a:solidFill>
                  <a:srgbClr val="000000"/>
                </a:solidFill>
              </a:rPr>
              <a:t>it</a:t>
            </a:r>
            <a:r>
              <a:rPr lang="pl-PL" dirty="0">
                <a:solidFill>
                  <a:srgbClr val="000000"/>
                </a:solidFill>
              </a:rPr>
              <a:t>.</a:t>
            </a:r>
            <a:endParaRPr lang="en-PL" dirty="0">
              <a:solidFill>
                <a:srgbClr val="000000"/>
              </a:solidFill>
            </a:endParaRPr>
          </a:p>
          <a:p>
            <a:pPr marL="742950" marR="0" indent="-74295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PL" dirty="0">
                <a:solidFill>
                  <a:srgbClr val="000000"/>
                </a:solidFill>
              </a:rPr>
              <a:t>I know </a:t>
            </a:r>
            <a:r>
              <a:rPr lang="en-PL" u="sng" dirty="0">
                <a:solidFill>
                  <a:srgbClr val="000000"/>
                </a:solidFill>
              </a:rPr>
              <a:t>NOTHING</a:t>
            </a:r>
            <a:r>
              <a:rPr lang="en-PL" dirty="0">
                <a:solidFill>
                  <a:srgbClr val="000000"/>
                </a:solidFill>
              </a:rPr>
              <a:t> about the domain.</a:t>
            </a:r>
          </a:p>
          <a:p>
            <a:pPr marL="742950" marR="0" indent="-742950" algn="l" defTabSz="584200" rtl="0" fontAlgn="auto" latinLnBrk="1" hangingPunct="0">
              <a:lnSpc>
                <a:spcPct val="100000"/>
              </a:lnSpc>
              <a:spcBef>
                <a:spcPts val="0"/>
              </a:spcBef>
              <a:spcAft>
                <a:spcPts val="0"/>
              </a:spcAft>
              <a:buClrTx/>
              <a:buSzTx/>
              <a:buFont typeface="+mj-lt"/>
              <a:buAutoNum type="arabicPeriod"/>
              <a:tabLst/>
            </a:pP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a:p>
            <a:pPr marL="742950" marR="0" indent="-74295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PL" dirty="0">
                <a:solidFill>
                  <a:srgbClr val="000000"/>
                </a:solidFill>
              </a:rPr>
              <a:t>I know perfectly the domain.</a:t>
            </a:r>
          </a:p>
          <a:p>
            <a:pPr marL="742950" marR="0" indent="-74295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PL" sz="3600" b="0" i="0" u="none" strike="noStrike" cap="none" spc="0" normalizeH="0" baseline="0" dirty="0">
                <a:ln>
                  <a:noFill/>
                </a:ln>
                <a:solidFill>
                  <a:srgbClr val="000000"/>
                </a:solidFill>
                <a:effectLst/>
                <a:uFillTx/>
                <a:latin typeface="+mn-lt"/>
                <a:ea typeface="+mn-ea"/>
                <a:cs typeface="+mn-cs"/>
                <a:sym typeface="Helvetica Light"/>
              </a:rPr>
              <a:t>I</a:t>
            </a:r>
            <a:r>
              <a:rPr kumimoji="0" lang="en-PL" sz="3600" b="0" i="0" u="none" strike="noStrike" cap="none" spc="0" normalizeH="0" dirty="0">
                <a:ln>
                  <a:noFill/>
                </a:ln>
                <a:solidFill>
                  <a:srgbClr val="000000"/>
                </a:solidFill>
                <a:effectLst/>
                <a:uFillTx/>
                <a:latin typeface="+mn-lt"/>
                <a:ea typeface="+mn-ea"/>
                <a:cs typeface="+mn-cs"/>
                <a:sym typeface="Helvetica Light"/>
              </a:rPr>
              <a:t> may use basic or no models at all.</a:t>
            </a:r>
            <a:endParaRPr kumimoji="0" lang="en-PL"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Right Brace 1">
            <a:extLst>
              <a:ext uri="{FF2B5EF4-FFF2-40B4-BE49-F238E27FC236}">
                <a16:creationId xmlns:a16="http://schemas.microsoft.com/office/drawing/2014/main" id="{362E4C60-95BD-DA41-8878-1EE8345BAD76}"/>
              </a:ext>
            </a:extLst>
          </p:cNvPr>
          <p:cNvSpPr/>
          <p:nvPr/>
        </p:nvSpPr>
        <p:spPr>
          <a:xfrm>
            <a:off x="11453658" y="4300622"/>
            <a:ext cx="495946" cy="1115878"/>
          </a:xfrm>
          <a:prstGeom prst="rightBrace">
            <a:avLst/>
          </a:prstGeom>
          <a:no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PL" sz="1800" b="0" i="0" u="none" strike="noStrike" cap="none" spc="0" normalizeH="0" baseline="0">
              <a:ln>
                <a:noFill/>
              </a:ln>
              <a:solidFill>
                <a:srgbClr val="000000"/>
              </a:solidFill>
              <a:effectLst/>
              <a:uFillTx/>
            </a:endParaRPr>
          </a:p>
        </p:txBody>
      </p:sp>
      <p:sp>
        <p:nvSpPr>
          <p:cNvPr id="9" name="Right Brace 8">
            <a:extLst>
              <a:ext uri="{FF2B5EF4-FFF2-40B4-BE49-F238E27FC236}">
                <a16:creationId xmlns:a16="http://schemas.microsoft.com/office/drawing/2014/main" id="{6A0CE742-2558-E04F-8671-65A4ADBC22C6}"/>
              </a:ext>
            </a:extLst>
          </p:cNvPr>
          <p:cNvSpPr/>
          <p:nvPr/>
        </p:nvSpPr>
        <p:spPr>
          <a:xfrm>
            <a:off x="11471482" y="5907968"/>
            <a:ext cx="495946" cy="1115878"/>
          </a:xfrm>
          <a:prstGeom prst="rightBrace">
            <a:avLst/>
          </a:prstGeom>
          <a:no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PL" sz="1800" b="0" i="0" u="none" strike="noStrike" cap="none" spc="0" normalizeH="0" baseline="0">
              <a:ln>
                <a:noFill/>
              </a:ln>
              <a:solidFill>
                <a:srgbClr val="000000"/>
              </a:solidFill>
              <a:effectLst/>
              <a:uFillTx/>
            </a:endParaRPr>
          </a:p>
        </p:txBody>
      </p:sp>
      <p:sp>
        <p:nvSpPr>
          <p:cNvPr id="4" name="Rectangle 3">
            <a:extLst>
              <a:ext uri="{FF2B5EF4-FFF2-40B4-BE49-F238E27FC236}">
                <a16:creationId xmlns:a16="http://schemas.microsoft.com/office/drawing/2014/main" id="{3F3C48D3-85EC-E740-A005-D78F5E87AAAA}"/>
              </a:ext>
            </a:extLst>
          </p:cNvPr>
          <p:cNvSpPr/>
          <p:nvPr/>
        </p:nvSpPr>
        <p:spPr>
          <a:xfrm>
            <a:off x="12151669" y="4300622"/>
            <a:ext cx="2254143" cy="1200329"/>
          </a:xfrm>
          <a:prstGeom prst="rect">
            <a:avLst/>
          </a:prstGeom>
        </p:spPr>
        <p:txBody>
          <a:bodyPr wrap="none">
            <a:spAutoFit/>
          </a:bodyPr>
          <a:lstStyle/>
          <a:p>
            <a:pPr algn="l"/>
            <a:r>
              <a:rPr lang="pl-PL" sz="2400" dirty="0">
                <a:solidFill>
                  <a:srgbClr val="000000"/>
                </a:solidFill>
              </a:rPr>
              <a:t>Data </a:t>
            </a:r>
            <a:r>
              <a:rPr lang="pl-PL" sz="2400" dirty="0" err="1">
                <a:solidFill>
                  <a:srgbClr val="000000"/>
                </a:solidFill>
              </a:rPr>
              <a:t>Scientist</a:t>
            </a:r>
            <a:r>
              <a:rPr lang="pl-PL" sz="2400" dirty="0">
                <a:solidFill>
                  <a:srgbClr val="000000"/>
                </a:solidFill>
              </a:rPr>
              <a:t>, </a:t>
            </a:r>
          </a:p>
          <a:p>
            <a:pPr algn="l"/>
            <a:r>
              <a:rPr lang="pl-PL" sz="2400" dirty="0" err="1">
                <a:solidFill>
                  <a:srgbClr val="000000"/>
                </a:solidFill>
              </a:rPr>
              <a:t>Mathematician</a:t>
            </a:r>
            <a:endParaRPr lang="pl-PL" sz="2400" dirty="0">
              <a:solidFill>
                <a:srgbClr val="000000"/>
              </a:solidFill>
            </a:endParaRPr>
          </a:p>
          <a:p>
            <a:pPr algn="l"/>
            <a:r>
              <a:rPr lang="pl-PL" sz="2400" dirty="0">
                <a:solidFill>
                  <a:srgbClr val="000000"/>
                </a:solidFill>
              </a:rPr>
              <a:t>AI </a:t>
            </a:r>
            <a:r>
              <a:rPr lang="pl-PL" sz="2400" dirty="0" err="1">
                <a:solidFill>
                  <a:srgbClr val="000000"/>
                </a:solidFill>
              </a:rPr>
              <a:t>specialist</a:t>
            </a:r>
            <a:endParaRPr lang="en-PL" sz="2400" dirty="0"/>
          </a:p>
        </p:txBody>
      </p:sp>
      <p:sp>
        <p:nvSpPr>
          <p:cNvPr id="12" name="Rectangle 11">
            <a:extLst>
              <a:ext uri="{FF2B5EF4-FFF2-40B4-BE49-F238E27FC236}">
                <a16:creationId xmlns:a16="http://schemas.microsoft.com/office/drawing/2014/main" id="{E087F0F0-D98E-4A40-89A5-D5ADC23B84EC}"/>
              </a:ext>
            </a:extLst>
          </p:cNvPr>
          <p:cNvSpPr/>
          <p:nvPr/>
        </p:nvSpPr>
        <p:spPr>
          <a:xfrm>
            <a:off x="12185332" y="5820041"/>
            <a:ext cx="2220480" cy="1200329"/>
          </a:xfrm>
          <a:prstGeom prst="rect">
            <a:avLst/>
          </a:prstGeom>
        </p:spPr>
        <p:txBody>
          <a:bodyPr wrap="none">
            <a:spAutoFit/>
          </a:bodyPr>
          <a:lstStyle/>
          <a:p>
            <a:pPr algn="l"/>
            <a:r>
              <a:rPr lang="pl-PL" sz="2400" dirty="0" err="1">
                <a:solidFill>
                  <a:srgbClr val="000000"/>
                </a:solidFill>
              </a:rPr>
              <a:t>Epidemiologist</a:t>
            </a:r>
            <a:endParaRPr lang="pl-PL" sz="2400" dirty="0">
              <a:solidFill>
                <a:srgbClr val="000000"/>
              </a:solidFill>
            </a:endParaRPr>
          </a:p>
          <a:p>
            <a:pPr algn="l"/>
            <a:r>
              <a:rPr lang="pl-PL" sz="2400" dirty="0" err="1">
                <a:solidFill>
                  <a:srgbClr val="000000"/>
                </a:solidFill>
              </a:rPr>
              <a:t>Virologist</a:t>
            </a:r>
            <a:endParaRPr lang="pl-PL" sz="2400" dirty="0">
              <a:solidFill>
                <a:srgbClr val="000000"/>
              </a:solidFill>
            </a:endParaRPr>
          </a:p>
          <a:p>
            <a:pPr algn="l"/>
            <a:r>
              <a:rPr lang="pl-PL" sz="2400" dirty="0" err="1">
                <a:solidFill>
                  <a:srgbClr val="000000"/>
                </a:solidFill>
              </a:rPr>
              <a:t>Doctors</a:t>
            </a:r>
            <a:endParaRPr lang="en-PL" sz="2400" dirty="0"/>
          </a:p>
        </p:txBody>
      </p:sp>
      <p:pic>
        <p:nvPicPr>
          <p:cNvPr id="5" name="Picture 4">
            <a:extLst>
              <a:ext uri="{FF2B5EF4-FFF2-40B4-BE49-F238E27FC236}">
                <a16:creationId xmlns:a16="http://schemas.microsoft.com/office/drawing/2014/main" id="{EC56630D-F335-4C4F-B8E3-A3C75DF2C832}"/>
              </a:ext>
            </a:extLst>
          </p:cNvPr>
          <p:cNvPicPr>
            <a:picLocks noChangeAspect="1"/>
          </p:cNvPicPr>
          <p:nvPr/>
        </p:nvPicPr>
        <p:blipFill>
          <a:blip r:embed="rId3"/>
          <a:stretch>
            <a:fillRect/>
          </a:stretch>
        </p:blipFill>
        <p:spPr>
          <a:xfrm>
            <a:off x="9724973" y="3450729"/>
            <a:ext cx="1286573" cy="1066914"/>
          </a:xfrm>
          <a:prstGeom prst="rect">
            <a:avLst/>
          </a:prstGeom>
        </p:spPr>
      </p:pic>
    </p:spTree>
    <p:extLst>
      <p:ext uri="{BB962C8B-B14F-4D97-AF65-F5344CB8AC3E}">
        <p14:creationId xmlns:p14="http://schemas.microsoft.com/office/powerpoint/2010/main" val="2279286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500"/>
                                        <p:tgtEl>
                                          <p:spTgt spid="8">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fade">
                                      <p:cBhvr>
                                        <p:cTn id="31" dur="500"/>
                                        <p:tgtEl>
                                          <p:spTgt spid="8">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Effect transition="in" filter="fade">
                                      <p:cBhvr>
                                        <p:cTn id="34" dur="500"/>
                                        <p:tgtEl>
                                          <p:spTgt spid="8">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hape 116">
            <a:extLst>
              <a:ext uri="{FF2B5EF4-FFF2-40B4-BE49-F238E27FC236}">
                <a16:creationId xmlns:a16="http://schemas.microsoft.com/office/drawing/2014/main" id="{9BEBE667-79A6-CE40-A8B2-21353ECBE4E3}"/>
              </a:ext>
            </a:extLst>
          </p:cNvPr>
          <p:cNvSpPr>
            <a:spLocks noGrp="1"/>
          </p:cNvSpPr>
          <p:nvPr>
            <p:ph type="title"/>
          </p:nvPr>
        </p:nvSpPr>
        <p:spPr>
          <a:xfrm>
            <a:off x="2536032" y="215901"/>
            <a:ext cx="13722000" cy="3127181"/>
          </a:xfrm>
          <a:prstGeom prst="rect">
            <a:avLst/>
          </a:prstGeom>
        </p:spPr>
        <p:txBody>
          <a:bodyPr anchor="t">
            <a:normAutofit/>
          </a:bodyPr>
          <a:lstStyle/>
          <a:p>
            <a:pPr lvl="0">
              <a:defRPr sz="1800" b="0"/>
            </a:pPr>
            <a:r>
              <a:rPr lang="pl-PL" sz="4400" dirty="0"/>
              <a:t>A </a:t>
            </a:r>
            <a:r>
              <a:rPr lang="pl-PL" sz="4400" dirty="0" err="1"/>
              <a:t>highlight</a:t>
            </a:r>
            <a:r>
              <a:rPr lang="pl-PL" sz="4400" dirty="0"/>
              <a:t> on </a:t>
            </a:r>
            <a:r>
              <a:rPr lang="pl-PL" sz="4400" dirty="0" err="1"/>
              <a:t>methodology</a:t>
            </a:r>
            <a:endParaRPr sz="4400" dirty="0"/>
          </a:p>
        </p:txBody>
      </p:sp>
      <p:sp>
        <p:nvSpPr>
          <p:cNvPr id="11" name="Shape 119">
            <a:extLst>
              <a:ext uri="{FF2B5EF4-FFF2-40B4-BE49-F238E27FC236}">
                <a16:creationId xmlns:a16="http://schemas.microsoft.com/office/drawing/2014/main" id="{2201C796-02B1-9648-A6CC-C528EBCE15B8}"/>
              </a:ext>
            </a:extLst>
          </p:cNvPr>
          <p:cNvSpPr txBox="1">
            <a:spLocks/>
          </p:cNvSpPr>
          <p:nvPr/>
        </p:nvSpPr>
        <p:spPr>
          <a:xfrm>
            <a:off x="-8507890" y="4703238"/>
            <a:ext cx="13583934" cy="75415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a:lstStyle>
          <a:p>
            <a:pPr marL="0" indent="0" algn="l">
              <a:buFontTx/>
              <a:buNone/>
            </a:pPr>
            <a:br>
              <a:rPr lang="pl-PL" sz="3200" b="1" dirty="0">
                <a:solidFill>
                  <a:srgbClr val="5592DA"/>
                </a:solidFill>
                <a:ea typeface="Helvetica Neue Medium"/>
                <a:cs typeface="Helvetica Neue Medium"/>
                <a:sym typeface="Helvetica Neue Medium"/>
              </a:rPr>
            </a:br>
            <a:endParaRPr lang="pl-PL" sz="2800" b="1" dirty="0">
              <a:solidFill>
                <a:schemeClr val="tx1">
                  <a:lumMod val="65000"/>
                  <a:lumOff val="35000"/>
                </a:schemeClr>
              </a:solidFill>
            </a:endParaRPr>
          </a:p>
        </p:txBody>
      </p:sp>
      <p:sp>
        <p:nvSpPr>
          <p:cNvPr id="14" name="TextBox 13">
            <a:extLst>
              <a:ext uri="{FF2B5EF4-FFF2-40B4-BE49-F238E27FC236}">
                <a16:creationId xmlns:a16="http://schemas.microsoft.com/office/drawing/2014/main" id="{FA4D7EED-1514-284C-A1D7-3CC2F934586E}"/>
              </a:ext>
            </a:extLst>
          </p:cNvPr>
          <p:cNvSpPr txBox="1"/>
          <p:nvPr/>
        </p:nvSpPr>
        <p:spPr>
          <a:xfrm>
            <a:off x="883916" y="1909809"/>
            <a:ext cx="14467102"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1500" marR="0" indent="-571500" algn="l" defTabSz="584200" rtl="0" fontAlgn="auto" latinLnBrk="1" hangingPunct="0">
              <a:lnSpc>
                <a:spcPct val="100000"/>
              </a:lnSpc>
              <a:spcBef>
                <a:spcPts val="0"/>
              </a:spcBef>
              <a:spcAft>
                <a:spcPts val="0"/>
              </a:spcAft>
              <a:buClrTx/>
              <a:buSzTx/>
              <a:buFont typeface="Symbol" pitchFamily="2" charset="2"/>
              <a:buChar char="Þ"/>
              <a:tabLst/>
            </a:pPr>
            <a:r>
              <a:rPr lang="en-PL" dirty="0">
                <a:solidFill>
                  <a:srgbClr val="000000"/>
                </a:solidFill>
              </a:rPr>
              <a:t>We should NOT do anything like: </a:t>
            </a:r>
            <a:br>
              <a:rPr lang="en-PL" dirty="0">
                <a:solidFill>
                  <a:srgbClr val="000000"/>
                </a:solidFill>
              </a:rPr>
            </a:br>
            <a:r>
              <a:rPr lang="en-PL" sz="3200" dirty="0">
                <a:solidFill>
                  <a:srgbClr val="000000"/>
                </a:solidFill>
              </a:rPr>
              <a:t>“I used data released by doctors, and I have a model to make predictions”</a:t>
            </a:r>
            <a:r>
              <a:rPr lang="en-PL" b="1" dirty="0">
                <a:solidFill>
                  <a:srgbClr val="000000"/>
                </a:solidFill>
              </a:rPr>
              <a:t> </a:t>
            </a:r>
            <a:endParaRPr kumimoji="0" lang="en-PL"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5" name="Picture 4">
            <a:extLst>
              <a:ext uri="{FF2B5EF4-FFF2-40B4-BE49-F238E27FC236}">
                <a16:creationId xmlns:a16="http://schemas.microsoft.com/office/drawing/2014/main" id="{094140BA-5123-D948-A29A-8C8E3098E3C6}"/>
              </a:ext>
            </a:extLst>
          </p:cNvPr>
          <p:cNvPicPr>
            <a:picLocks noChangeAspect="1"/>
          </p:cNvPicPr>
          <p:nvPr/>
        </p:nvPicPr>
        <p:blipFill>
          <a:blip r:embed="rId3"/>
          <a:stretch>
            <a:fillRect/>
          </a:stretch>
        </p:blipFill>
        <p:spPr>
          <a:xfrm>
            <a:off x="4208711" y="3559089"/>
            <a:ext cx="8922840" cy="5702860"/>
          </a:xfrm>
          <a:prstGeom prst="rect">
            <a:avLst/>
          </a:prstGeom>
        </p:spPr>
      </p:pic>
    </p:spTree>
    <p:extLst>
      <p:ext uri="{BB962C8B-B14F-4D97-AF65-F5344CB8AC3E}">
        <p14:creationId xmlns:p14="http://schemas.microsoft.com/office/powerpoint/2010/main" val="1902290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Custom 1">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4F"/>
      </a:hlink>
      <a:folHlink>
        <a:srgbClr val="FF00FF"/>
      </a:folHlink>
    </a:clrScheme>
    <a:fontScheme name="White">
      <a:majorFont>
        <a:latin typeface="Helvetica Neue"/>
        <a:ea typeface="Helvetica Neue"/>
        <a:cs typeface="Helvetica Neue"/>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ue">
  <a:themeElements>
    <a:clrScheme name="Blue">
      <a:dk1>
        <a:srgbClr val="6D7777"/>
      </a:dk1>
      <a:lt1>
        <a:srgbClr val="5A5A5A"/>
      </a:lt1>
      <a:dk2>
        <a:srgbClr val="AFB8B8"/>
      </a:dk2>
      <a:lt2>
        <a:srgbClr val="959F9F"/>
      </a:lt2>
      <a:accent1>
        <a:srgbClr val="C8D2D2"/>
      </a:accent1>
      <a:accent2>
        <a:srgbClr val="DFE9E9"/>
      </a:accent2>
      <a:accent3>
        <a:srgbClr val="1D3649"/>
      </a:accent3>
      <a:accent4>
        <a:srgbClr val="325C80"/>
      </a:accent4>
      <a:accent5>
        <a:srgbClr val="5596E6"/>
      </a:accent5>
      <a:accent6>
        <a:srgbClr val="7CC7FF"/>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solidFill>
              <a:schemeClr val="bg1"/>
            </a:solidFill>
          </a:defRPr>
        </a:defPPr>
      </a:lst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32477</TotalTime>
  <Words>3813</Words>
  <Application>Microsoft Macintosh PowerPoint</Application>
  <PresentationFormat>Custom</PresentationFormat>
  <Paragraphs>349</Paragraphs>
  <Slides>38</Slides>
  <Notes>38</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Avenir Book</vt:lpstr>
      <vt:lpstr>Helvetica</vt:lpstr>
      <vt:lpstr>Helvetica Light</vt:lpstr>
      <vt:lpstr>HelvNeue Bold for IBM</vt:lpstr>
      <vt:lpstr>HelvNeue Light for IBM</vt:lpstr>
      <vt:lpstr>Source Sans Pro ExtraLight</vt:lpstr>
      <vt:lpstr>Symbol</vt:lpstr>
      <vt:lpstr>White</vt:lpstr>
      <vt:lpstr>Blue</vt:lpstr>
      <vt:lpstr>PowerPoint Presentation</vt:lpstr>
      <vt:lpstr>Agenda</vt:lpstr>
      <vt:lpstr>My life in few icons</vt:lpstr>
      <vt:lpstr>Why am I here today?</vt:lpstr>
      <vt:lpstr>PowerPoint Presentation</vt:lpstr>
      <vt:lpstr>Forewords</vt:lpstr>
      <vt:lpstr>PowerPoint Presentation</vt:lpstr>
      <vt:lpstr>A highlight on methodology</vt:lpstr>
      <vt:lpstr>A highlight on methodology</vt:lpstr>
      <vt:lpstr>A highlight on methodology</vt:lpstr>
      <vt:lpstr>A highlight on methodology</vt:lpstr>
      <vt:lpstr>A highlight on methodology</vt:lpstr>
      <vt:lpstr>PowerPoint Presentation</vt:lpstr>
      <vt:lpstr>Hypotheses</vt:lpstr>
      <vt:lpstr>Hypotheses</vt:lpstr>
      <vt:lpstr>Hypotheses</vt:lpstr>
      <vt:lpstr>Hypotheses</vt:lpstr>
      <vt:lpstr>Hypotheses</vt:lpstr>
      <vt:lpstr>Hypotheses</vt:lpstr>
      <vt:lpstr>A note on the sum of sigmoids</vt:lpstr>
      <vt:lpstr>Hypothesis (H2)</vt:lpstr>
      <vt:lpstr>PowerPoint Presentation</vt:lpstr>
      <vt:lpstr>Model and Parameters estimation</vt:lpstr>
      <vt:lpstr>Estimation of</vt:lpstr>
      <vt:lpstr>Estimation of</vt:lpstr>
      <vt:lpstr>Estimation of</vt:lpstr>
      <vt:lpstr>Estimation of </vt:lpstr>
      <vt:lpstr>Estimation of </vt:lpstr>
      <vt:lpstr>Estimation of </vt:lpstr>
      <vt:lpstr>Summary</vt:lpstr>
      <vt:lpstr>PowerPoint Presentation</vt:lpstr>
      <vt:lpstr>Results</vt:lpstr>
      <vt:lpstr>Results</vt:lpstr>
      <vt:lpstr>Results</vt:lpstr>
      <vt:lpstr>Results</vt:lpstr>
      <vt:lpstr>Discussion</vt:lpstr>
      <vt:lpstr>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ADMINIBM</dc:creator>
  <cp:lastModifiedBy>ALEXANDRE QUEMY</cp:lastModifiedBy>
  <cp:revision>227</cp:revision>
  <dcterms:created xsi:type="dcterms:W3CDTF">2018-11-14T18:28:24Z</dcterms:created>
  <dcterms:modified xsi:type="dcterms:W3CDTF">2020-04-04T11:34:00Z</dcterms:modified>
</cp:coreProperties>
</file>