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93"/>
  </p:notesMasterIdLst>
  <p:sldIdLst>
    <p:sldId id="256" r:id="rId3"/>
    <p:sldId id="293" r:id="rId4"/>
    <p:sldId id="348" r:id="rId5"/>
    <p:sldId id="345" r:id="rId6"/>
    <p:sldId id="358" r:id="rId7"/>
    <p:sldId id="360" r:id="rId8"/>
    <p:sldId id="362" r:id="rId9"/>
    <p:sldId id="361" r:id="rId10"/>
    <p:sldId id="364" r:id="rId11"/>
    <p:sldId id="363" r:id="rId12"/>
    <p:sldId id="359" r:id="rId13"/>
    <p:sldId id="424" r:id="rId14"/>
    <p:sldId id="428" r:id="rId15"/>
    <p:sldId id="429" r:id="rId16"/>
    <p:sldId id="365" r:id="rId17"/>
    <p:sldId id="350" r:id="rId18"/>
    <p:sldId id="367" r:id="rId19"/>
    <p:sldId id="351" r:id="rId20"/>
    <p:sldId id="369" r:id="rId21"/>
    <p:sldId id="409" r:id="rId22"/>
    <p:sldId id="368" r:id="rId23"/>
    <p:sldId id="370" r:id="rId24"/>
    <p:sldId id="371" r:id="rId25"/>
    <p:sldId id="372" r:id="rId26"/>
    <p:sldId id="373" r:id="rId27"/>
    <p:sldId id="374" r:id="rId28"/>
    <p:sldId id="375" r:id="rId29"/>
    <p:sldId id="381" r:id="rId30"/>
    <p:sldId id="380" r:id="rId31"/>
    <p:sldId id="377" r:id="rId32"/>
    <p:sldId id="378" r:id="rId33"/>
    <p:sldId id="379" r:id="rId34"/>
    <p:sldId id="353" r:id="rId35"/>
    <p:sldId id="386" r:id="rId36"/>
    <p:sldId id="384" r:id="rId37"/>
    <p:sldId id="385" r:id="rId38"/>
    <p:sldId id="383" r:id="rId39"/>
    <p:sldId id="425" r:id="rId40"/>
    <p:sldId id="354" r:id="rId41"/>
    <p:sldId id="407" r:id="rId42"/>
    <p:sldId id="401" r:id="rId43"/>
    <p:sldId id="408" r:id="rId44"/>
    <p:sldId id="389" r:id="rId45"/>
    <p:sldId id="391" r:id="rId46"/>
    <p:sldId id="393" r:id="rId47"/>
    <p:sldId id="392" r:id="rId48"/>
    <p:sldId id="395" r:id="rId49"/>
    <p:sldId id="396" r:id="rId50"/>
    <p:sldId id="394" r:id="rId51"/>
    <p:sldId id="397" r:id="rId52"/>
    <p:sldId id="398" r:id="rId53"/>
    <p:sldId id="399" r:id="rId54"/>
    <p:sldId id="400" r:id="rId55"/>
    <p:sldId id="402" r:id="rId56"/>
    <p:sldId id="388" r:id="rId57"/>
    <p:sldId id="403" r:id="rId58"/>
    <p:sldId id="404" r:id="rId59"/>
    <p:sldId id="405" r:id="rId60"/>
    <p:sldId id="406" r:id="rId61"/>
    <p:sldId id="414" r:id="rId62"/>
    <p:sldId id="412" r:id="rId63"/>
    <p:sldId id="413" r:id="rId64"/>
    <p:sldId id="415" r:id="rId65"/>
    <p:sldId id="416" r:id="rId66"/>
    <p:sldId id="417" r:id="rId67"/>
    <p:sldId id="418" r:id="rId68"/>
    <p:sldId id="426" r:id="rId69"/>
    <p:sldId id="419" r:id="rId70"/>
    <p:sldId id="420" r:id="rId71"/>
    <p:sldId id="421" r:id="rId72"/>
    <p:sldId id="422" r:id="rId73"/>
    <p:sldId id="423" r:id="rId74"/>
    <p:sldId id="411" r:id="rId75"/>
    <p:sldId id="427" r:id="rId76"/>
    <p:sldId id="356" r:id="rId77"/>
    <p:sldId id="357" r:id="rId78"/>
    <p:sldId id="352" r:id="rId79"/>
    <p:sldId id="366" r:id="rId80"/>
    <p:sldId id="410" r:id="rId81"/>
    <p:sldId id="430" r:id="rId82"/>
    <p:sldId id="433" r:id="rId83"/>
    <p:sldId id="434" r:id="rId84"/>
    <p:sldId id="444" r:id="rId85"/>
    <p:sldId id="436" r:id="rId86"/>
    <p:sldId id="439" r:id="rId87"/>
    <p:sldId id="440" r:id="rId88"/>
    <p:sldId id="441" r:id="rId89"/>
    <p:sldId id="335" r:id="rId90"/>
    <p:sldId id="387" r:id="rId91"/>
    <p:sldId id="334" r:id="rId92"/>
  </p:sldIdLst>
  <p:sldSz cx="17340263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25343C"/>
    <a:srgbClr val="F9FFB1"/>
    <a:srgbClr val="5592D7"/>
    <a:srgbClr val="23B4D7"/>
    <a:srgbClr val="1F96B2"/>
    <a:srgbClr val="002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7" autoAdjust="0"/>
    <p:restoredTop sz="92515" autoAdjust="0"/>
  </p:normalViewPr>
  <p:slideViewPr>
    <p:cSldViewPr snapToGrid="0" snapToObjects="1">
      <p:cViewPr varScale="1">
        <p:scale>
          <a:sx n="56" d="100"/>
          <a:sy n="56" d="100"/>
        </p:scale>
        <p:origin x="403" y="77"/>
      </p:cViewPr>
      <p:guideLst>
        <p:guide orient="horz" pos="3072"/>
        <p:guide pos="54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249746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1600">
        <a:latin typeface="Arial"/>
        <a:ea typeface="Arial"/>
        <a:cs typeface="Arial"/>
        <a:sym typeface="Avenir Roman"/>
      </a:defRPr>
    </a:lvl1pPr>
    <a:lvl2pPr indent="228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774601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87341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47474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pl-PL" sz="1600" b="0" dirty="0"/>
              <a:t>Within this section we will show how within 5 minutes we can</a:t>
            </a:r>
            <a:r>
              <a:rPr lang="pl-PL" sz="1600" b="0" baseline="0" dirty="0"/>
              <a:t> create and deploy basic Node.js application with github as a code repository using Bluemix platform.</a:t>
            </a: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3495466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04823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16523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46462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71757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pl-PL" sz="1600" b="0" dirty="0"/>
              <a:t>Within this section we will show how within 5 minutes we can</a:t>
            </a:r>
            <a:r>
              <a:rPr lang="pl-PL" sz="1600" b="0" baseline="0" dirty="0"/>
              <a:t> create and deploy basic Node.js application with github as a code repository using Bluemix platform.</a:t>
            </a: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1997439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3694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4694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25000"/>
              </a:lnSpc>
              <a:defRPr sz="1800"/>
            </a:pPr>
            <a:endParaRPr sz="14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69202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42623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37004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21677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84427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60988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37268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81076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56361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48370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18339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pl-PL" sz="1600" b="0" dirty="0"/>
              <a:t>Within this section we will show how within 5 minutes we can</a:t>
            </a:r>
            <a:r>
              <a:rPr lang="pl-PL" sz="1600" b="0" baseline="0" dirty="0"/>
              <a:t> create and deploy basic Node.js application with github as a code repository using Bluemix platform.</a:t>
            </a: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264580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57879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0181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549454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49989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46906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22575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053365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14694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721084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5834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44719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496867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839191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l-PL" sz="1600" dirty="0"/>
              <a:t>https://console.bluemix.net/docs/services/personality-insights/science.html#science</a:t>
            </a:r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802091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562843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420744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25903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129618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690620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6377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94547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101952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6013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955769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200556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l-PL" sz="16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https://console.bluemix.net/docs/services/tone-analyzer/science.html#the-science-behind-the-service</a:t>
            </a:r>
            <a:br>
              <a:rPr lang="pl-PL" sz="16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16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2962684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757702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097570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195595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413772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693830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9736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1306472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432081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310902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394540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4204823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164630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93799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704938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644496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52339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73239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300202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215448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082141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013634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740003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549079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320340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078250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460350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551236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0364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50088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pl-PL" sz="1600" b="0" dirty="0"/>
              <a:t>Within this section we will show how within 5 minutes we can</a:t>
            </a:r>
            <a:r>
              <a:rPr lang="pl-PL" sz="1600" b="0" baseline="0" dirty="0"/>
              <a:t> create and deploy basic Node.js application with github as a code repository using Bluemix platform.</a:t>
            </a: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14432808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11279828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094214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2680358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170060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891970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6593538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9275429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pl-PL" sz="1600" b="0" dirty="0"/>
              <a:t>Within this section we will show how within 5 minutes we can</a:t>
            </a:r>
            <a:r>
              <a:rPr lang="pl-PL" sz="1600" b="0" baseline="0" dirty="0"/>
              <a:t> create and deploy basic Node.js application with github as a code repository using Bluemix platform.</a:t>
            </a: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403875157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pl-PL" sz="1600" b="0" dirty="0"/>
              <a:t>Within this section we will show how within 5 minutes we can</a:t>
            </a:r>
            <a:r>
              <a:rPr lang="pl-PL" sz="1600" b="0" baseline="0" dirty="0"/>
              <a:t> create and deploy basic Node.js application with github as a code repository using Bluemix platform.</a:t>
            </a: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2481959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7187055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pl-PL" sz="1600" b="0" dirty="0"/>
              <a:t>Within this demo session we will show</a:t>
            </a:r>
            <a:r>
              <a:rPr lang="pl-PL" sz="1600" b="0" baseline="0" dirty="0"/>
              <a:t> how Node.js application can use and display data from previously created model for customer satisfaction prediction.</a:t>
            </a: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275028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1pPr>
            <a:lvl2pPr marL="0" indent="228611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2pPr>
            <a:lvl3pPr marL="0" indent="457223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3pPr>
            <a:lvl4pPr marL="0" indent="685835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4pPr>
            <a:lvl5pPr marL="0" indent="914446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2900" dirty="0"/>
              <a:t>Body Level One</a:t>
            </a:r>
          </a:p>
          <a:p>
            <a:pPr lvl="1">
              <a:defRPr sz="1800"/>
            </a:pPr>
            <a:r>
              <a:rPr sz="2900" dirty="0"/>
              <a:t>Body Level Two</a:t>
            </a:r>
          </a:p>
          <a:p>
            <a:pPr lvl="2">
              <a:defRPr sz="1800"/>
            </a:pPr>
            <a:r>
              <a:rPr sz="2900" dirty="0"/>
              <a:t>Body Level Three</a:t>
            </a:r>
          </a:p>
          <a:p>
            <a:pPr lvl="3">
              <a:defRPr sz="1800"/>
            </a:pPr>
            <a:r>
              <a:rPr sz="2900" dirty="0"/>
              <a:t>Body Level Four</a:t>
            </a:r>
          </a:p>
          <a:p>
            <a:pPr lvl="4">
              <a:defRPr sz="1800"/>
            </a:pPr>
            <a:r>
              <a:rPr sz="2900" dirty="0"/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45208" y="9321554"/>
            <a:ext cx="474420" cy="276999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58087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1pPr>
            <a:lvl2pPr marL="802610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2pPr>
            <a:lvl3pPr marL="1247132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3pPr>
            <a:lvl4pPr marL="1691654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4pPr>
            <a:lvl5pPr marL="2136176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2900" dirty="0"/>
              <a:t>Body Level One</a:t>
            </a:r>
          </a:p>
          <a:p>
            <a:pPr lvl="1">
              <a:defRPr sz="1800"/>
            </a:pPr>
            <a:r>
              <a:rPr sz="2900" dirty="0"/>
              <a:t>Body Level Two</a:t>
            </a:r>
          </a:p>
          <a:p>
            <a:pPr lvl="2">
              <a:defRPr sz="1800"/>
            </a:pPr>
            <a:r>
              <a:rPr sz="2900" dirty="0"/>
              <a:t>Body Level Three</a:t>
            </a:r>
          </a:p>
          <a:p>
            <a:pPr lvl="3">
              <a:defRPr sz="1800"/>
            </a:pPr>
            <a:r>
              <a:rPr sz="2900" dirty="0"/>
              <a:t>Body Level Four</a:t>
            </a:r>
          </a:p>
          <a:p>
            <a:pPr lvl="4">
              <a:defRPr sz="1800"/>
            </a:pPr>
            <a:r>
              <a:rPr sz="2900" dirty="0"/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>
            <a:off x="8357044" y="0"/>
            <a:ext cx="8447357" cy="9753600"/>
          </a:xfrm>
          <a:custGeom>
            <a:avLst/>
            <a:gdLst>
              <a:gd name="T0" fmla="*/ 3743 w 5612"/>
              <a:gd name="T1" fmla="*/ 0 h 6480"/>
              <a:gd name="T2" fmla="*/ 3915 w 5612"/>
              <a:gd name="T3" fmla="*/ 106 h 6480"/>
              <a:gd name="T4" fmla="*/ 4082 w 5612"/>
              <a:gd name="T5" fmla="*/ 222 h 6480"/>
              <a:gd name="T6" fmla="*/ 4243 w 5612"/>
              <a:gd name="T7" fmla="*/ 348 h 6480"/>
              <a:gd name="T8" fmla="*/ 4397 w 5612"/>
              <a:gd name="T9" fmla="*/ 479 h 6480"/>
              <a:gd name="T10" fmla="*/ 4542 w 5612"/>
              <a:gd name="T11" fmla="*/ 621 h 6480"/>
              <a:gd name="T12" fmla="*/ 4679 w 5612"/>
              <a:gd name="T13" fmla="*/ 770 h 6480"/>
              <a:gd name="T14" fmla="*/ 4811 w 5612"/>
              <a:gd name="T15" fmla="*/ 925 h 6480"/>
              <a:gd name="T16" fmla="*/ 4931 w 5612"/>
              <a:gd name="T17" fmla="*/ 1088 h 6480"/>
              <a:gd name="T18" fmla="*/ 5045 w 5612"/>
              <a:gd name="T19" fmla="*/ 1257 h 6480"/>
              <a:gd name="T20" fmla="*/ 5147 w 5612"/>
              <a:gd name="T21" fmla="*/ 1431 h 6480"/>
              <a:gd name="T22" fmla="*/ 5241 w 5612"/>
              <a:gd name="T23" fmla="*/ 1614 h 6480"/>
              <a:gd name="T24" fmla="*/ 5325 w 5612"/>
              <a:gd name="T25" fmla="*/ 1801 h 6480"/>
              <a:gd name="T26" fmla="*/ 5400 w 5612"/>
              <a:gd name="T27" fmla="*/ 1993 h 6480"/>
              <a:gd name="T28" fmla="*/ 5463 w 5612"/>
              <a:gd name="T29" fmla="*/ 2191 h 6480"/>
              <a:gd name="T30" fmla="*/ 5516 w 5612"/>
              <a:gd name="T31" fmla="*/ 2392 h 6480"/>
              <a:gd name="T32" fmla="*/ 5557 w 5612"/>
              <a:gd name="T33" fmla="*/ 2600 h 6480"/>
              <a:gd name="T34" fmla="*/ 5589 w 5612"/>
              <a:gd name="T35" fmla="*/ 2810 h 6480"/>
              <a:gd name="T36" fmla="*/ 5606 w 5612"/>
              <a:gd name="T37" fmla="*/ 3022 h 6480"/>
              <a:gd name="T38" fmla="*/ 5612 w 5612"/>
              <a:gd name="T39" fmla="*/ 3240 h 6480"/>
              <a:gd name="T40" fmla="*/ 5606 w 5612"/>
              <a:gd name="T41" fmla="*/ 3458 h 6480"/>
              <a:gd name="T42" fmla="*/ 5589 w 5612"/>
              <a:gd name="T43" fmla="*/ 3670 h 6480"/>
              <a:gd name="T44" fmla="*/ 5557 w 5612"/>
              <a:gd name="T45" fmla="*/ 3880 h 6480"/>
              <a:gd name="T46" fmla="*/ 5516 w 5612"/>
              <a:gd name="T47" fmla="*/ 4086 h 6480"/>
              <a:gd name="T48" fmla="*/ 5463 w 5612"/>
              <a:gd name="T49" fmla="*/ 4289 h 6480"/>
              <a:gd name="T50" fmla="*/ 5400 w 5612"/>
              <a:gd name="T51" fmla="*/ 4487 h 6480"/>
              <a:gd name="T52" fmla="*/ 5325 w 5612"/>
              <a:gd name="T53" fmla="*/ 4679 h 6480"/>
              <a:gd name="T54" fmla="*/ 5241 w 5612"/>
              <a:gd name="T55" fmla="*/ 4866 h 6480"/>
              <a:gd name="T56" fmla="*/ 5149 w 5612"/>
              <a:gd name="T57" fmla="*/ 5047 h 6480"/>
              <a:gd name="T58" fmla="*/ 5045 w 5612"/>
              <a:gd name="T59" fmla="*/ 5223 h 6480"/>
              <a:gd name="T60" fmla="*/ 4933 w 5612"/>
              <a:gd name="T61" fmla="*/ 5392 h 6480"/>
              <a:gd name="T62" fmla="*/ 4811 w 5612"/>
              <a:gd name="T63" fmla="*/ 5555 h 6480"/>
              <a:gd name="T64" fmla="*/ 4681 w 5612"/>
              <a:gd name="T65" fmla="*/ 5710 h 6480"/>
              <a:gd name="T66" fmla="*/ 4544 w 5612"/>
              <a:gd name="T67" fmla="*/ 5859 h 6480"/>
              <a:gd name="T68" fmla="*/ 4399 w 5612"/>
              <a:gd name="T69" fmla="*/ 5999 h 6480"/>
              <a:gd name="T70" fmla="*/ 4245 w 5612"/>
              <a:gd name="T71" fmla="*/ 6132 h 6480"/>
              <a:gd name="T72" fmla="*/ 4084 w 5612"/>
              <a:gd name="T73" fmla="*/ 6256 h 6480"/>
              <a:gd name="T74" fmla="*/ 3917 w 5612"/>
              <a:gd name="T75" fmla="*/ 6372 h 6480"/>
              <a:gd name="T76" fmla="*/ 3745 w 5612"/>
              <a:gd name="T77" fmla="*/ 6480 h 6480"/>
              <a:gd name="T78" fmla="*/ 0 w 5612"/>
              <a:gd name="T79" fmla="*/ 6480 h 6480"/>
              <a:gd name="T80" fmla="*/ 3743 w 5612"/>
              <a:gd name="T8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12" h="6480">
                <a:moveTo>
                  <a:pt x="3743" y="0"/>
                </a:moveTo>
                <a:lnTo>
                  <a:pt x="3915" y="106"/>
                </a:lnTo>
                <a:lnTo>
                  <a:pt x="4082" y="222"/>
                </a:lnTo>
                <a:lnTo>
                  <a:pt x="4243" y="348"/>
                </a:lnTo>
                <a:lnTo>
                  <a:pt x="4397" y="479"/>
                </a:lnTo>
                <a:lnTo>
                  <a:pt x="4542" y="621"/>
                </a:lnTo>
                <a:lnTo>
                  <a:pt x="4679" y="770"/>
                </a:lnTo>
                <a:lnTo>
                  <a:pt x="4811" y="925"/>
                </a:lnTo>
                <a:lnTo>
                  <a:pt x="4931" y="1088"/>
                </a:lnTo>
                <a:lnTo>
                  <a:pt x="5045" y="1257"/>
                </a:lnTo>
                <a:lnTo>
                  <a:pt x="5147" y="1431"/>
                </a:lnTo>
                <a:lnTo>
                  <a:pt x="5241" y="1614"/>
                </a:lnTo>
                <a:lnTo>
                  <a:pt x="5325" y="1801"/>
                </a:lnTo>
                <a:lnTo>
                  <a:pt x="5400" y="1993"/>
                </a:lnTo>
                <a:lnTo>
                  <a:pt x="5463" y="2191"/>
                </a:lnTo>
                <a:lnTo>
                  <a:pt x="5516" y="2392"/>
                </a:lnTo>
                <a:lnTo>
                  <a:pt x="5557" y="2600"/>
                </a:lnTo>
                <a:lnTo>
                  <a:pt x="5589" y="2810"/>
                </a:lnTo>
                <a:lnTo>
                  <a:pt x="5606" y="3022"/>
                </a:lnTo>
                <a:lnTo>
                  <a:pt x="5612" y="3240"/>
                </a:lnTo>
                <a:lnTo>
                  <a:pt x="5606" y="3458"/>
                </a:lnTo>
                <a:lnTo>
                  <a:pt x="5589" y="3670"/>
                </a:lnTo>
                <a:lnTo>
                  <a:pt x="5557" y="3880"/>
                </a:lnTo>
                <a:lnTo>
                  <a:pt x="5516" y="4086"/>
                </a:lnTo>
                <a:lnTo>
                  <a:pt x="5463" y="4289"/>
                </a:lnTo>
                <a:lnTo>
                  <a:pt x="5400" y="4487"/>
                </a:lnTo>
                <a:lnTo>
                  <a:pt x="5325" y="4679"/>
                </a:lnTo>
                <a:lnTo>
                  <a:pt x="5241" y="4866"/>
                </a:lnTo>
                <a:lnTo>
                  <a:pt x="5149" y="5047"/>
                </a:lnTo>
                <a:lnTo>
                  <a:pt x="5045" y="5223"/>
                </a:lnTo>
                <a:lnTo>
                  <a:pt x="4933" y="5392"/>
                </a:lnTo>
                <a:lnTo>
                  <a:pt x="4811" y="5555"/>
                </a:lnTo>
                <a:lnTo>
                  <a:pt x="4681" y="5710"/>
                </a:lnTo>
                <a:lnTo>
                  <a:pt x="4544" y="5859"/>
                </a:lnTo>
                <a:lnTo>
                  <a:pt x="4399" y="5999"/>
                </a:lnTo>
                <a:lnTo>
                  <a:pt x="4245" y="6132"/>
                </a:lnTo>
                <a:lnTo>
                  <a:pt x="4084" y="6256"/>
                </a:lnTo>
                <a:lnTo>
                  <a:pt x="3917" y="6372"/>
                </a:lnTo>
                <a:lnTo>
                  <a:pt x="3745" y="6480"/>
                </a:lnTo>
                <a:lnTo>
                  <a:pt x="0" y="6480"/>
                </a:lnTo>
                <a:lnTo>
                  <a:pt x="3743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5646" tIns="72823" rIns="145646" bIns="72823" numCol="1" anchor="t" anchorCtr="0" compatLnSpc="1">
            <a:prstTxWarp prst="textNoShape">
              <a:avLst/>
            </a:prstTxWarp>
          </a:bodyPr>
          <a:lstStyle/>
          <a:p>
            <a:pPr algn="l" defTabSz="1456529" rtl="0"/>
            <a:endParaRPr lang="en-US" sz="2900" kern="1200">
              <a:solidFill>
                <a:srgbClr val="6D7777"/>
              </a:solidFill>
              <a:latin typeface="Arial"/>
            </a:endParaRPr>
          </a:p>
        </p:txBody>
      </p:sp>
      <p:sp>
        <p:nvSpPr>
          <p:cNvPr id="96" name="Subtitle 2"/>
          <p:cNvSpPr>
            <a:spLocks noGrp="1"/>
          </p:cNvSpPr>
          <p:nvPr>
            <p:ph type="subTitle" idx="11"/>
          </p:nvPr>
        </p:nvSpPr>
        <p:spPr>
          <a:xfrm>
            <a:off x="1133442" y="3359745"/>
            <a:ext cx="7536690" cy="492443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200" baseline="0">
                <a:solidFill>
                  <a:srgbClr val="FFFFFF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124412" y="1123917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2621518" y="8888639"/>
            <a:ext cx="1198454" cy="485659"/>
            <a:chOff x="1938338" y="2368551"/>
            <a:chExt cx="5260976" cy="2132013"/>
          </a:xfrm>
          <a:solidFill>
            <a:schemeClr val="accent3"/>
          </a:solidFill>
        </p:grpSpPr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5208588" y="2936876"/>
              <a:ext cx="758825" cy="141288"/>
            </a:xfrm>
            <a:custGeom>
              <a:avLst/>
              <a:gdLst>
                <a:gd name="T0" fmla="*/ 0 w 478"/>
                <a:gd name="T1" fmla="*/ 0 h 89"/>
                <a:gd name="T2" fmla="*/ 448 w 478"/>
                <a:gd name="T3" fmla="*/ 0 h 89"/>
                <a:gd name="T4" fmla="*/ 455 w 478"/>
                <a:gd name="T5" fmla="*/ 22 h 89"/>
                <a:gd name="T6" fmla="*/ 461 w 478"/>
                <a:gd name="T7" fmla="*/ 40 h 89"/>
                <a:gd name="T8" fmla="*/ 466 w 478"/>
                <a:gd name="T9" fmla="*/ 56 h 89"/>
                <a:gd name="T10" fmla="*/ 473 w 478"/>
                <a:gd name="T11" fmla="*/ 72 h 89"/>
                <a:gd name="T12" fmla="*/ 478 w 478"/>
                <a:gd name="T13" fmla="*/ 89 h 89"/>
                <a:gd name="T14" fmla="*/ 0 w 478"/>
                <a:gd name="T15" fmla="*/ 89 h 89"/>
                <a:gd name="T16" fmla="*/ 0 w 47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89">
                  <a:moveTo>
                    <a:pt x="0" y="0"/>
                  </a:moveTo>
                  <a:lnTo>
                    <a:pt x="448" y="0"/>
                  </a:lnTo>
                  <a:lnTo>
                    <a:pt x="455" y="22"/>
                  </a:lnTo>
                  <a:lnTo>
                    <a:pt x="461" y="40"/>
                  </a:lnTo>
                  <a:lnTo>
                    <a:pt x="466" y="56"/>
                  </a:lnTo>
                  <a:lnTo>
                    <a:pt x="473" y="72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6156326" y="2936876"/>
              <a:ext cx="758825" cy="141288"/>
            </a:xfrm>
            <a:custGeom>
              <a:avLst/>
              <a:gdLst>
                <a:gd name="T0" fmla="*/ 30 w 478"/>
                <a:gd name="T1" fmla="*/ 0 h 89"/>
                <a:gd name="T2" fmla="*/ 478 w 478"/>
                <a:gd name="T3" fmla="*/ 0 h 89"/>
                <a:gd name="T4" fmla="*/ 478 w 478"/>
                <a:gd name="T5" fmla="*/ 89 h 89"/>
                <a:gd name="T6" fmla="*/ 0 w 478"/>
                <a:gd name="T7" fmla="*/ 89 h 89"/>
                <a:gd name="T8" fmla="*/ 30 w 47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9">
                  <a:moveTo>
                    <a:pt x="30" y="0"/>
                  </a:moveTo>
                  <a:lnTo>
                    <a:pt x="478" y="0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1" name="Freeform 8"/>
            <p:cNvSpPr>
              <a:spLocks/>
            </p:cNvSpPr>
            <p:nvPr/>
          </p:nvSpPr>
          <p:spPr bwMode="auto">
            <a:xfrm>
              <a:off x="5635626" y="3221038"/>
              <a:ext cx="427038" cy="141288"/>
            </a:xfrm>
            <a:custGeom>
              <a:avLst/>
              <a:gdLst>
                <a:gd name="T0" fmla="*/ 0 w 269"/>
                <a:gd name="T1" fmla="*/ 0 h 89"/>
                <a:gd name="T2" fmla="*/ 239 w 269"/>
                <a:gd name="T3" fmla="*/ 0 h 89"/>
                <a:gd name="T4" fmla="*/ 242 w 269"/>
                <a:gd name="T5" fmla="*/ 8 h 89"/>
                <a:gd name="T6" fmla="*/ 245 w 269"/>
                <a:gd name="T7" fmla="*/ 19 h 89"/>
                <a:gd name="T8" fmla="*/ 249 w 269"/>
                <a:gd name="T9" fmla="*/ 31 h 89"/>
                <a:gd name="T10" fmla="*/ 254 w 269"/>
                <a:gd name="T11" fmla="*/ 45 h 89"/>
                <a:gd name="T12" fmla="*/ 258 w 269"/>
                <a:gd name="T13" fmla="*/ 58 h 89"/>
                <a:gd name="T14" fmla="*/ 262 w 269"/>
                <a:gd name="T15" fmla="*/ 70 h 89"/>
                <a:gd name="T16" fmla="*/ 266 w 269"/>
                <a:gd name="T17" fmla="*/ 80 h 89"/>
                <a:gd name="T18" fmla="*/ 268 w 269"/>
                <a:gd name="T19" fmla="*/ 87 h 89"/>
                <a:gd name="T20" fmla="*/ 269 w 269"/>
                <a:gd name="T21" fmla="*/ 89 h 89"/>
                <a:gd name="T22" fmla="*/ 30 w 269"/>
                <a:gd name="T23" fmla="*/ 89 h 89"/>
                <a:gd name="T24" fmla="*/ 27 w 269"/>
                <a:gd name="T25" fmla="*/ 82 h 89"/>
                <a:gd name="T26" fmla="*/ 23 w 269"/>
                <a:gd name="T27" fmla="*/ 71 h 89"/>
                <a:gd name="T28" fmla="*/ 19 w 269"/>
                <a:gd name="T29" fmla="*/ 59 h 89"/>
                <a:gd name="T30" fmla="*/ 15 w 269"/>
                <a:gd name="T31" fmla="*/ 45 h 89"/>
                <a:gd name="T32" fmla="*/ 10 w 269"/>
                <a:gd name="T33" fmla="*/ 32 h 89"/>
                <a:gd name="T34" fmla="*/ 6 w 269"/>
                <a:gd name="T35" fmla="*/ 20 h 89"/>
                <a:gd name="T36" fmla="*/ 3 w 269"/>
                <a:gd name="T37" fmla="*/ 10 h 89"/>
                <a:gd name="T38" fmla="*/ 0 w 269"/>
                <a:gd name="T39" fmla="*/ 3 h 89"/>
                <a:gd name="T40" fmla="*/ 0 w 269"/>
                <a:gd name="T4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9" h="89">
                  <a:moveTo>
                    <a:pt x="0" y="0"/>
                  </a:moveTo>
                  <a:lnTo>
                    <a:pt x="239" y="0"/>
                  </a:lnTo>
                  <a:lnTo>
                    <a:pt x="242" y="8"/>
                  </a:lnTo>
                  <a:lnTo>
                    <a:pt x="245" y="19"/>
                  </a:lnTo>
                  <a:lnTo>
                    <a:pt x="249" y="31"/>
                  </a:lnTo>
                  <a:lnTo>
                    <a:pt x="254" y="45"/>
                  </a:lnTo>
                  <a:lnTo>
                    <a:pt x="258" y="58"/>
                  </a:lnTo>
                  <a:lnTo>
                    <a:pt x="262" y="70"/>
                  </a:lnTo>
                  <a:lnTo>
                    <a:pt x="266" y="80"/>
                  </a:lnTo>
                  <a:lnTo>
                    <a:pt x="268" y="87"/>
                  </a:lnTo>
                  <a:lnTo>
                    <a:pt x="269" y="89"/>
                  </a:lnTo>
                  <a:lnTo>
                    <a:pt x="30" y="89"/>
                  </a:lnTo>
                  <a:lnTo>
                    <a:pt x="27" y="82"/>
                  </a:lnTo>
                  <a:lnTo>
                    <a:pt x="23" y="71"/>
                  </a:lnTo>
                  <a:lnTo>
                    <a:pt x="19" y="59"/>
                  </a:lnTo>
                  <a:lnTo>
                    <a:pt x="15" y="45"/>
                  </a:lnTo>
                  <a:lnTo>
                    <a:pt x="10" y="32"/>
                  </a:lnTo>
                  <a:lnTo>
                    <a:pt x="6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2" name="Freeform 9"/>
            <p:cNvSpPr>
              <a:spLocks/>
            </p:cNvSpPr>
            <p:nvPr/>
          </p:nvSpPr>
          <p:spPr bwMode="auto">
            <a:xfrm>
              <a:off x="6062663" y="3221038"/>
              <a:ext cx="425450" cy="141288"/>
            </a:xfrm>
            <a:custGeom>
              <a:avLst/>
              <a:gdLst>
                <a:gd name="T0" fmla="*/ 29 w 268"/>
                <a:gd name="T1" fmla="*/ 0 h 89"/>
                <a:gd name="T2" fmla="*/ 268 w 268"/>
                <a:gd name="T3" fmla="*/ 0 h 89"/>
                <a:gd name="T4" fmla="*/ 238 w 268"/>
                <a:gd name="T5" fmla="*/ 89 h 89"/>
                <a:gd name="T6" fmla="*/ 0 w 268"/>
                <a:gd name="T7" fmla="*/ 89 h 89"/>
                <a:gd name="T8" fmla="*/ 29 w 26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89">
                  <a:moveTo>
                    <a:pt x="29" y="0"/>
                  </a:moveTo>
                  <a:lnTo>
                    <a:pt x="268" y="0"/>
                  </a:lnTo>
                  <a:lnTo>
                    <a:pt x="238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3" name="Freeform 10"/>
            <p:cNvSpPr>
              <a:spLocks/>
            </p:cNvSpPr>
            <p:nvPr/>
          </p:nvSpPr>
          <p:spPr bwMode="auto">
            <a:xfrm>
              <a:off x="5730876" y="3505201"/>
              <a:ext cx="663575" cy="142875"/>
            </a:xfrm>
            <a:custGeom>
              <a:avLst/>
              <a:gdLst>
                <a:gd name="T0" fmla="*/ 0 w 418"/>
                <a:gd name="T1" fmla="*/ 0 h 90"/>
                <a:gd name="T2" fmla="*/ 418 w 418"/>
                <a:gd name="T3" fmla="*/ 0 h 90"/>
                <a:gd name="T4" fmla="*/ 388 w 418"/>
                <a:gd name="T5" fmla="*/ 90 h 90"/>
                <a:gd name="T6" fmla="*/ 30 w 418"/>
                <a:gd name="T7" fmla="*/ 90 h 90"/>
                <a:gd name="T8" fmla="*/ 22 w 418"/>
                <a:gd name="T9" fmla="*/ 68 h 90"/>
                <a:gd name="T10" fmla="*/ 16 w 418"/>
                <a:gd name="T11" fmla="*/ 50 h 90"/>
                <a:gd name="T12" fmla="*/ 11 w 418"/>
                <a:gd name="T13" fmla="*/ 34 h 90"/>
                <a:gd name="T14" fmla="*/ 6 w 418"/>
                <a:gd name="T15" fmla="*/ 18 h 90"/>
                <a:gd name="T16" fmla="*/ 0 w 41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" h="90">
                  <a:moveTo>
                    <a:pt x="0" y="0"/>
                  </a:moveTo>
                  <a:lnTo>
                    <a:pt x="418" y="0"/>
                  </a:lnTo>
                  <a:lnTo>
                    <a:pt x="388" y="90"/>
                  </a:lnTo>
                  <a:lnTo>
                    <a:pt x="30" y="90"/>
                  </a:lnTo>
                  <a:lnTo>
                    <a:pt x="22" y="68"/>
                  </a:lnTo>
                  <a:lnTo>
                    <a:pt x="16" y="50"/>
                  </a:lnTo>
                  <a:lnTo>
                    <a:pt x="11" y="34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>
              <a:off x="520858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8" name="Rectangle 12"/>
            <p:cNvSpPr>
              <a:spLocks noChangeArrowheads="1"/>
            </p:cNvSpPr>
            <p:nvPr/>
          </p:nvSpPr>
          <p:spPr bwMode="auto">
            <a:xfrm>
              <a:off x="6488113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9" name="Rectangle 13"/>
            <p:cNvSpPr>
              <a:spLocks noChangeArrowheads="1"/>
            </p:cNvSpPr>
            <p:nvPr/>
          </p:nvSpPr>
          <p:spPr bwMode="auto">
            <a:xfrm>
              <a:off x="5208588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0" name="Rectangle 14"/>
            <p:cNvSpPr>
              <a:spLocks noChangeArrowheads="1"/>
            </p:cNvSpPr>
            <p:nvPr/>
          </p:nvSpPr>
          <p:spPr bwMode="auto">
            <a:xfrm>
              <a:off x="6488113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5208588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6488113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4924426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4924426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5" name="Rectangle 19"/>
            <p:cNvSpPr>
              <a:spLocks noChangeArrowheads="1"/>
            </p:cNvSpPr>
            <p:nvPr/>
          </p:nvSpPr>
          <p:spPr bwMode="auto">
            <a:xfrm>
              <a:off x="336073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6" name="Rectangle 20"/>
            <p:cNvSpPr>
              <a:spLocks noChangeArrowheads="1"/>
            </p:cNvSpPr>
            <p:nvPr/>
          </p:nvSpPr>
          <p:spPr bwMode="auto">
            <a:xfrm>
              <a:off x="3360738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7" name="Rectangle 21"/>
            <p:cNvSpPr>
              <a:spLocks noChangeArrowheads="1"/>
            </p:cNvSpPr>
            <p:nvPr/>
          </p:nvSpPr>
          <p:spPr bwMode="auto">
            <a:xfrm>
              <a:off x="2222501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8" name="Rectangle 22"/>
            <p:cNvSpPr>
              <a:spLocks noChangeArrowheads="1"/>
            </p:cNvSpPr>
            <p:nvPr/>
          </p:nvSpPr>
          <p:spPr bwMode="auto">
            <a:xfrm>
              <a:off x="2222501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9" name="Rectangle 23"/>
            <p:cNvSpPr>
              <a:spLocks noChangeArrowheads="1"/>
            </p:cNvSpPr>
            <p:nvPr/>
          </p:nvSpPr>
          <p:spPr bwMode="auto">
            <a:xfrm>
              <a:off x="2222501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0" name="Rectangle 24"/>
            <p:cNvSpPr>
              <a:spLocks noChangeArrowheads="1"/>
            </p:cNvSpPr>
            <p:nvPr/>
          </p:nvSpPr>
          <p:spPr bwMode="auto">
            <a:xfrm>
              <a:off x="2222501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1" name="Rectangle 25"/>
            <p:cNvSpPr>
              <a:spLocks noChangeArrowheads="1"/>
            </p:cNvSpPr>
            <p:nvPr/>
          </p:nvSpPr>
          <p:spPr bwMode="auto">
            <a:xfrm>
              <a:off x="1938338" y="40751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2" name="Rectangle 26"/>
            <p:cNvSpPr>
              <a:spLocks noChangeArrowheads="1"/>
            </p:cNvSpPr>
            <p:nvPr/>
          </p:nvSpPr>
          <p:spPr bwMode="auto">
            <a:xfrm>
              <a:off x="1938338" y="4359276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3" name="Rectangle 27"/>
            <p:cNvSpPr>
              <a:spLocks noChangeArrowheads="1"/>
            </p:cNvSpPr>
            <p:nvPr/>
          </p:nvSpPr>
          <p:spPr bwMode="auto">
            <a:xfrm>
              <a:off x="1938338" y="2368551"/>
              <a:ext cx="995363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4" name="Rectangle 28"/>
            <p:cNvSpPr>
              <a:spLocks noChangeArrowheads="1"/>
            </p:cNvSpPr>
            <p:nvPr/>
          </p:nvSpPr>
          <p:spPr bwMode="auto">
            <a:xfrm>
              <a:off x="1938338" y="26527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5" name="Freeform 29"/>
            <p:cNvSpPr>
              <a:spLocks/>
            </p:cNvSpPr>
            <p:nvPr/>
          </p:nvSpPr>
          <p:spPr bwMode="auto">
            <a:xfrm>
              <a:off x="4924426" y="2368551"/>
              <a:ext cx="854075" cy="142875"/>
            </a:xfrm>
            <a:custGeom>
              <a:avLst/>
              <a:gdLst>
                <a:gd name="T0" fmla="*/ 0 w 538"/>
                <a:gd name="T1" fmla="*/ 0 h 90"/>
                <a:gd name="T2" fmla="*/ 508 w 538"/>
                <a:gd name="T3" fmla="*/ 0 h 90"/>
                <a:gd name="T4" fmla="*/ 514 w 538"/>
                <a:gd name="T5" fmla="*/ 17 h 90"/>
                <a:gd name="T6" fmla="*/ 519 w 538"/>
                <a:gd name="T7" fmla="*/ 33 h 90"/>
                <a:gd name="T8" fmla="*/ 524 w 538"/>
                <a:gd name="T9" fmla="*/ 49 h 90"/>
                <a:gd name="T10" fmla="*/ 530 w 538"/>
                <a:gd name="T11" fmla="*/ 68 h 90"/>
                <a:gd name="T12" fmla="*/ 538 w 538"/>
                <a:gd name="T13" fmla="*/ 90 h 90"/>
                <a:gd name="T14" fmla="*/ 0 w 538"/>
                <a:gd name="T15" fmla="*/ 90 h 90"/>
                <a:gd name="T16" fmla="*/ 0 w 53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90">
                  <a:moveTo>
                    <a:pt x="0" y="0"/>
                  </a:moveTo>
                  <a:lnTo>
                    <a:pt x="508" y="0"/>
                  </a:lnTo>
                  <a:lnTo>
                    <a:pt x="514" y="17"/>
                  </a:lnTo>
                  <a:lnTo>
                    <a:pt x="519" y="33"/>
                  </a:lnTo>
                  <a:lnTo>
                    <a:pt x="524" y="49"/>
                  </a:lnTo>
                  <a:lnTo>
                    <a:pt x="530" y="68"/>
                  </a:lnTo>
                  <a:lnTo>
                    <a:pt x="538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6" name="Freeform 30"/>
            <p:cNvSpPr>
              <a:spLocks/>
            </p:cNvSpPr>
            <p:nvPr/>
          </p:nvSpPr>
          <p:spPr bwMode="auto">
            <a:xfrm>
              <a:off x="4924426" y="2652713"/>
              <a:ext cx="947738" cy="141288"/>
            </a:xfrm>
            <a:custGeom>
              <a:avLst/>
              <a:gdLst>
                <a:gd name="T0" fmla="*/ 0 w 597"/>
                <a:gd name="T1" fmla="*/ 0 h 89"/>
                <a:gd name="T2" fmla="*/ 567 w 597"/>
                <a:gd name="T3" fmla="*/ 0 h 89"/>
                <a:gd name="T4" fmla="*/ 573 w 597"/>
                <a:gd name="T5" fmla="*/ 17 h 89"/>
                <a:gd name="T6" fmla="*/ 577 w 597"/>
                <a:gd name="T7" fmla="*/ 29 h 89"/>
                <a:gd name="T8" fmla="*/ 581 w 597"/>
                <a:gd name="T9" fmla="*/ 40 h 89"/>
                <a:gd name="T10" fmla="*/ 584 w 597"/>
                <a:gd name="T11" fmla="*/ 50 h 89"/>
                <a:gd name="T12" fmla="*/ 587 w 597"/>
                <a:gd name="T13" fmla="*/ 60 h 89"/>
                <a:gd name="T14" fmla="*/ 592 w 597"/>
                <a:gd name="T15" fmla="*/ 73 h 89"/>
                <a:gd name="T16" fmla="*/ 597 w 597"/>
                <a:gd name="T17" fmla="*/ 89 h 89"/>
                <a:gd name="T18" fmla="*/ 0 w 597"/>
                <a:gd name="T19" fmla="*/ 89 h 89"/>
                <a:gd name="T20" fmla="*/ 0 w 597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7" h="89">
                  <a:moveTo>
                    <a:pt x="0" y="0"/>
                  </a:moveTo>
                  <a:lnTo>
                    <a:pt x="567" y="0"/>
                  </a:lnTo>
                  <a:lnTo>
                    <a:pt x="573" y="17"/>
                  </a:lnTo>
                  <a:lnTo>
                    <a:pt x="577" y="29"/>
                  </a:lnTo>
                  <a:lnTo>
                    <a:pt x="581" y="40"/>
                  </a:lnTo>
                  <a:lnTo>
                    <a:pt x="584" y="50"/>
                  </a:lnTo>
                  <a:lnTo>
                    <a:pt x="587" y="60"/>
                  </a:lnTo>
                  <a:lnTo>
                    <a:pt x="592" y="73"/>
                  </a:lnTo>
                  <a:lnTo>
                    <a:pt x="59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7" name="Freeform 31"/>
            <p:cNvSpPr>
              <a:spLocks/>
            </p:cNvSpPr>
            <p:nvPr/>
          </p:nvSpPr>
          <p:spPr bwMode="auto">
            <a:xfrm>
              <a:off x="6346826" y="2368551"/>
              <a:ext cx="852488" cy="142875"/>
            </a:xfrm>
            <a:custGeom>
              <a:avLst/>
              <a:gdLst>
                <a:gd name="T0" fmla="*/ 30 w 537"/>
                <a:gd name="T1" fmla="*/ 0 h 90"/>
                <a:gd name="T2" fmla="*/ 537 w 537"/>
                <a:gd name="T3" fmla="*/ 0 h 90"/>
                <a:gd name="T4" fmla="*/ 537 w 537"/>
                <a:gd name="T5" fmla="*/ 90 h 90"/>
                <a:gd name="T6" fmla="*/ 0 w 537"/>
                <a:gd name="T7" fmla="*/ 90 h 90"/>
                <a:gd name="T8" fmla="*/ 30 w 53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90">
                  <a:moveTo>
                    <a:pt x="30" y="0"/>
                  </a:moveTo>
                  <a:lnTo>
                    <a:pt x="537" y="0"/>
                  </a:lnTo>
                  <a:lnTo>
                    <a:pt x="537" y="90"/>
                  </a:lnTo>
                  <a:lnTo>
                    <a:pt x="0" y="9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8" name="Freeform 32"/>
            <p:cNvSpPr>
              <a:spLocks/>
            </p:cNvSpPr>
            <p:nvPr/>
          </p:nvSpPr>
          <p:spPr bwMode="auto">
            <a:xfrm>
              <a:off x="6253163" y="2652713"/>
              <a:ext cx="946150" cy="141288"/>
            </a:xfrm>
            <a:custGeom>
              <a:avLst/>
              <a:gdLst>
                <a:gd name="T0" fmla="*/ 29 w 596"/>
                <a:gd name="T1" fmla="*/ 0 h 89"/>
                <a:gd name="T2" fmla="*/ 596 w 596"/>
                <a:gd name="T3" fmla="*/ 0 h 89"/>
                <a:gd name="T4" fmla="*/ 596 w 596"/>
                <a:gd name="T5" fmla="*/ 89 h 89"/>
                <a:gd name="T6" fmla="*/ 0 w 596"/>
                <a:gd name="T7" fmla="*/ 89 h 89"/>
                <a:gd name="T8" fmla="*/ 29 w 596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6" h="89">
                  <a:moveTo>
                    <a:pt x="29" y="0"/>
                  </a:moveTo>
                  <a:lnTo>
                    <a:pt x="596" y="0"/>
                  </a:lnTo>
                  <a:lnTo>
                    <a:pt x="596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9" name="Rectangle 33"/>
            <p:cNvSpPr>
              <a:spLocks noChangeArrowheads="1"/>
            </p:cNvSpPr>
            <p:nvPr/>
          </p:nvSpPr>
          <p:spPr bwMode="auto">
            <a:xfrm>
              <a:off x="6488113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0" name="Rectangle 34"/>
            <p:cNvSpPr>
              <a:spLocks noChangeArrowheads="1"/>
            </p:cNvSpPr>
            <p:nvPr/>
          </p:nvSpPr>
          <p:spPr bwMode="auto">
            <a:xfrm>
              <a:off x="6488113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1" name="Freeform 35"/>
            <p:cNvSpPr>
              <a:spLocks/>
            </p:cNvSpPr>
            <p:nvPr/>
          </p:nvSpPr>
          <p:spPr bwMode="auto">
            <a:xfrm>
              <a:off x="6015038" y="4359276"/>
              <a:ext cx="93663" cy="141288"/>
            </a:xfrm>
            <a:custGeom>
              <a:avLst/>
              <a:gdLst>
                <a:gd name="T0" fmla="*/ 0 w 59"/>
                <a:gd name="T1" fmla="*/ 0 h 89"/>
                <a:gd name="T2" fmla="*/ 59 w 59"/>
                <a:gd name="T3" fmla="*/ 0 h 89"/>
                <a:gd name="T4" fmla="*/ 30 w 59"/>
                <a:gd name="T5" fmla="*/ 89 h 89"/>
                <a:gd name="T6" fmla="*/ 29 w 59"/>
                <a:gd name="T7" fmla="*/ 86 h 89"/>
                <a:gd name="T8" fmla="*/ 27 w 59"/>
                <a:gd name="T9" fmla="*/ 80 h 89"/>
                <a:gd name="T10" fmla="*/ 23 w 59"/>
                <a:gd name="T11" fmla="*/ 70 h 89"/>
                <a:gd name="T12" fmla="*/ 19 w 59"/>
                <a:gd name="T13" fmla="*/ 58 h 89"/>
                <a:gd name="T14" fmla="*/ 15 w 59"/>
                <a:gd name="T15" fmla="*/ 44 h 89"/>
                <a:gd name="T16" fmla="*/ 10 w 59"/>
                <a:gd name="T17" fmla="*/ 31 h 89"/>
                <a:gd name="T18" fmla="*/ 6 w 59"/>
                <a:gd name="T19" fmla="*/ 18 h 89"/>
                <a:gd name="T20" fmla="*/ 3 w 59"/>
                <a:gd name="T21" fmla="*/ 8 h 89"/>
                <a:gd name="T22" fmla="*/ 0 w 59"/>
                <a:gd name="T2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89">
                  <a:moveTo>
                    <a:pt x="0" y="0"/>
                  </a:moveTo>
                  <a:lnTo>
                    <a:pt x="59" y="0"/>
                  </a:lnTo>
                  <a:lnTo>
                    <a:pt x="30" y="89"/>
                  </a:lnTo>
                  <a:lnTo>
                    <a:pt x="29" y="86"/>
                  </a:lnTo>
                  <a:lnTo>
                    <a:pt x="27" y="80"/>
                  </a:lnTo>
                  <a:lnTo>
                    <a:pt x="23" y="70"/>
                  </a:lnTo>
                  <a:lnTo>
                    <a:pt x="19" y="58"/>
                  </a:lnTo>
                  <a:lnTo>
                    <a:pt x="15" y="44"/>
                  </a:lnTo>
                  <a:lnTo>
                    <a:pt x="10" y="31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2" name="Freeform 36"/>
            <p:cNvSpPr>
              <a:spLocks/>
            </p:cNvSpPr>
            <p:nvPr/>
          </p:nvSpPr>
          <p:spPr bwMode="auto">
            <a:xfrm>
              <a:off x="5919788" y="4075113"/>
              <a:ext cx="284163" cy="141288"/>
            </a:xfrm>
            <a:custGeom>
              <a:avLst/>
              <a:gdLst>
                <a:gd name="T0" fmla="*/ 0 w 179"/>
                <a:gd name="T1" fmla="*/ 0 h 89"/>
                <a:gd name="T2" fmla="*/ 179 w 179"/>
                <a:gd name="T3" fmla="*/ 0 h 89"/>
                <a:gd name="T4" fmla="*/ 149 w 179"/>
                <a:gd name="T5" fmla="*/ 89 h 89"/>
                <a:gd name="T6" fmla="*/ 30 w 179"/>
                <a:gd name="T7" fmla="*/ 89 h 89"/>
                <a:gd name="T8" fmla="*/ 25 w 179"/>
                <a:gd name="T9" fmla="*/ 72 h 89"/>
                <a:gd name="T10" fmla="*/ 18 w 179"/>
                <a:gd name="T11" fmla="*/ 56 h 89"/>
                <a:gd name="T12" fmla="*/ 13 w 179"/>
                <a:gd name="T13" fmla="*/ 39 h 89"/>
                <a:gd name="T14" fmla="*/ 7 w 179"/>
                <a:gd name="T15" fmla="*/ 21 h 89"/>
                <a:gd name="T16" fmla="*/ 0 w 17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89">
                  <a:moveTo>
                    <a:pt x="0" y="0"/>
                  </a:moveTo>
                  <a:lnTo>
                    <a:pt x="179" y="0"/>
                  </a:lnTo>
                  <a:lnTo>
                    <a:pt x="149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18" y="56"/>
                  </a:lnTo>
                  <a:lnTo>
                    <a:pt x="13" y="39"/>
                  </a:lnTo>
                  <a:lnTo>
                    <a:pt x="7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3" name="Freeform 37"/>
            <p:cNvSpPr>
              <a:spLocks/>
            </p:cNvSpPr>
            <p:nvPr/>
          </p:nvSpPr>
          <p:spPr bwMode="auto">
            <a:xfrm>
              <a:off x="5824538" y="3790951"/>
              <a:ext cx="474663" cy="141288"/>
            </a:xfrm>
            <a:custGeom>
              <a:avLst/>
              <a:gdLst>
                <a:gd name="T0" fmla="*/ 0 w 299"/>
                <a:gd name="T1" fmla="*/ 0 h 89"/>
                <a:gd name="T2" fmla="*/ 299 w 299"/>
                <a:gd name="T3" fmla="*/ 0 h 89"/>
                <a:gd name="T4" fmla="*/ 270 w 299"/>
                <a:gd name="T5" fmla="*/ 89 h 89"/>
                <a:gd name="T6" fmla="*/ 30 w 299"/>
                <a:gd name="T7" fmla="*/ 89 h 89"/>
                <a:gd name="T8" fmla="*/ 25 w 299"/>
                <a:gd name="T9" fmla="*/ 72 h 89"/>
                <a:gd name="T10" fmla="*/ 20 w 299"/>
                <a:gd name="T11" fmla="*/ 59 h 89"/>
                <a:gd name="T12" fmla="*/ 17 w 299"/>
                <a:gd name="T13" fmla="*/ 49 h 89"/>
                <a:gd name="T14" fmla="*/ 14 w 299"/>
                <a:gd name="T15" fmla="*/ 39 h 89"/>
                <a:gd name="T16" fmla="*/ 10 w 299"/>
                <a:gd name="T17" fmla="*/ 29 h 89"/>
                <a:gd name="T18" fmla="*/ 6 w 299"/>
                <a:gd name="T19" fmla="*/ 16 h 89"/>
                <a:gd name="T20" fmla="*/ 0 w 299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89">
                  <a:moveTo>
                    <a:pt x="0" y="0"/>
                  </a:moveTo>
                  <a:lnTo>
                    <a:pt x="299" y="0"/>
                  </a:lnTo>
                  <a:lnTo>
                    <a:pt x="270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20" y="59"/>
                  </a:lnTo>
                  <a:lnTo>
                    <a:pt x="17" y="49"/>
                  </a:lnTo>
                  <a:lnTo>
                    <a:pt x="14" y="39"/>
                  </a:lnTo>
                  <a:lnTo>
                    <a:pt x="10" y="29"/>
                  </a:lnTo>
                  <a:lnTo>
                    <a:pt x="6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4" name="Freeform 38"/>
            <p:cNvSpPr>
              <a:spLocks/>
            </p:cNvSpPr>
            <p:nvPr/>
          </p:nvSpPr>
          <p:spPr bwMode="auto">
            <a:xfrm>
              <a:off x="3360738" y="3505201"/>
              <a:ext cx="1344613" cy="142875"/>
            </a:xfrm>
            <a:custGeom>
              <a:avLst/>
              <a:gdLst>
                <a:gd name="T0" fmla="*/ 0 w 847"/>
                <a:gd name="T1" fmla="*/ 0 h 90"/>
                <a:gd name="T2" fmla="*/ 774 w 847"/>
                <a:gd name="T3" fmla="*/ 0 h 90"/>
                <a:gd name="T4" fmla="*/ 802 w 847"/>
                <a:gd name="T5" fmla="*/ 27 h 90"/>
                <a:gd name="T6" fmla="*/ 826 w 847"/>
                <a:gd name="T7" fmla="*/ 57 h 90"/>
                <a:gd name="T8" fmla="*/ 847 w 847"/>
                <a:gd name="T9" fmla="*/ 90 h 90"/>
                <a:gd name="T10" fmla="*/ 0 w 847"/>
                <a:gd name="T11" fmla="*/ 90 h 90"/>
                <a:gd name="T12" fmla="*/ 0 w 847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90">
                  <a:moveTo>
                    <a:pt x="0" y="0"/>
                  </a:moveTo>
                  <a:lnTo>
                    <a:pt x="774" y="0"/>
                  </a:lnTo>
                  <a:lnTo>
                    <a:pt x="802" y="27"/>
                  </a:lnTo>
                  <a:lnTo>
                    <a:pt x="826" y="57"/>
                  </a:lnTo>
                  <a:lnTo>
                    <a:pt x="847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5" name="Freeform 39"/>
            <p:cNvSpPr>
              <a:spLocks/>
            </p:cNvSpPr>
            <p:nvPr/>
          </p:nvSpPr>
          <p:spPr bwMode="auto">
            <a:xfrm>
              <a:off x="4213226" y="3790951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47 w 358"/>
                <a:gd name="T3" fmla="*/ 0 h 89"/>
                <a:gd name="T4" fmla="*/ 355 w 358"/>
                <a:gd name="T5" fmla="*/ 43 h 89"/>
                <a:gd name="T6" fmla="*/ 358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47" y="0"/>
                  </a:lnTo>
                  <a:lnTo>
                    <a:pt x="355" y="43"/>
                  </a:lnTo>
                  <a:lnTo>
                    <a:pt x="35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6" name="Freeform 40"/>
            <p:cNvSpPr>
              <a:spLocks/>
            </p:cNvSpPr>
            <p:nvPr/>
          </p:nvSpPr>
          <p:spPr bwMode="auto">
            <a:xfrm>
              <a:off x="3074988" y="40751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64 w 1064"/>
                <a:gd name="T3" fmla="*/ 0 h 89"/>
                <a:gd name="T4" fmla="*/ 1054 w 1064"/>
                <a:gd name="T5" fmla="*/ 31 h 89"/>
                <a:gd name="T6" fmla="*/ 1042 w 1064"/>
                <a:gd name="T7" fmla="*/ 60 h 89"/>
                <a:gd name="T8" fmla="*/ 1027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64" y="0"/>
                  </a:lnTo>
                  <a:lnTo>
                    <a:pt x="1054" y="31"/>
                  </a:lnTo>
                  <a:lnTo>
                    <a:pt x="1042" y="60"/>
                  </a:lnTo>
                  <a:lnTo>
                    <a:pt x="102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7" name="Freeform 41"/>
            <p:cNvSpPr>
              <a:spLocks/>
            </p:cNvSpPr>
            <p:nvPr/>
          </p:nvSpPr>
          <p:spPr bwMode="auto">
            <a:xfrm>
              <a:off x="3074988" y="4359276"/>
              <a:ext cx="1516063" cy="141288"/>
            </a:xfrm>
            <a:custGeom>
              <a:avLst/>
              <a:gdLst>
                <a:gd name="T0" fmla="*/ 0 w 955"/>
                <a:gd name="T1" fmla="*/ 0 h 89"/>
                <a:gd name="T2" fmla="*/ 955 w 955"/>
                <a:gd name="T3" fmla="*/ 0 h 89"/>
                <a:gd name="T4" fmla="*/ 921 w 955"/>
                <a:gd name="T5" fmla="*/ 26 h 89"/>
                <a:gd name="T6" fmla="*/ 885 w 955"/>
                <a:gd name="T7" fmla="*/ 48 h 89"/>
                <a:gd name="T8" fmla="*/ 846 w 955"/>
                <a:gd name="T9" fmla="*/ 65 h 89"/>
                <a:gd name="T10" fmla="*/ 805 w 955"/>
                <a:gd name="T11" fmla="*/ 78 h 89"/>
                <a:gd name="T12" fmla="*/ 761 w 955"/>
                <a:gd name="T13" fmla="*/ 86 h 89"/>
                <a:gd name="T14" fmla="*/ 717 w 955"/>
                <a:gd name="T15" fmla="*/ 89 h 89"/>
                <a:gd name="T16" fmla="*/ 0 w 955"/>
                <a:gd name="T17" fmla="*/ 89 h 89"/>
                <a:gd name="T18" fmla="*/ 0 w 955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89">
                  <a:moveTo>
                    <a:pt x="0" y="0"/>
                  </a:moveTo>
                  <a:lnTo>
                    <a:pt x="955" y="0"/>
                  </a:lnTo>
                  <a:lnTo>
                    <a:pt x="921" y="26"/>
                  </a:lnTo>
                  <a:lnTo>
                    <a:pt x="885" y="48"/>
                  </a:lnTo>
                  <a:lnTo>
                    <a:pt x="846" y="65"/>
                  </a:lnTo>
                  <a:lnTo>
                    <a:pt x="805" y="78"/>
                  </a:lnTo>
                  <a:lnTo>
                    <a:pt x="761" y="86"/>
                  </a:lnTo>
                  <a:lnTo>
                    <a:pt x="71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8" name="Freeform 42"/>
            <p:cNvSpPr>
              <a:spLocks/>
            </p:cNvSpPr>
            <p:nvPr/>
          </p:nvSpPr>
          <p:spPr bwMode="auto">
            <a:xfrm>
              <a:off x="3360738" y="3221038"/>
              <a:ext cx="1344613" cy="141288"/>
            </a:xfrm>
            <a:custGeom>
              <a:avLst/>
              <a:gdLst>
                <a:gd name="T0" fmla="*/ 0 w 847"/>
                <a:gd name="T1" fmla="*/ 0 h 89"/>
                <a:gd name="T2" fmla="*/ 847 w 847"/>
                <a:gd name="T3" fmla="*/ 0 h 89"/>
                <a:gd name="T4" fmla="*/ 826 w 847"/>
                <a:gd name="T5" fmla="*/ 33 h 89"/>
                <a:gd name="T6" fmla="*/ 802 w 847"/>
                <a:gd name="T7" fmla="*/ 62 h 89"/>
                <a:gd name="T8" fmla="*/ 775 w 847"/>
                <a:gd name="T9" fmla="*/ 89 h 89"/>
                <a:gd name="T10" fmla="*/ 0 w 847"/>
                <a:gd name="T11" fmla="*/ 89 h 89"/>
                <a:gd name="T12" fmla="*/ 0 w 847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89">
                  <a:moveTo>
                    <a:pt x="0" y="0"/>
                  </a:moveTo>
                  <a:lnTo>
                    <a:pt x="847" y="0"/>
                  </a:lnTo>
                  <a:lnTo>
                    <a:pt x="826" y="33"/>
                  </a:lnTo>
                  <a:lnTo>
                    <a:pt x="802" y="62"/>
                  </a:lnTo>
                  <a:lnTo>
                    <a:pt x="775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9" name="Freeform 43"/>
            <p:cNvSpPr>
              <a:spLocks/>
            </p:cNvSpPr>
            <p:nvPr/>
          </p:nvSpPr>
          <p:spPr bwMode="auto">
            <a:xfrm>
              <a:off x="4213226" y="2936876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58 w 358"/>
                <a:gd name="T3" fmla="*/ 0 h 89"/>
                <a:gd name="T4" fmla="*/ 355 w 358"/>
                <a:gd name="T5" fmla="*/ 46 h 89"/>
                <a:gd name="T6" fmla="*/ 347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58" y="0"/>
                  </a:lnTo>
                  <a:lnTo>
                    <a:pt x="355" y="46"/>
                  </a:lnTo>
                  <a:lnTo>
                    <a:pt x="34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30" name="Freeform 44"/>
            <p:cNvSpPr>
              <a:spLocks/>
            </p:cNvSpPr>
            <p:nvPr/>
          </p:nvSpPr>
          <p:spPr bwMode="auto">
            <a:xfrm>
              <a:off x="3074988" y="2368551"/>
              <a:ext cx="1516063" cy="142875"/>
            </a:xfrm>
            <a:custGeom>
              <a:avLst/>
              <a:gdLst>
                <a:gd name="T0" fmla="*/ 0 w 955"/>
                <a:gd name="T1" fmla="*/ 0 h 90"/>
                <a:gd name="T2" fmla="*/ 717 w 955"/>
                <a:gd name="T3" fmla="*/ 0 h 90"/>
                <a:gd name="T4" fmla="*/ 761 w 955"/>
                <a:gd name="T5" fmla="*/ 3 h 90"/>
                <a:gd name="T6" fmla="*/ 805 w 955"/>
                <a:gd name="T7" fmla="*/ 11 h 90"/>
                <a:gd name="T8" fmla="*/ 846 w 955"/>
                <a:gd name="T9" fmla="*/ 24 h 90"/>
                <a:gd name="T10" fmla="*/ 885 w 955"/>
                <a:gd name="T11" fmla="*/ 41 h 90"/>
                <a:gd name="T12" fmla="*/ 921 w 955"/>
                <a:gd name="T13" fmla="*/ 63 h 90"/>
                <a:gd name="T14" fmla="*/ 955 w 955"/>
                <a:gd name="T15" fmla="*/ 90 h 90"/>
                <a:gd name="T16" fmla="*/ 0 w 955"/>
                <a:gd name="T17" fmla="*/ 90 h 90"/>
                <a:gd name="T18" fmla="*/ 0 w 955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0">
                  <a:moveTo>
                    <a:pt x="0" y="0"/>
                  </a:moveTo>
                  <a:lnTo>
                    <a:pt x="717" y="0"/>
                  </a:lnTo>
                  <a:lnTo>
                    <a:pt x="761" y="3"/>
                  </a:lnTo>
                  <a:lnTo>
                    <a:pt x="805" y="11"/>
                  </a:lnTo>
                  <a:lnTo>
                    <a:pt x="846" y="24"/>
                  </a:lnTo>
                  <a:lnTo>
                    <a:pt x="885" y="41"/>
                  </a:lnTo>
                  <a:lnTo>
                    <a:pt x="921" y="63"/>
                  </a:lnTo>
                  <a:lnTo>
                    <a:pt x="95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31" name="Freeform 45"/>
            <p:cNvSpPr>
              <a:spLocks/>
            </p:cNvSpPr>
            <p:nvPr/>
          </p:nvSpPr>
          <p:spPr bwMode="auto">
            <a:xfrm>
              <a:off x="3074988" y="26527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27 w 1064"/>
                <a:gd name="T3" fmla="*/ 0 h 89"/>
                <a:gd name="T4" fmla="*/ 1042 w 1064"/>
                <a:gd name="T5" fmla="*/ 28 h 89"/>
                <a:gd name="T6" fmla="*/ 1054 w 1064"/>
                <a:gd name="T7" fmla="*/ 58 h 89"/>
                <a:gd name="T8" fmla="*/ 1064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27" y="0"/>
                  </a:lnTo>
                  <a:lnTo>
                    <a:pt x="1042" y="28"/>
                  </a:lnTo>
                  <a:lnTo>
                    <a:pt x="1054" y="58"/>
                  </a:lnTo>
                  <a:lnTo>
                    <a:pt x="1064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36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/>
          <p:cNvSpPr>
            <a:spLocks/>
          </p:cNvSpPr>
          <p:nvPr userDrawn="1"/>
        </p:nvSpPr>
        <p:spPr bwMode="auto">
          <a:xfrm>
            <a:off x="10151281" y="0"/>
            <a:ext cx="7188984" cy="9753600"/>
          </a:xfrm>
          <a:custGeom>
            <a:avLst/>
            <a:gdLst>
              <a:gd name="T0" fmla="*/ 3182 w 4776"/>
              <a:gd name="T1" fmla="*/ 0 h 6480"/>
              <a:gd name="T2" fmla="*/ 3374 w 4776"/>
              <a:gd name="T3" fmla="*/ 6 h 6480"/>
              <a:gd name="T4" fmla="*/ 3563 w 4776"/>
              <a:gd name="T5" fmla="*/ 22 h 6480"/>
              <a:gd name="T6" fmla="*/ 3747 w 4776"/>
              <a:gd name="T7" fmla="*/ 51 h 6480"/>
              <a:gd name="T8" fmla="*/ 3930 w 4776"/>
              <a:gd name="T9" fmla="*/ 88 h 6480"/>
              <a:gd name="T10" fmla="*/ 4109 w 4776"/>
              <a:gd name="T11" fmla="*/ 137 h 6480"/>
              <a:gd name="T12" fmla="*/ 4281 w 4776"/>
              <a:gd name="T13" fmla="*/ 194 h 6480"/>
              <a:gd name="T14" fmla="*/ 4450 w 4776"/>
              <a:gd name="T15" fmla="*/ 263 h 6480"/>
              <a:gd name="T16" fmla="*/ 4615 w 4776"/>
              <a:gd name="T17" fmla="*/ 340 h 6480"/>
              <a:gd name="T18" fmla="*/ 4772 w 4776"/>
              <a:gd name="T19" fmla="*/ 426 h 6480"/>
              <a:gd name="T20" fmla="*/ 4776 w 4776"/>
              <a:gd name="T21" fmla="*/ 426 h 6480"/>
              <a:gd name="T22" fmla="*/ 1590 w 4776"/>
              <a:gd name="T23" fmla="*/ 6480 h 6480"/>
              <a:gd name="T24" fmla="*/ 0 w 4776"/>
              <a:gd name="T25" fmla="*/ 3184 h 6480"/>
              <a:gd name="T26" fmla="*/ 1592 w 4776"/>
              <a:gd name="T27" fmla="*/ 426 h 6480"/>
              <a:gd name="T28" fmla="*/ 1751 w 4776"/>
              <a:gd name="T29" fmla="*/ 340 h 6480"/>
              <a:gd name="T30" fmla="*/ 1914 w 4776"/>
              <a:gd name="T31" fmla="*/ 263 h 6480"/>
              <a:gd name="T32" fmla="*/ 2083 w 4776"/>
              <a:gd name="T33" fmla="*/ 194 h 6480"/>
              <a:gd name="T34" fmla="*/ 2257 w 4776"/>
              <a:gd name="T35" fmla="*/ 137 h 6480"/>
              <a:gd name="T36" fmla="*/ 2434 w 4776"/>
              <a:gd name="T37" fmla="*/ 88 h 6480"/>
              <a:gd name="T38" fmla="*/ 2617 w 4776"/>
              <a:gd name="T39" fmla="*/ 51 h 6480"/>
              <a:gd name="T40" fmla="*/ 2801 w 4776"/>
              <a:gd name="T41" fmla="*/ 22 h 6480"/>
              <a:gd name="T42" fmla="*/ 2990 w 4776"/>
              <a:gd name="T43" fmla="*/ 6 h 6480"/>
              <a:gd name="T44" fmla="*/ 3182 w 4776"/>
              <a:gd name="T45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76" h="6480">
                <a:moveTo>
                  <a:pt x="3182" y="0"/>
                </a:moveTo>
                <a:lnTo>
                  <a:pt x="3374" y="6"/>
                </a:lnTo>
                <a:lnTo>
                  <a:pt x="3563" y="22"/>
                </a:lnTo>
                <a:lnTo>
                  <a:pt x="3747" y="51"/>
                </a:lnTo>
                <a:lnTo>
                  <a:pt x="3930" y="88"/>
                </a:lnTo>
                <a:lnTo>
                  <a:pt x="4109" y="137"/>
                </a:lnTo>
                <a:lnTo>
                  <a:pt x="4281" y="194"/>
                </a:lnTo>
                <a:lnTo>
                  <a:pt x="4450" y="263"/>
                </a:lnTo>
                <a:lnTo>
                  <a:pt x="4615" y="340"/>
                </a:lnTo>
                <a:lnTo>
                  <a:pt x="4772" y="426"/>
                </a:lnTo>
                <a:lnTo>
                  <a:pt x="4776" y="426"/>
                </a:lnTo>
                <a:lnTo>
                  <a:pt x="1590" y="6480"/>
                </a:lnTo>
                <a:lnTo>
                  <a:pt x="0" y="3184"/>
                </a:lnTo>
                <a:lnTo>
                  <a:pt x="1592" y="426"/>
                </a:lnTo>
                <a:lnTo>
                  <a:pt x="1751" y="340"/>
                </a:lnTo>
                <a:lnTo>
                  <a:pt x="1914" y="263"/>
                </a:lnTo>
                <a:lnTo>
                  <a:pt x="2083" y="194"/>
                </a:lnTo>
                <a:lnTo>
                  <a:pt x="2257" y="137"/>
                </a:lnTo>
                <a:lnTo>
                  <a:pt x="2434" y="88"/>
                </a:lnTo>
                <a:lnTo>
                  <a:pt x="2617" y="51"/>
                </a:lnTo>
                <a:lnTo>
                  <a:pt x="2801" y="22"/>
                </a:lnTo>
                <a:lnTo>
                  <a:pt x="2990" y="6"/>
                </a:lnTo>
                <a:lnTo>
                  <a:pt x="3182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5646" tIns="72823" rIns="145646" bIns="72823" numCol="1" anchor="t" anchorCtr="0" compatLnSpc="1">
            <a:prstTxWarp prst="textNoShape">
              <a:avLst/>
            </a:prstTxWarp>
          </a:bodyPr>
          <a:lstStyle/>
          <a:p>
            <a:pPr algn="l" defTabSz="1456529" rtl="0"/>
            <a:endParaRPr lang="en-US" sz="2900" kern="1200">
              <a:solidFill>
                <a:srgbClr val="6D7777"/>
              </a:solidFill>
              <a:latin typeface="Arial"/>
            </a:endParaRPr>
          </a:p>
        </p:txBody>
      </p:sp>
      <p:sp>
        <p:nvSpPr>
          <p:cNvPr id="57" name="Subtitle 2"/>
          <p:cNvSpPr>
            <a:spLocks noGrp="1"/>
          </p:cNvSpPr>
          <p:nvPr>
            <p:ph type="subTitle" idx="11"/>
          </p:nvPr>
        </p:nvSpPr>
        <p:spPr>
          <a:xfrm>
            <a:off x="1133442" y="3358642"/>
            <a:ext cx="7536690" cy="492443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200" baseline="0">
                <a:solidFill>
                  <a:srgbClr val="FFFFFF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1124412" y="1129073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10820191" y="4670024"/>
            <a:ext cx="1198454" cy="485659"/>
            <a:chOff x="1938338" y="2368551"/>
            <a:chExt cx="5260976" cy="2132013"/>
          </a:xfrm>
          <a:solidFill>
            <a:schemeClr val="accent3"/>
          </a:solidFill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5208588" y="2936876"/>
              <a:ext cx="758825" cy="141288"/>
            </a:xfrm>
            <a:custGeom>
              <a:avLst/>
              <a:gdLst>
                <a:gd name="T0" fmla="*/ 0 w 478"/>
                <a:gd name="T1" fmla="*/ 0 h 89"/>
                <a:gd name="T2" fmla="*/ 448 w 478"/>
                <a:gd name="T3" fmla="*/ 0 h 89"/>
                <a:gd name="T4" fmla="*/ 455 w 478"/>
                <a:gd name="T5" fmla="*/ 22 h 89"/>
                <a:gd name="T6" fmla="*/ 461 w 478"/>
                <a:gd name="T7" fmla="*/ 40 h 89"/>
                <a:gd name="T8" fmla="*/ 466 w 478"/>
                <a:gd name="T9" fmla="*/ 56 h 89"/>
                <a:gd name="T10" fmla="*/ 473 w 478"/>
                <a:gd name="T11" fmla="*/ 72 h 89"/>
                <a:gd name="T12" fmla="*/ 478 w 478"/>
                <a:gd name="T13" fmla="*/ 89 h 89"/>
                <a:gd name="T14" fmla="*/ 0 w 478"/>
                <a:gd name="T15" fmla="*/ 89 h 89"/>
                <a:gd name="T16" fmla="*/ 0 w 47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89">
                  <a:moveTo>
                    <a:pt x="0" y="0"/>
                  </a:moveTo>
                  <a:lnTo>
                    <a:pt x="448" y="0"/>
                  </a:lnTo>
                  <a:lnTo>
                    <a:pt x="455" y="22"/>
                  </a:lnTo>
                  <a:lnTo>
                    <a:pt x="461" y="40"/>
                  </a:lnTo>
                  <a:lnTo>
                    <a:pt x="466" y="56"/>
                  </a:lnTo>
                  <a:lnTo>
                    <a:pt x="473" y="72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9" name="Freeform 7"/>
            <p:cNvSpPr>
              <a:spLocks/>
            </p:cNvSpPr>
            <p:nvPr/>
          </p:nvSpPr>
          <p:spPr bwMode="auto">
            <a:xfrm>
              <a:off x="6156326" y="2936876"/>
              <a:ext cx="758825" cy="141288"/>
            </a:xfrm>
            <a:custGeom>
              <a:avLst/>
              <a:gdLst>
                <a:gd name="T0" fmla="*/ 30 w 478"/>
                <a:gd name="T1" fmla="*/ 0 h 89"/>
                <a:gd name="T2" fmla="*/ 478 w 478"/>
                <a:gd name="T3" fmla="*/ 0 h 89"/>
                <a:gd name="T4" fmla="*/ 478 w 478"/>
                <a:gd name="T5" fmla="*/ 89 h 89"/>
                <a:gd name="T6" fmla="*/ 0 w 478"/>
                <a:gd name="T7" fmla="*/ 89 h 89"/>
                <a:gd name="T8" fmla="*/ 30 w 47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9">
                  <a:moveTo>
                    <a:pt x="30" y="0"/>
                  </a:moveTo>
                  <a:lnTo>
                    <a:pt x="478" y="0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0" name="Freeform 8"/>
            <p:cNvSpPr>
              <a:spLocks/>
            </p:cNvSpPr>
            <p:nvPr/>
          </p:nvSpPr>
          <p:spPr bwMode="auto">
            <a:xfrm>
              <a:off x="5635626" y="3221038"/>
              <a:ext cx="427038" cy="141288"/>
            </a:xfrm>
            <a:custGeom>
              <a:avLst/>
              <a:gdLst>
                <a:gd name="T0" fmla="*/ 0 w 269"/>
                <a:gd name="T1" fmla="*/ 0 h 89"/>
                <a:gd name="T2" fmla="*/ 239 w 269"/>
                <a:gd name="T3" fmla="*/ 0 h 89"/>
                <a:gd name="T4" fmla="*/ 242 w 269"/>
                <a:gd name="T5" fmla="*/ 8 h 89"/>
                <a:gd name="T6" fmla="*/ 245 w 269"/>
                <a:gd name="T7" fmla="*/ 19 h 89"/>
                <a:gd name="T8" fmla="*/ 249 w 269"/>
                <a:gd name="T9" fmla="*/ 31 h 89"/>
                <a:gd name="T10" fmla="*/ 254 w 269"/>
                <a:gd name="T11" fmla="*/ 45 h 89"/>
                <a:gd name="T12" fmla="*/ 258 w 269"/>
                <a:gd name="T13" fmla="*/ 58 h 89"/>
                <a:gd name="T14" fmla="*/ 262 w 269"/>
                <a:gd name="T15" fmla="*/ 70 h 89"/>
                <a:gd name="T16" fmla="*/ 266 w 269"/>
                <a:gd name="T17" fmla="*/ 80 h 89"/>
                <a:gd name="T18" fmla="*/ 268 w 269"/>
                <a:gd name="T19" fmla="*/ 87 h 89"/>
                <a:gd name="T20" fmla="*/ 269 w 269"/>
                <a:gd name="T21" fmla="*/ 89 h 89"/>
                <a:gd name="T22" fmla="*/ 30 w 269"/>
                <a:gd name="T23" fmla="*/ 89 h 89"/>
                <a:gd name="T24" fmla="*/ 27 w 269"/>
                <a:gd name="T25" fmla="*/ 82 h 89"/>
                <a:gd name="T26" fmla="*/ 23 w 269"/>
                <a:gd name="T27" fmla="*/ 71 h 89"/>
                <a:gd name="T28" fmla="*/ 19 w 269"/>
                <a:gd name="T29" fmla="*/ 59 h 89"/>
                <a:gd name="T30" fmla="*/ 15 w 269"/>
                <a:gd name="T31" fmla="*/ 45 h 89"/>
                <a:gd name="T32" fmla="*/ 10 w 269"/>
                <a:gd name="T33" fmla="*/ 32 h 89"/>
                <a:gd name="T34" fmla="*/ 6 w 269"/>
                <a:gd name="T35" fmla="*/ 20 h 89"/>
                <a:gd name="T36" fmla="*/ 3 w 269"/>
                <a:gd name="T37" fmla="*/ 10 h 89"/>
                <a:gd name="T38" fmla="*/ 0 w 269"/>
                <a:gd name="T39" fmla="*/ 3 h 89"/>
                <a:gd name="T40" fmla="*/ 0 w 269"/>
                <a:gd name="T4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9" h="89">
                  <a:moveTo>
                    <a:pt x="0" y="0"/>
                  </a:moveTo>
                  <a:lnTo>
                    <a:pt x="239" y="0"/>
                  </a:lnTo>
                  <a:lnTo>
                    <a:pt x="242" y="8"/>
                  </a:lnTo>
                  <a:lnTo>
                    <a:pt x="245" y="19"/>
                  </a:lnTo>
                  <a:lnTo>
                    <a:pt x="249" y="31"/>
                  </a:lnTo>
                  <a:lnTo>
                    <a:pt x="254" y="45"/>
                  </a:lnTo>
                  <a:lnTo>
                    <a:pt x="258" y="58"/>
                  </a:lnTo>
                  <a:lnTo>
                    <a:pt x="262" y="70"/>
                  </a:lnTo>
                  <a:lnTo>
                    <a:pt x="266" y="80"/>
                  </a:lnTo>
                  <a:lnTo>
                    <a:pt x="268" y="87"/>
                  </a:lnTo>
                  <a:lnTo>
                    <a:pt x="269" y="89"/>
                  </a:lnTo>
                  <a:lnTo>
                    <a:pt x="30" y="89"/>
                  </a:lnTo>
                  <a:lnTo>
                    <a:pt x="27" y="82"/>
                  </a:lnTo>
                  <a:lnTo>
                    <a:pt x="23" y="71"/>
                  </a:lnTo>
                  <a:lnTo>
                    <a:pt x="19" y="59"/>
                  </a:lnTo>
                  <a:lnTo>
                    <a:pt x="15" y="45"/>
                  </a:lnTo>
                  <a:lnTo>
                    <a:pt x="10" y="32"/>
                  </a:lnTo>
                  <a:lnTo>
                    <a:pt x="6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6062663" y="3221038"/>
              <a:ext cx="425450" cy="141288"/>
            </a:xfrm>
            <a:custGeom>
              <a:avLst/>
              <a:gdLst>
                <a:gd name="T0" fmla="*/ 29 w 268"/>
                <a:gd name="T1" fmla="*/ 0 h 89"/>
                <a:gd name="T2" fmla="*/ 268 w 268"/>
                <a:gd name="T3" fmla="*/ 0 h 89"/>
                <a:gd name="T4" fmla="*/ 238 w 268"/>
                <a:gd name="T5" fmla="*/ 89 h 89"/>
                <a:gd name="T6" fmla="*/ 0 w 268"/>
                <a:gd name="T7" fmla="*/ 89 h 89"/>
                <a:gd name="T8" fmla="*/ 29 w 26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89">
                  <a:moveTo>
                    <a:pt x="29" y="0"/>
                  </a:moveTo>
                  <a:lnTo>
                    <a:pt x="268" y="0"/>
                  </a:lnTo>
                  <a:lnTo>
                    <a:pt x="238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2" name="Freeform 10"/>
            <p:cNvSpPr>
              <a:spLocks/>
            </p:cNvSpPr>
            <p:nvPr/>
          </p:nvSpPr>
          <p:spPr bwMode="auto">
            <a:xfrm>
              <a:off x="5730876" y="3505201"/>
              <a:ext cx="663575" cy="142875"/>
            </a:xfrm>
            <a:custGeom>
              <a:avLst/>
              <a:gdLst>
                <a:gd name="T0" fmla="*/ 0 w 418"/>
                <a:gd name="T1" fmla="*/ 0 h 90"/>
                <a:gd name="T2" fmla="*/ 418 w 418"/>
                <a:gd name="T3" fmla="*/ 0 h 90"/>
                <a:gd name="T4" fmla="*/ 388 w 418"/>
                <a:gd name="T5" fmla="*/ 90 h 90"/>
                <a:gd name="T6" fmla="*/ 30 w 418"/>
                <a:gd name="T7" fmla="*/ 90 h 90"/>
                <a:gd name="T8" fmla="*/ 22 w 418"/>
                <a:gd name="T9" fmla="*/ 68 h 90"/>
                <a:gd name="T10" fmla="*/ 16 w 418"/>
                <a:gd name="T11" fmla="*/ 50 h 90"/>
                <a:gd name="T12" fmla="*/ 11 w 418"/>
                <a:gd name="T13" fmla="*/ 34 h 90"/>
                <a:gd name="T14" fmla="*/ 6 w 418"/>
                <a:gd name="T15" fmla="*/ 18 h 90"/>
                <a:gd name="T16" fmla="*/ 0 w 41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" h="90">
                  <a:moveTo>
                    <a:pt x="0" y="0"/>
                  </a:moveTo>
                  <a:lnTo>
                    <a:pt x="418" y="0"/>
                  </a:lnTo>
                  <a:lnTo>
                    <a:pt x="388" y="90"/>
                  </a:lnTo>
                  <a:lnTo>
                    <a:pt x="30" y="90"/>
                  </a:lnTo>
                  <a:lnTo>
                    <a:pt x="22" y="68"/>
                  </a:lnTo>
                  <a:lnTo>
                    <a:pt x="16" y="50"/>
                  </a:lnTo>
                  <a:lnTo>
                    <a:pt x="11" y="34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3" name="Rectangle 11"/>
            <p:cNvSpPr>
              <a:spLocks noChangeArrowheads="1"/>
            </p:cNvSpPr>
            <p:nvPr/>
          </p:nvSpPr>
          <p:spPr bwMode="auto">
            <a:xfrm>
              <a:off x="520858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4" name="Rectangle 12"/>
            <p:cNvSpPr>
              <a:spLocks noChangeArrowheads="1"/>
            </p:cNvSpPr>
            <p:nvPr/>
          </p:nvSpPr>
          <p:spPr bwMode="auto">
            <a:xfrm>
              <a:off x="6488113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5" name="Rectangle 13"/>
            <p:cNvSpPr>
              <a:spLocks noChangeArrowheads="1"/>
            </p:cNvSpPr>
            <p:nvPr/>
          </p:nvSpPr>
          <p:spPr bwMode="auto">
            <a:xfrm>
              <a:off x="5208588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6" name="Rectangle 14"/>
            <p:cNvSpPr>
              <a:spLocks noChangeArrowheads="1"/>
            </p:cNvSpPr>
            <p:nvPr/>
          </p:nvSpPr>
          <p:spPr bwMode="auto">
            <a:xfrm>
              <a:off x="6488113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5208588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6488113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4924426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4924426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1" name="Rectangle 19"/>
            <p:cNvSpPr>
              <a:spLocks noChangeArrowheads="1"/>
            </p:cNvSpPr>
            <p:nvPr/>
          </p:nvSpPr>
          <p:spPr bwMode="auto">
            <a:xfrm>
              <a:off x="336073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2" name="Rectangle 20"/>
            <p:cNvSpPr>
              <a:spLocks noChangeArrowheads="1"/>
            </p:cNvSpPr>
            <p:nvPr/>
          </p:nvSpPr>
          <p:spPr bwMode="auto">
            <a:xfrm>
              <a:off x="3360738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3" name="Rectangle 21"/>
            <p:cNvSpPr>
              <a:spLocks noChangeArrowheads="1"/>
            </p:cNvSpPr>
            <p:nvPr/>
          </p:nvSpPr>
          <p:spPr bwMode="auto">
            <a:xfrm>
              <a:off x="2222501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4" name="Rectangle 22"/>
            <p:cNvSpPr>
              <a:spLocks noChangeArrowheads="1"/>
            </p:cNvSpPr>
            <p:nvPr/>
          </p:nvSpPr>
          <p:spPr bwMode="auto">
            <a:xfrm>
              <a:off x="2222501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5" name="Rectangle 23"/>
            <p:cNvSpPr>
              <a:spLocks noChangeArrowheads="1"/>
            </p:cNvSpPr>
            <p:nvPr/>
          </p:nvSpPr>
          <p:spPr bwMode="auto">
            <a:xfrm>
              <a:off x="2222501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2222501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938338" y="40751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8" name="Rectangle 26"/>
            <p:cNvSpPr>
              <a:spLocks noChangeArrowheads="1"/>
            </p:cNvSpPr>
            <p:nvPr/>
          </p:nvSpPr>
          <p:spPr bwMode="auto">
            <a:xfrm>
              <a:off x="1938338" y="4359276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1938338" y="2368551"/>
              <a:ext cx="995363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0" name="Rectangle 28"/>
            <p:cNvSpPr>
              <a:spLocks noChangeArrowheads="1"/>
            </p:cNvSpPr>
            <p:nvPr/>
          </p:nvSpPr>
          <p:spPr bwMode="auto">
            <a:xfrm>
              <a:off x="1938338" y="26527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1" name="Freeform 29"/>
            <p:cNvSpPr>
              <a:spLocks/>
            </p:cNvSpPr>
            <p:nvPr/>
          </p:nvSpPr>
          <p:spPr bwMode="auto">
            <a:xfrm>
              <a:off x="4924426" y="2368551"/>
              <a:ext cx="854075" cy="142875"/>
            </a:xfrm>
            <a:custGeom>
              <a:avLst/>
              <a:gdLst>
                <a:gd name="T0" fmla="*/ 0 w 538"/>
                <a:gd name="T1" fmla="*/ 0 h 90"/>
                <a:gd name="T2" fmla="*/ 508 w 538"/>
                <a:gd name="T3" fmla="*/ 0 h 90"/>
                <a:gd name="T4" fmla="*/ 514 w 538"/>
                <a:gd name="T5" fmla="*/ 17 h 90"/>
                <a:gd name="T6" fmla="*/ 519 w 538"/>
                <a:gd name="T7" fmla="*/ 33 h 90"/>
                <a:gd name="T8" fmla="*/ 524 w 538"/>
                <a:gd name="T9" fmla="*/ 49 h 90"/>
                <a:gd name="T10" fmla="*/ 530 w 538"/>
                <a:gd name="T11" fmla="*/ 68 h 90"/>
                <a:gd name="T12" fmla="*/ 538 w 538"/>
                <a:gd name="T13" fmla="*/ 90 h 90"/>
                <a:gd name="T14" fmla="*/ 0 w 538"/>
                <a:gd name="T15" fmla="*/ 90 h 90"/>
                <a:gd name="T16" fmla="*/ 0 w 53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90">
                  <a:moveTo>
                    <a:pt x="0" y="0"/>
                  </a:moveTo>
                  <a:lnTo>
                    <a:pt x="508" y="0"/>
                  </a:lnTo>
                  <a:lnTo>
                    <a:pt x="514" y="17"/>
                  </a:lnTo>
                  <a:lnTo>
                    <a:pt x="519" y="33"/>
                  </a:lnTo>
                  <a:lnTo>
                    <a:pt x="524" y="49"/>
                  </a:lnTo>
                  <a:lnTo>
                    <a:pt x="530" y="68"/>
                  </a:lnTo>
                  <a:lnTo>
                    <a:pt x="538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2" name="Freeform 30"/>
            <p:cNvSpPr>
              <a:spLocks/>
            </p:cNvSpPr>
            <p:nvPr/>
          </p:nvSpPr>
          <p:spPr bwMode="auto">
            <a:xfrm>
              <a:off x="4924426" y="2652713"/>
              <a:ext cx="947738" cy="141288"/>
            </a:xfrm>
            <a:custGeom>
              <a:avLst/>
              <a:gdLst>
                <a:gd name="T0" fmla="*/ 0 w 597"/>
                <a:gd name="T1" fmla="*/ 0 h 89"/>
                <a:gd name="T2" fmla="*/ 567 w 597"/>
                <a:gd name="T3" fmla="*/ 0 h 89"/>
                <a:gd name="T4" fmla="*/ 573 w 597"/>
                <a:gd name="T5" fmla="*/ 17 h 89"/>
                <a:gd name="T6" fmla="*/ 577 w 597"/>
                <a:gd name="T7" fmla="*/ 29 h 89"/>
                <a:gd name="T8" fmla="*/ 581 w 597"/>
                <a:gd name="T9" fmla="*/ 40 h 89"/>
                <a:gd name="T10" fmla="*/ 584 w 597"/>
                <a:gd name="T11" fmla="*/ 50 h 89"/>
                <a:gd name="T12" fmla="*/ 587 w 597"/>
                <a:gd name="T13" fmla="*/ 60 h 89"/>
                <a:gd name="T14" fmla="*/ 592 w 597"/>
                <a:gd name="T15" fmla="*/ 73 h 89"/>
                <a:gd name="T16" fmla="*/ 597 w 597"/>
                <a:gd name="T17" fmla="*/ 89 h 89"/>
                <a:gd name="T18" fmla="*/ 0 w 597"/>
                <a:gd name="T19" fmla="*/ 89 h 89"/>
                <a:gd name="T20" fmla="*/ 0 w 597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7" h="89">
                  <a:moveTo>
                    <a:pt x="0" y="0"/>
                  </a:moveTo>
                  <a:lnTo>
                    <a:pt x="567" y="0"/>
                  </a:lnTo>
                  <a:lnTo>
                    <a:pt x="573" y="17"/>
                  </a:lnTo>
                  <a:lnTo>
                    <a:pt x="577" y="29"/>
                  </a:lnTo>
                  <a:lnTo>
                    <a:pt x="581" y="40"/>
                  </a:lnTo>
                  <a:lnTo>
                    <a:pt x="584" y="50"/>
                  </a:lnTo>
                  <a:lnTo>
                    <a:pt x="587" y="60"/>
                  </a:lnTo>
                  <a:lnTo>
                    <a:pt x="592" y="73"/>
                  </a:lnTo>
                  <a:lnTo>
                    <a:pt x="59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3" name="Freeform 31"/>
            <p:cNvSpPr>
              <a:spLocks/>
            </p:cNvSpPr>
            <p:nvPr/>
          </p:nvSpPr>
          <p:spPr bwMode="auto">
            <a:xfrm>
              <a:off x="6346826" y="2368551"/>
              <a:ext cx="852488" cy="142875"/>
            </a:xfrm>
            <a:custGeom>
              <a:avLst/>
              <a:gdLst>
                <a:gd name="T0" fmla="*/ 30 w 537"/>
                <a:gd name="T1" fmla="*/ 0 h 90"/>
                <a:gd name="T2" fmla="*/ 537 w 537"/>
                <a:gd name="T3" fmla="*/ 0 h 90"/>
                <a:gd name="T4" fmla="*/ 537 w 537"/>
                <a:gd name="T5" fmla="*/ 90 h 90"/>
                <a:gd name="T6" fmla="*/ 0 w 537"/>
                <a:gd name="T7" fmla="*/ 90 h 90"/>
                <a:gd name="T8" fmla="*/ 30 w 53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90">
                  <a:moveTo>
                    <a:pt x="30" y="0"/>
                  </a:moveTo>
                  <a:lnTo>
                    <a:pt x="537" y="0"/>
                  </a:lnTo>
                  <a:lnTo>
                    <a:pt x="537" y="90"/>
                  </a:lnTo>
                  <a:lnTo>
                    <a:pt x="0" y="9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4" name="Freeform 32"/>
            <p:cNvSpPr>
              <a:spLocks/>
            </p:cNvSpPr>
            <p:nvPr/>
          </p:nvSpPr>
          <p:spPr bwMode="auto">
            <a:xfrm>
              <a:off x="6253163" y="2652713"/>
              <a:ext cx="946150" cy="141288"/>
            </a:xfrm>
            <a:custGeom>
              <a:avLst/>
              <a:gdLst>
                <a:gd name="T0" fmla="*/ 29 w 596"/>
                <a:gd name="T1" fmla="*/ 0 h 89"/>
                <a:gd name="T2" fmla="*/ 596 w 596"/>
                <a:gd name="T3" fmla="*/ 0 h 89"/>
                <a:gd name="T4" fmla="*/ 596 w 596"/>
                <a:gd name="T5" fmla="*/ 89 h 89"/>
                <a:gd name="T6" fmla="*/ 0 w 596"/>
                <a:gd name="T7" fmla="*/ 89 h 89"/>
                <a:gd name="T8" fmla="*/ 29 w 596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6" h="89">
                  <a:moveTo>
                    <a:pt x="29" y="0"/>
                  </a:moveTo>
                  <a:lnTo>
                    <a:pt x="596" y="0"/>
                  </a:lnTo>
                  <a:lnTo>
                    <a:pt x="596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5" name="Rectangle 33"/>
            <p:cNvSpPr>
              <a:spLocks noChangeArrowheads="1"/>
            </p:cNvSpPr>
            <p:nvPr/>
          </p:nvSpPr>
          <p:spPr bwMode="auto">
            <a:xfrm>
              <a:off x="6488113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6" name="Rectangle 34"/>
            <p:cNvSpPr>
              <a:spLocks noChangeArrowheads="1"/>
            </p:cNvSpPr>
            <p:nvPr/>
          </p:nvSpPr>
          <p:spPr bwMode="auto">
            <a:xfrm>
              <a:off x="6488113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7" name="Freeform 35"/>
            <p:cNvSpPr>
              <a:spLocks/>
            </p:cNvSpPr>
            <p:nvPr/>
          </p:nvSpPr>
          <p:spPr bwMode="auto">
            <a:xfrm>
              <a:off x="6015038" y="4359276"/>
              <a:ext cx="93663" cy="141288"/>
            </a:xfrm>
            <a:custGeom>
              <a:avLst/>
              <a:gdLst>
                <a:gd name="T0" fmla="*/ 0 w 59"/>
                <a:gd name="T1" fmla="*/ 0 h 89"/>
                <a:gd name="T2" fmla="*/ 59 w 59"/>
                <a:gd name="T3" fmla="*/ 0 h 89"/>
                <a:gd name="T4" fmla="*/ 30 w 59"/>
                <a:gd name="T5" fmla="*/ 89 h 89"/>
                <a:gd name="T6" fmla="*/ 29 w 59"/>
                <a:gd name="T7" fmla="*/ 86 h 89"/>
                <a:gd name="T8" fmla="*/ 27 w 59"/>
                <a:gd name="T9" fmla="*/ 80 h 89"/>
                <a:gd name="T10" fmla="*/ 23 w 59"/>
                <a:gd name="T11" fmla="*/ 70 h 89"/>
                <a:gd name="T12" fmla="*/ 19 w 59"/>
                <a:gd name="T13" fmla="*/ 58 h 89"/>
                <a:gd name="T14" fmla="*/ 15 w 59"/>
                <a:gd name="T15" fmla="*/ 44 h 89"/>
                <a:gd name="T16" fmla="*/ 10 w 59"/>
                <a:gd name="T17" fmla="*/ 31 h 89"/>
                <a:gd name="T18" fmla="*/ 6 w 59"/>
                <a:gd name="T19" fmla="*/ 18 h 89"/>
                <a:gd name="T20" fmla="*/ 3 w 59"/>
                <a:gd name="T21" fmla="*/ 8 h 89"/>
                <a:gd name="T22" fmla="*/ 0 w 59"/>
                <a:gd name="T2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89">
                  <a:moveTo>
                    <a:pt x="0" y="0"/>
                  </a:moveTo>
                  <a:lnTo>
                    <a:pt x="59" y="0"/>
                  </a:lnTo>
                  <a:lnTo>
                    <a:pt x="30" y="89"/>
                  </a:lnTo>
                  <a:lnTo>
                    <a:pt x="29" y="86"/>
                  </a:lnTo>
                  <a:lnTo>
                    <a:pt x="27" y="80"/>
                  </a:lnTo>
                  <a:lnTo>
                    <a:pt x="23" y="70"/>
                  </a:lnTo>
                  <a:lnTo>
                    <a:pt x="19" y="58"/>
                  </a:lnTo>
                  <a:lnTo>
                    <a:pt x="15" y="44"/>
                  </a:lnTo>
                  <a:lnTo>
                    <a:pt x="10" y="31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8" name="Freeform 36"/>
            <p:cNvSpPr>
              <a:spLocks/>
            </p:cNvSpPr>
            <p:nvPr/>
          </p:nvSpPr>
          <p:spPr bwMode="auto">
            <a:xfrm>
              <a:off x="5919788" y="4075113"/>
              <a:ext cx="284163" cy="141288"/>
            </a:xfrm>
            <a:custGeom>
              <a:avLst/>
              <a:gdLst>
                <a:gd name="T0" fmla="*/ 0 w 179"/>
                <a:gd name="T1" fmla="*/ 0 h 89"/>
                <a:gd name="T2" fmla="*/ 179 w 179"/>
                <a:gd name="T3" fmla="*/ 0 h 89"/>
                <a:gd name="T4" fmla="*/ 149 w 179"/>
                <a:gd name="T5" fmla="*/ 89 h 89"/>
                <a:gd name="T6" fmla="*/ 30 w 179"/>
                <a:gd name="T7" fmla="*/ 89 h 89"/>
                <a:gd name="T8" fmla="*/ 25 w 179"/>
                <a:gd name="T9" fmla="*/ 72 h 89"/>
                <a:gd name="T10" fmla="*/ 18 w 179"/>
                <a:gd name="T11" fmla="*/ 56 h 89"/>
                <a:gd name="T12" fmla="*/ 13 w 179"/>
                <a:gd name="T13" fmla="*/ 39 h 89"/>
                <a:gd name="T14" fmla="*/ 7 w 179"/>
                <a:gd name="T15" fmla="*/ 21 h 89"/>
                <a:gd name="T16" fmla="*/ 0 w 17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89">
                  <a:moveTo>
                    <a:pt x="0" y="0"/>
                  </a:moveTo>
                  <a:lnTo>
                    <a:pt x="179" y="0"/>
                  </a:lnTo>
                  <a:lnTo>
                    <a:pt x="149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18" y="56"/>
                  </a:lnTo>
                  <a:lnTo>
                    <a:pt x="13" y="39"/>
                  </a:lnTo>
                  <a:lnTo>
                    <a:pt x="7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9" name="Freeform 37"/>
            <p:cNvSpPr>
              <a:spLocks/>
            </p:cNvSpPr>
            <p:nvPr/>
          </p:nvSpPr>
          <p:spPr bwMode="auto">
            <a:xfrm>
              <a:off x="5824538" y="3790951"/>
              <a:ext cx="474663" cy="141288"/>
            </a:xfrm>
            <a:custGeom>
              <a:avLst/>
              <a:gdLst>
                <a:gd name="T0" fmla="*/ 0 w 299"/>
                <a:gd name="T1" fmla="*/ 0 h 89"/>
                <a:gd name="T2" fmla="*/ 299 w 299"/>
                <a:gd name="T3" fmla="*/ 0 h 89"/>
                <a:gd name="T4" fmla="*/ 270 w 299"/>
                <a:gd name="T5" fmla="*/ 89 h 89"/>
                <a:gd name="T6" fmla="*/ 30 w 299"/>
                <a:gd name="T7" fmla="*/ 89 h 89"/>
                <a:gd name="T8" fmla="*/ 25 w 299"/>
                <a:gd name="T9" fmla="*/ 72 h 89"/>
                <a:gd name="T10" fmla="*/ 20 w 299"/>
                <a:gd name="T11" fmla="*/ 59 h 89"/>
                <a:gd name="T12" fmla="*/ 17 w 299"/>
                <a:gd name="T13" fmla="*/ 49 h 89"/>
                <a:gd name="T14" fmla="*/ 14 w 299"/>
                <a:gd name="T15" fmla="*/ 39 h 89"/>
                <a:gd name="T16" fmla="*/ 10 w 299"/>
                <a:gd name="T17" fmla="*/ 29 h 89"/>
                <a:gd name="T18" fmla="*/ 6 w 299"/>
                <a:gd name="T19" fmla="*/ 16 h 89"/>
                <a:gd name="T20" fmla="*/ 0 w 299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89">
                  <a:moveTo>
                    <a:pt x="0" y="0"/>
                  </a:moveTo>
                  <a:lnTo>
                    <a:pt x="299" y="0"/>
                  </a:lnTo>
                  <a:lnTo>
                    <a:pt x="270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20" y="59"/>
                  </a:lnTo>
                  <a:lnTo>
                    <a:pt x="17" y="49"/>
                  </a:lnTo>
                  <a:lnTo>
                    <a:pt x="14" y="39"/>
                  </a:lnTo>
                  <a:lnTo>
                    <a:pt x="10" y="29"/>
                  </a:lnTo>
                  <a:lnTo>
                    <a:pt x="6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0" name="Freeform 38"/>
            <p:cNvSpPr>
              <a:spLocks/>
            </p:cNvSpPr>
            <p:nvPr/>
          </p:nvSpPr>
          <p:spPr bwMode="auto">
            <a:xfrm>
              <a:off x="3360738" y="3505201"/>
              <a:ext cx="1344613" cy="142875"/>
            </a:xfrm>
            <a:custGeom>
              <a:avLst/>
              <a:gdLst>
                <a:gd name="T0" fmla="*/ 0 w 847"/>
                <a:gd name="T1" fmla="*/ 0 h 90"/>
                <a:gd name="T2" fmla="*/ 774 w 847"/>
                <a:gd name="T3" fmla="*/ 0 h 90"/>
                <a:gd name="T4" fmla="*/ 802 w 847"/>
                <a:gd name="T5" fmla="*/ 27 h 90"/>
                <a:gd name="T6" fmla="*/ 826 w 847"/>
                <a:gd name="T7" fmla="*/ 57 h 90"/>
                <a:gd name="T8" fmla="*/ 847 w 847"/>
                <a:gd name="T9" fmla="*/ 90 h 90"/>
                <a:gd name="T10" fmla="*/ 0 w 847"/>
                <a:gd name="T11" fmla="*/ 90 h 90"/>
                <a:gd name="T12" fmla="*/ 0 w 847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90">
                  <a:moveTo>
                    <a:pt x="0" y="0"/>
                  </a:moveTo>
                  <a:lnTo>
                    <a:pt x="774" y="0"/>
                  </a:lnTo>
                  <a:lnTo>
                    <a:pt x="802" y="27"/>
                  </a:lnTo>
                  <a:lnTo>
                    <a:pt x="826" y="57"/>
                  </a:lnTo>
                  <a:lnTo>
                    <a:pt x="847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1" name="Freeform 39"/>
            <p:cNvSpPr>
              <a:spLocks/>
            </p:cNvSpPr>
            <p:nvPr/>
          </p:nvSpPr>
          <p:spPr bwMode="auto">
            <a:xfrm>
              <a:off x="4213226" y="3790951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47 w 358"/>
                <a:gd name="T3" fmla="*/ 0 h 89"/>
                <a:gd name="T4" fmla="*/ 355 w 358"/>
                <a:gd name="T5" fmla="*/ 43 h 89"/>
                <a:gd name="T6" fmla="*/ 358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47" y="0"/>
                  </a:lnTo>
                  <a:lnTo>
                    <a:pt x="355" y="43"/>
                  </a:lnTo>
                  <a:lnTo>
                    <a:pt x="35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2" name="Freeform 40"/>
            <p:cNvSpPr>
              <a:spLocks/>
            </p:cNvSpPr>
            <p:nvPr/>
          </p:nvSpPr>
          <p:spPr bwMode="auto">
            <a:xfrm>
              <a:off x="3074988" y="40751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64 w 1064"/>
                <a:gd name="T3" fmla="*/ 0 h 89"/>
                <a:gd name="T4" fmla="*/ 1054 w 1064"/>
                <a:gd name="T5" fmla="*/ 31 h 89"/>
                <a:gd name="T6" fmla="*/ 1042 w 1064"/>
                <a:gd name="T7" fmla="*/ 60 h 89"/>
                <a:gd name="T8" fmla="*/ 1027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64" y="0"/>
                  </a:lnTo>
                  <a:lnTo>
                    <a:pt x="1054" y="31"/>
                  </a:lnTo>
                  <a:lnTo>
                    <a:pt x="1042" y="60"/>
                  </a:lnTo>
                  <a:lnTo>
                    <a:pt x="102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3" name="Freeform 41"/>
            <p:cNvSpPr>
              <a:spLocks/>
            </p:cNvSpPr>
            <p:nvPr/>
          </p:nvSpPr>
          <p:spPr bwMode="auto">
            <a:xfrm>
              <a:off x="3074988" y="4359276"/>
              <a:ext cx="1516063" cy="141288"/>
            </a:xfrm>
            <a:custGeom>
              <a:avLst/>
              <a:gdLst>
                <a:gd name="T0" fmla="*/ 0 w 955"/>
                <a:gd name="T1" fmla="*/ 0 h 89"/>
                <a:gd name="T2" fmla="*/ 955 w 955"/>
                <a:gd name="T3" fmla="*/ 0 h 89"/>
                <a:gd name="T4" fmla="*/ 921 w 955"/>
                <a:gd name="T5" fmla="*/ 26 h 89"/>
                <a:gd name="T6" fmla="*/ 885 w 955"/>
                <a:gd name="T7" fmla="*/ 48 h 89"/>
                <a:gd name="T8" fmla="*/ 846 w 955"/>
                <a:gd name="T9" fmla="*/ 65 h 89"/>
                <a:gd name="T10" fmla="*/ 805 w 955"/>
                <a:gd name="T11" fmla="*/ 78 h 89"/>
                <a:gd name="T12" fmla="*/ 761 w 955"/>
                <a:gd name="T13" fmla="*/ 86 h 89"/>
                <a:gd name="T14" fmla="*/ 717 w 955"/>
                <a:gd name="T15" fmla="*/ 89 h 89"/>
                <a:gd name="T16" fmla="*/ 0 w 955"/>
                <a:gd name="T17" fmla="*/ 89 h 89"/>
                <a:gd name="T18" fmla="*/ 0 w 955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89">
                  <a:moveTo>
                    <a:pt x="0" y="0"/>
                  </a:moveTo>
                  <a:lnTo>
                    <a:pt x="955" y="0"/>
                  </a:lnTo>
                  <a:lnTo>
                    <a:pt x="921" y="26"/>
                  </a:lnTo>
                  <a:lnTo>
                    <a:pt x="885" y="48"/>
                  </a:lnTo>
                  <a:lnTo>
                    <a:pt x="846" y="65"/>
                  </a:lnTo>
                  <a:lnTo>
                    <a:pt x="805" y="78"/>
                  </a:lnTo>
                  <a:lnTo>
                    <a:pt x="761" y="86"/>
                  </a:lnTo>
                  <a:lnTo>
                    <a:pt x="71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4" name="Freeform 42"/>
            <p:cNvSpPr>
              <a:spLocks/>
            </p:cNvSpPr>
            <p:nvPr/>
          </p:nvSpPr>
          <p:spPr bwMode="auto">
            <a:xfrm>
              <a:off x="3360738" y="3221038"/>
              <a:ext cx="1344613" cy="141288"/>
            </a:xfrm>
            <a:custGeom>
              <a:avLst/>
              <a:gdLst>
                <a:gd name="T0" fmla="*/ 0 w 847"/>
                <a:gd name="T1" fmla="*/ 0 h 89"/>
                <a:gd name="T2" fmla="*/ 847 w 847"/>
                <a:gd name="T3" fmla="*/ 0 h 89"/>
                <a:gd name="T4" fmla="*/ 826 w 847"/>
                <a:gd name="T5" fmla="*/ 33 h 89"/>
                <a:gd name="T6" fmla="*/ 802 w 847"/>
                <a:gd name="T7" fmla="*/ 62 h 89"/>
                <a:gd name="T8" fmla="*/ 775 w 847"/>
                <a:gd name="T9" fmla="*/ 89 h 89"/>
                <a:gd name="T10" fmla="*/ 0 w 847"/>
                <a:gd name="T11" fmla="*/ 89 h 89"/>
                <a:gd name="T12" fmla="*/ 0 w 847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89">
                  <a:moveTo>
                    <a:pt x="0" y="0"/>
                  </a:moveTo>
                  <a:lnTo>
                    <a:pt x="847" y="0"/>
                  </a:lnTo>
                  <a:lnTo>
                    <a:pt x="826" y="33"/>
                  </a:lnTo>
                  <a:lnTo>
                    <a:pt x="802" y="62"/>
                  </a:lnTo>
                  <a:lnTo>
                    <a:pt x="775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5" name="Freeform 43"/>
            <p:cNvSpPr>
              <a:spLocks/>
            </p:cNvSpPr>
            <p:nvPr/>
          </p:nvSpPr>
          <p:spPr bwMode="auto">
            <a:xfrm>
              <a:off x="4213226" y="2936876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58 w 358"/>
                <a:gd name="T3" fmla="*/ 0 h 89"/>
                <a:gd name="T4" fmla="*/ 355 w 358"/>
                <a:gd name="T5" fmla="*/ 46 h 89"/>
                <a:gd name="T6" fmla="*/ 347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58" y="0"/>
                  </a:lnTo>
                  <a:lnTo>
                    <a:pt x="355" y="46"/>
                  </a:lnTo>
                  <a:lnTo>
                    <a:pt x="34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6" name="Freeform 44"/>
            <p:cNvSpPr>
              <a:spLocks/>
            </p:cNvSpPr>
            <p:nvPr/>
          </p:nvSpPr>
          <p:spPr bwMode="auto">
            <a:xfrm>
              <a:off x="3074988" y="2368551"/>
              <a:ext cx="1516063" cy="142875"/>
            </a:xfrm>
            <a:custGeom>
              <a:avLst/>
              <a:gdLst>
                <a:gd name="T0" fmla="*/ 0 w 955"/>
                <a:gd name="T1" fmla="*/ 0 h 90"/>
                <a:gd name="T2" fmla="*/ 717 w 955"/>
                <a:gd name="T3" fmla="*/ 0 h 90"/>
                <a:gd name="T4" fmla="*/ 761 w 955"/>
                <a:gd name="T5" fmla="*/ 3 h 90"/>
                <a:gd name="T6" fmla="*/ 805 w 955"/>
                <a:gd name="T7" fmla="*/ 11 h 90"/>
                <a:gd name="T8" fmla="*/ 846 w 955"/>
                <a:gd name="T9" fmla="*/ 24 h 90"/>
                <a:gd name="T10" fmla="*/ 885 w 955"/>
                <a:gd name="T11" fmla="*/ 41 h 90"/>
                <a:gd name="T12" fmla="*/ 921 w 955"/>
                <a:gd name="T13" fmla="*/ 63 h 90"/>
                <a:gd name="T14" fmla="*/ 955 w 955"/>
                <a:gd name="T15" fmla="*/ 90 h 90"/>
                <a:gd name="T16" fmla="*/ 0 w 955"/>
                <a:gd name="T17" fmla="*/ 90 h 90"/>
                <a:gd name="T18" fmla="*/ 0 w 955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0">
                  <a:moveTo>
                    <a:pt x="0" y="0"/>
                  </a:moveTo>
                  <a:lnTo>
                    <a:pt x="717" y="0"/>
                  </a:lnTo>
                  <a:lnTo>
                    <a:pt x="761" y="3"/>
                  </a:lnTo>
                  <a:lnTo>
                    <a:pt x="805" y="11"/>
                  </a:lnTo>
                  <a:lnTo>
                    <a:pt x="846" y="24"/>
                  </a:lnTo>
                  <a:lnTo>
                    <a:pt x="885" y="41"/>
                  </a:lnTo>
                  <a:lnTo>
                    <a:pt x="921" y="63"/>
                  </a:lnTo>
                  <a:lnTo>
                    <a:pt x="95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7" name="Freeform 45"/>
            <p:cNvSpPr>
              <a:spLocks/>
            </p:cNvSpPr>
            <p:nvPr/>
          </p:nvSpPr>
          <p:spPr bwMode="auto">
            <a:xfrm>
              <a:off x="3074988" y="26527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27 w 1064"/>
                <a:gd name="T3" fmla="*/ 0 h 89"/>
                <a:gd name="T4" fmla="*/ 1042 w 1064"/>
                <a:gd name="T5" fmla="*/ 28 h 89"/>
                <a:gd name="T6" fmla="*/ 1054 w 1064"/>
                <a:gd name="T7" fmla="*/ 58 h 89"/>
                <a:gd name="T8" fmla="*/ 1064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27" y="0"/>
                  </a:lnTo>
                  <a:lnTo>
                    <a:pt x="1042" y="28"/>
                  </a:lnTo>
                  <a:lnTo>
                    <a:pt x="1054" y="58"/>
                  </a:lnTo>
                  <a:lnTo>
                    <a:pt x="1064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</p:grpSp>
      <p:sp>
        <p:nvSpPr>
          <p:cNvPr id="47" name="Rectangle 46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03869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ubtitle 2"/>
          <p:cNvSpPr>
            <a:spLocks noGrp="1"/>
          </p:cNvSpPr>
          <p:nvPr>
            <p:ph type="subTitle" idx="11"/>
          </p:nvPr>
        </p:nvSpPr>
        <p:spPr>
          <a:xfrm>
            <a:off x="1133442" y="3356484"/>
            <a:ext cx="7536690" cy="492443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200" baseline="0">
                <a:solidFill>
                  <a:srgbClr val="FFFFFF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1124412" y="1129073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14985793" y="8888639"/>
            <a:ext cx="1198454" cy="485659"/>
            <a:chOff x="1938338" y="2368551"/>
            <a:chExt cx="5260976" cy="2132013"/>
          </a:xfrm>
          <a:solidFill>
            <a:srgbClr val="FFFFFF"/>
          </a:solidFill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5208588" y="2936876"/>
              <a:ext cx="758825" cy="141288"/>
            </a:xfrm>
            <a:custGeom>
              <a:avLst/>
              <a:gdLst>
                <a:gd name="T0" fmla="*/ 0 w 478"/>
                <a:gd name="T1" fmla="*/ 0 h 89"/>
                <a:gd name="T2" fmla="*/ 448 w 478"/>
                <a:gd name="T3" fmla="*/ 0 h 89"/>
                <a:gd name="T4" fmla="*/ 455 w 478"/>
                <a:gd name="T5" fmla="*/ 22 h 89"/>
                <a:gd name="T6" fmla="*/ 461 w 478"/>
                <a:gd name="T7" fmla="*/ 40 h 89"/>
                <a:gd name="T8" fmla="*/ 466 w 478"/>
                <a:gd name="T9" fmla="*/ 56 h 89"/>
                <a:gd name="T10" fmla="*/ 473 w 478"/>
                <a:gd name="T11" fmla="*/ 72 h 89"/>
                <a:gd name="T12" fmla="*/ 478 w 478"/>
                <a:gd name="T13" fmla="*/ 89 h 89"/>
                <a:gd name="T14" fmla="*/ 0 w 478"/>
                <a:gd name="T15" fmla="*/ 89 h 89"/>
                <a:gd name="T16" fmla="*/ 0 w 47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89">
                  <a:moveTo>
                    <a:pt x="0" y="0"/>
                  </a:moveTo>
                  <a:lnTo>
                    <a:pt x="448" y="0"/>
                  </a:lnTo>
                  <a:lnTo>
                    <a:pt x="455" y="22"/>
                  </a:lnTo>
                  <a:lnTo>
                    <a:pt x="461" y="40"/>
                  </a:lnTo>
                  <a:lnTo>
                    <a:pt x="466" y="56"/>
                  </a:lnTo>
                  <a:lnTo>
                    <a:pt x="473" y="72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6156326" y="2936876"/>
              <a:ext cx="758825" cy="141288"/>
            </a:xfrm>
            <a:custGeom>
              <a:avLst/>
              <a:gdLst>
                <a:gd name="T0" fmla="*/ 30 w 478"/>
                <a:gd name="T1" fmla="*/ 0 h 89"/>
                <a:gd name="T2" fmla="*/ 478 w 478"/>
                <a:gd name="T3" fmla="*/ 0 h 89"/>
                <a:gd name="T4" fmla="*/ 478 w 478"/>
                <a:gd name="T5" fmla="*/ 89 h 89"/>
                <a:gd name="T6" fmla="*/ 0 w 478"/>
                <a:gd name="T7" fmla="*/ 89 h 89"/>
                <a:gd name="T8" fmla="*/ 30 w 47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9">
                  <a:moveTo>
                    <a:pt x="30" y="0"/>
                  </a:moveTo>
                  <a:lnTo>
                    <a:pt x="478" y="0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5635626" y="3221038"/>
              <a:ext cx="427038" cy="141288"/>
            </a:xfrm>
            <a:custGeom>
              <a:avLst/>
              <a:gdLst>
                <a:gd name="T0" fmla="*/ 0 w 269"/>
                <a:gd name="T1" fmla="*/ 0 h 89"/>
                <a:gd name="T2" fmla="*/ 239 w 269"/>
                <a:gd name="T3" fmla="*/ 0 h 89"/>
                <a:gd name="T4" fmla="*/ 242 w 269"/>
                <a:gd name="T5" fmla="*/ 8 h 89"/>
                <a:gd name="T6" fmla="*/ 245 w 269"/>
                <a:gd name="T7" fmla="*/ 19 h 89"/>
                <a:gd name="T8" fmla="*/ 249 w 269"/>
                <a:gd name="T9" fmla="*/ 31 h 89"/>
                <a:gd name="T10" fmla="*/ 254 w 269"/>
                <a:gd name="T11" fmla="*/ 45 h 89"/>
                <a:gd name="T12" fmla="*/ 258 w 269"/>
                <a:gd name="T13" fmla="*/ 58 h 89"/>
                <a:gd name="T14" fmla="*/ 262 w 269"/>
                <a:gd name="T15" fmla="*/ 70 h 89"/>
                <a:gd name="T16" fmla="*/ 266 w 269"/>
                <a:gd name="T17" fmla="*/ 80 h 89"/>
                <a:gd name="T18" fmla="*/ 268 w 269"/>
                <a:gd name="T19" fmla="*/ 87 h 89"/>
                <a:gd name="T20" fmla="*/ 269 w 269"/>
                <a:gd name="T21" fmla="*/ 89 h 89"/>
                <a:gd name="T22" fmla="*/ 30 w 269"/>
                <a:gd name="T23" fmla="*/ 89 h 89"/>
                <a:gd name="T24" fmla="*/ 27 w 269"/>
                <a:gd name="T25" fmla="*/ 82 h 89"/>
                <a:gd name="T26" fmla="*/ 23 w 269"/>
                <a:gd name="T27" fmla="*/ 71 h 89"/>
                <a:gd name="T28" fmla="*/ 19 w 269"/>
                <a:gd name="T29" fmla="*/ 59 h 89"/>
                <a:gd name="T30" fmla="*/ 15 w 269"/>
                <a:gd name="T31" fmla="*/ 45 h 89"/>
                <a:gd name="T32" fmla="*/ 10 w 269"/>
                <a:gd name="T33" fmla="*/ 32 h 89"/>
                <a:gd name="T34" fmla="*/ 6 w 269"/>
                <a:gd name="T35" fmla="*/ 20 h 89"/>
                <a:gd name="T36" fmla="*/ 3 w 269"/>
                <a:gd name="T37" fmla="*/ 10 h 89"/>
                <a:gd name="T38" fmla="*/ 0 w 269"/>
                <a:gd name="T39" fmla="*/ 3 h 89"/>
                <a:gd name="T40" fmla="*/ 0 w 269"/>
                <a:gd name="T4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9" h="89">
                  <a:moveTo>
                    <a:pt x="0" y="0"/>
                  </a:moveTo>
                  <a:lnTo>
                    <a:pt x="239" y="0"/>
                  </a:lnTo>
                  <a:lnTo>
                    <a:pt x="242" y="8"/>
                  </a:lnTo>
                  <a:lnTo>
                    <a:pt x="245" y="19"/>
                  </a:lnTo>
                  <a:lnTo>
                    <a:pt x="249" y="31"/>
                  </a:lnTo>
                  <a:lnTo>
                    <a:pt x="254" y="45"/>
                  </a:lnTo>
                  <a:lnTo>
                    <a:pt x="258" y="58"/>
                  </a:lnTo>
                  <a:lnTo>
                    <a:pt x="262" y="70"/>
                  </a:lnTo>
                  <a:lnTo>
                    <a:pt x="266" y="80"/>
                  </a:lnTo>
                  <a:lnTo>
                    <a:pt x="268" y="87"/>
                  </a:lnTo>
                  <a:lnTo>
                    <a:pt x="269" y="89"/>
                  </a:lnTo>
                  <a:lnTo>
                    <a:pt x="30" y="89"/>
                  </a:lnTo>
                  <a:lnTo>
                    <a:pt x="27" y="82"/>
                  </a:lnTo>
                  <a:lnTo>
                    <a:pt x="23" y="71"/>
                  </a:lnTo>
                  <a:lnTo>
                    <a:pt x="19" y="59"/>
                  </a:lnTo>
                  <a:lnTo>
                    <a:pt x="15" y="45"/>
                  </a:lnTo>
                  <a:lnTo>
                    <a:pt x="10" y="32"/>
                  </a:lnTo>
                  <a:lnTo>
                    <a:pt x="6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6062663" y="3221038"/>
              <a:ext cx="425450" cy="141288"/>
            </a:xfrm>
            <a:custGeom>
              <a:avLst/>
              <a:gdLst>
                <a:gd name="T0" fmla="*/ 29 w 268"/>
                <a:gd name="T1" fmla="*/ 0 h 89"/>
                <a:gd name="T2" fmla="*/ 268 w 268"/>
                <a:gd name="T3" fmla="*/ 0 h 89"/>
                <a:gd name="T4" fmla="*/ 238 w 268"/>
                <a:gd name="T5" fmla="*/ 89 h 89"/>
                <a:gd name="T6" fmla="*/ 0 w 268"/>
                <a:gd name="T7" fmla="*/ 89 h 89"/>
                <a:gd name="T8" fmla="*/ 29 w 26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89">
                  <a:moveTo>
                    <a:pt x="29" y="0"/>
                  </a:moveTo>
                  <a:lnTo>
                    <a:pt x="268" y="0"/>
                  </a:lnTo>
                  <a:lnTo>
                    <a:pt x="238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5730876" y="3505201"/>
              <a:ext cx="663575" cy="142875"/>
            </a:xfrm>
            <a:custGeom>
              <a:avLst/>
              <a:gdLst>
                <a:gd name="T0" fmla="*/ 0 w 418"/>
                <a:gd name="T1" fmla="*/ 0 h 90"/>
                <a:gd name="T2" fmla="*/ 418 w 418"/>
                <a:gd name="T3" fmla="*/ 0 h 90"/>
                <a:gd name="T4" fmla="*/ 388 w 418"/>
                <a:gd name="T5" fmla="*/ 90 h 90"/>
                <a:gd name="T6" fmla="*/ 30 w 418"/>
                <a:gd name="T7" fmla="*/ 90 h 90"/>
                <a:gd name="T8" fmla="*/ 22 w 418"/>
                <a:gd name="T9" fmla="*/ 68 h 90"/>
                <a:gd name="T10" fmla="*/ 16 w 418"/>
                <a:gd name="T11" fmla="*/ 50 h 90"/>
                <a:gd name="T12" fmla="*/ 11 w 418"/>
                <a:gd name="T13" fmla="*/ 34 h 90"/>
                <a:gd name="T14" fmla="*/ 6 w 418"/>
                <a:gd name="T15" fmla="*/ 18 h 90"/>
                <a:gd name="T16" fmla="*/ 0 w 41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" h="90">
                  <a:moveTo>
                    <a:pt x="0" y="0"/>
                  </a:moveTo>
                  <a:lnTo>
                    <a:pt x="418" y="0"/>
                  </a:lnTo>
                  <a:lnTo>
                    <a:pt x="388" y="90"/>
                  </a:lnTo>
                  <a:lnTo>
                    <a:pt x="30" y="90"/>
                  </a:lnTo>
                  <a:lnTo>
                    <a:pt x="22" y="68"/>
                  </a:lnTo>
                  <a:lnTo>
                    <a:pt x="16" y="50"/>
                  </a:lnTo>
                  <a:lnTo>
                    <a:pt x="11" y="34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9" name="Rectangle 11"/>
            <p:cNvSpPr>
              <a:spLocks noChangeArrowheads="1"/>
            </p:cNvSpPr>
            <p:nvPr/>
          </p:nvSpPr>
          <p:spPr bwMode="auto">
            <a:xfrm>
              <a:off x="520858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6488113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1" name="Rectangle 13"/>
            <p:cNvSpPr>
              <a:spLocks noChangeArrowheads="1"/>
            </p:cNvSpPr>
            <p:nvPr/>
          </p:nvSpPr>
          <p:spPr bwMode="auto">
            <a:xfrm>
              <a:off x="5208588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2" name="Rectangle 14"/>
            <p:cNvSpPr>
              <a:spLocks noChangeArrowheads="1"/>
            </p:cNvSpPr>
            <p:nvPr/>
          </p:nvSpPr>
          <p:spPr bwMode="auto">
            <a:xfrm>
              <a:off x="6488113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5208588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6488113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4924426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4924426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7" name="Rectangle 19"/>
            <p:cNvSpPr>
              <a:spLocks noChangeArrowheads="1"/>
            </p:cNvSpPr>
            <p:nvPr/>
          </p:nvSpPr>
          <p:spPr bwMode="auto">
            <a:xfrm>
              <a:off x="336073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8" name="Rectangle 20"/>
            <p:cNvSpPr>
              <a:spLocks noChangeArrowheads="1"/>
            </p:cNvSpPr>
            <p:nvPr/>
          </p:nvSpPr>
          <p:spPr bwMode="auto">
            <a:xfrm>
              <a:off x="3360738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9" name="Rectangle 21"/>
            <p:cNvSpPr>
              <a:spLocks noChangeArrowheads="1"/>
            </p:cNvSpPr>
            <p:nvPr/>
          </p:nvSpPr>
          <p:spPr bwMode="auto">
            <a:xfrm>
              <a:off x="2222501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0" name="Rectangle 22"/>
            <p:cNvSpPr>
              <a:spLocks noChangeArrowheads="1"/>
            </p:cNvSpPr>
            <p:nvPr/>
          </p:nvSpPr>
          <p:spPr bwMode="auto">
            <a:xfrm>
              <a:off x="2222501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1" name="Rectangle 23"/>
            <p:cNvSpPr>
              <a:spLocks noChangeArrowheads="1"/>
            </p:cNvSpPr>
            <p:nvPr/>
          </p:nvSpPr>
          <p:spPr bwMode="auto">
            <a:xfrm>
              <a:off x="2222501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2222501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1938338" y="40751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4" name="Rectangle 26"/>
            <p:cNvSpPr>
              <a:spLocks noChangeArrowheads="1"/>
            </p:cNvSpPr>
            <p:nvPr/>
          </p:nvSpPr>
          <p:spPr bwMode="auto">
            <a:xfrm>
              <a:off x="1938338" y="4359276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938338" y="2368551"/>
              <a:ext cx="995363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6" name="Rectangle 28"/>
            <p:cNvSpPr>
              <a:spLocks noChangeArrowheads="1"/>
            </p:cNvSpPr>
            <p:nvPr/>
          </p:nvSpPr>
          <p:spPr bwMode="auto">
            <a:xfrm>
              <a:off x="1938338" y="26527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7" name="Freeform 29"/>
            <p:cNvSpPr>
              <a:spLocks/>
            </p:cNvSpPr>
            <p:nvPr/>
          </p:nvSpPr>
          <p:spPr bwMode="auto">
            <a:xfrm>
              <a:off x="4924426" y="2368551"/>
              <a:ext cx="854075" cy="142875"/>
            </a:xfrm>
            <a:custGeom>
              <a:avLst/>
              <a:gdLst>
                <a:gd name="T0" fmla="*/ 0 w 538"/>
                <a:gd name="T1" fmla="*/ 0 h 90"/>
                <a:gd name="T2" fmla="*/ 508 w 538"/>
                <a:gd name="T3" fmla="*/ 0 h 90"/>
                <a:gd name="T4" fmla="*/ 514 w 538"/>
                <a:gd name="T5" fmla="*/ 17 h 90"/>
                <a:gd name="T6" fmla="*/ 519 w 538"/>
                <a:gd name="T7" fmla="*/ 33 h 90"/>
                <a:gd name="T8" fmla="*/ 524 w 538"/>
                <a:gd name="T9" fmla="*/ 49 h 90"/>
                <a:gd name="T10" fmla="*/ 530 w 538"/>
                <a:gd name="T11" fmla="*/ 68 h 90"/>
                <a:gd name="T12" fmla="*/ 538 w 538"/>
                <a:gd name="T13" fmla="*/ 90 h 90"/>
                <a:gd name="T14" fmla="*/ 0 w 538"/>
                <a:gd name="T15" fmla="*/ 90 h 90"/>
                <a:gd name="T16" fmla="*/ 0 w 53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90">
                  <a:moveTo>
                    <a:pt x="0" y="0"/>
                  </a:moveTo>
                  <a:lnTo>
                    <a:pt x="508" y="0"/>
                  </a:lnTo>
                  <a:lnTo>
                    <a:pt x="514" y="17"/>
                  </a:lnTo>
                  <a:lnTo>
                    <a:pt x="519" y="33"/>
                  </a:lnTo>
                  <a:lnTo>
                    <a:pt x="524" y="49"/>
                  </a:lnTo>
                  <a:lnTo>
                    <a:pt x="530" y="68"/>
                  </a:lnTo>
                  <a:lnTo>
                    <a:pt x="538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8" name="Freeform 30"/>
            <p:cNvSpPr>
              <a:spLocks/>
            </p:cNvSpPr>
            <p:nvPr/>
          </p:nvSpPr>
          <p:spPr bwMode="auto">
            <a:xfrm>
              <a:off x="4924426" y="2652713"/>
              <a:ext cx="947738" cy="141288"/>
            </a:xfrm>
            <a:custGeom>
              <a:avLst/>
              <a:gdLst>
                <a:gd name="T0" fmla="*/ 0 w 597"/>
                <a:gd name="T1" fmla="*/ 0 h 89"/>
                <a:gd name="T2" fmla="*/ 567 w 597"/>
                <a:gd name="T3" fmla="*/ 0 h 89"/>
                <a:gd name="T4" fmla="*/ 573 w 597"/>
                <a:gd name="T5" fmla="*/ 17 h 89"/>
                <a:gd name="T6" fmla="*/ 577 w 597"/>
                <a:gd name="T7" fmla="*/ 29 h 89"/>
                <a:gd name="T8" fmla="*/ 581 w 597"/>
                <a:gd name="T9" fmla="*/ 40 h 89"/>
                <a:gd name="T10" fmla="*/ 584 w 597"/>
                <a:gd name="T11" fmla="*/ 50 h 89"/>
                <a:gd name="T12" fmla="*/ 587 w 597"/>
                <a:gd name="T13" fmla="*/ 60 h 89"/>
                <a:gd name="T14" fmla="*/ 592 w 597"/>
                <a:gd name="T15" fmla="*/ 73 h 89"/>
                <a:gd name="T16" fmla="*/ 597 w 597"/>
                <a:gd name="T17" fmla="*/ 89 h 89"/>
                <a:gd name="T18" fmla="*/ 0 w 597"/>
                <a:gd name="T19" fmla="*/ 89 h 89"/>
                <a:gd name="T20" fmla="*/ 0 w 597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7" h="89">
                  <a:moveTo>
                    <a:pt x="0" y="0"/>
                  </a:moveTo>
                  <a:lnTo>
                    <a:pt x="567" y="0"/>
                  </a:lnTo>
                  <a:lnTo>
                    <a:pt x="573" y="17"/>
                  </a:lnTo>
                  <a:lnTo>
                    <a:pt x="577" y="29"/>
                  </a:lnTo>
                  <a:lnTo>
                    <a:pt x="581" y="40"/>
                  </a:lnTo>
                  <a:lnTo>
                    <a:pt x="584" y="50"/>
                  </a:lnTo>
                  <a:lnTo>
                    <a:pt x="587" y="60"/>
                  </a:lnTo>
                  <a:lnTo>
                    <a:pt x="592" y="73"/>
                  </a:lnTo>
                  <a:lnTo>
                    <a:pt x="59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9" name="Freeform 31"/>
            <p:cNvSpPr>
              <a:spLocks/>
            </p:cNvSpPr>
            <p:nvPr/>
          </p:nvSpPr>
          <p:spPr bwMode="auto">
            <a:xfrm>
              <a:off x="6346826" y="2368551"/>
              <a:ext cx="852488" cy="142875"/>
            </a:xfrm>
            <a:custGeom>
              <a:avLst/>
              <a:gdLst>
                <a:gd name="T0" fmla="*/ 30 w 537"/>
                <a:gd name="T1" fmla="*/ 0 h 90"/>
                <a:gd name="T2" fmla="*/ 537 w 537"/>
                <a:gd name="T3" fmla="*/ 0 h 90"/>
                <a:gd name="T4" fmla="*/ 537 w 537"/>
                <a:gd name="T5" fmla="*/ 90 h 90"/>
                <a:gd name="T6" fmla="*/ 0 w 537"/>
                <a:gd name="T7" fmla="*/ 90 h 90"/>
                <a:gd name="T8" fmla="*/ 30 w 53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90">
                  <a:moveTo>
                    <a:pt x="30" y="0"/>
                  </a:moveTo>
                  <a:lnTo>
                    <a:pt x="537" y="0"/>
                  </a:lnTo>
                  <a:lnTo>
                    <a:pt x="537" y="90"/>
                  </a:lnTo>
                  <a:lnTo>
                    <a:pt x="0" y="9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0" name="Freeform 32"/>
            <p:cNvSpPr>
              <a:spLocks/>
            </p:cNvSpPr>
            <p:nvPr/>
          </p:nvSpPr>
          <p:spPr bwMode="auto">
            <a:xfrm>
              <a:off x="6253163" y="2652713"/>
              <a:ext cx="946150" cy="141288"/>
            </a:xfrm>
            <a:custGeom>
              <a:avLst/>
              <a:gdLst>
                <a:gd name="T0" fmla="*/ 29 w 596"/>
                <a:gd name="T1" fmla="*/ 0 h 89"/>
                <a:gd name="T2" fmla="*/ 596 w 596"/>
                <a:gd name="T3" fmla="*/ 0 h 89"/>
                <a:gd name="T4" fmla="*/ 596 w 596"/>
                <a:gd name="T5" fmla="*/ 89 h 89"/>
                <a:gd name="T6" fmla="*/ 0 w 596"/>
                <a:gd name="T7" fmla="*/ 89 h 89"/>
                <a:gd name="T8" fmla="*/ 29 w 596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6" h="89">
                  <a:moveTo>
                    <a:pt x="29" y="0"/>
                  </a:moveTo>
                  <a:lnTo>
                    <a:pt x="596" y="0"/>
                  </a:lnTo>
                  <a:lnTo>
                    <a:pt x="596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1" name="Rectangle 33"/>
            <p:cNvSpPr>
              <a:spLocks noChangeArrowheads="1"/>
            </p:cNvSpPr>
            <p:nvPr/>
          </p:nvSpPr>
          <p:spPr bwMode="auto">
            <a:xfrm>
              <a:off x="6488113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2" name="Rectangle 34"/>
            <p:cNvSpPr>
              <a:spLocks noChangeArrowheads="1"/>
            </p:cNvSpPr>
            <p:nvPr/>
          </p:nvSpPr>
          <p:spPr bwMode="auto">
            <a:xfrm>
              <a:off x="6488113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6015038" y="4359276"/>
              <a:ext cx="93663" cy="141288"/>
            </a:xfrm>
            <a:custGeom>
              <a:avLst/>
              <a:gdLst>
                <a:gd name="T0" fmla="*/ 0 w 59"/>
                <a:gd name="T1" fmla="*/ 0 h 89"/>
                <a:gd name="T2" fmla="*/ 59 w 59"/>
                <a:gd name="T3" fmla="*/ 0 h 89"/>
                <a:gd name="T4" fmla="*/ 30 w 59"/>
                <a:gd name="T5" fmla="*/ 89 h 89"/>
                <a:gd name="T6" fmla="*/ 29 w 59"/>
                <a:gd name="T7" fmla="*/ 86 h 89"/>
                <a:gd name="T8" fmla="*/ 27 w 59"/>
                <a:gd name="T9" fmla="*/ 80 h 89"/>
                <a:gd name="T10" fmla="*/ 23 w 59"/>
                <a:gd name="T11" fmla="*/ 70 h 89"/>
                <a:gd name="T12" fmla="*/ 19 w 59"/>
                <a:gd name="T13" fmla="*/ 58 h 89"/>
                <a:gd name="T14" fmla="*/ 15 w 59"/>
                <a:gd name="T15" fmla="*/ 44 h 89"/>
                <a:gd name="T16" fmla="*/ 10 w 59"/>
                <a:gd name="T17" fmla="*/ 31 h 89"/>
                <a:gd name="T18" fmla="*/ 6 w 59"/>
                <a:gd name="T19" fmla="*/ 18 h 89"/>
                <a:gd name="T20" fmla="*/ 3 w 59"/>
                <a:gd name="T21" fmla="*/ 8 h 89"/>
                <a:gd name="T22" fmla="*/ 0 w 59"/>
                <a:gd name="T2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89">
                  <a:moveTo>
                    <a:pt x="0" y="0"/>
                  </a:moveTo>
                  <a:lnTo>
                    <a:pt x="59" y="0"/>
                  </a:lnTo>
                  <a:lnTo>
                    <a:pt x="30" y="89"/>
                  </a:lnTo>
                  <a:lnTo>
                    <a:pt x="29" y="86"/>
                  </a:lnTo>
                  <a:lnTo>
                    <a:pt x="27" y="80"/>
                  </a:lnTo>
                  <a:lnTo>
                    <a:pt x="23" y="70"/>
                  </a:lnTo>
                  <a:lnTo>
                    <a:pt x="19" y="58"/>
                  </a:lnTo>
                  <a:lnTo>
                    <a:pt x="15" y="44"/>
                  </a:lnTo>
                  <a:lnTo>
                    <a:pt x="10" y="31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5919788" y="4075113"/>
              <a:ext cx="284163" cy="141288"/>
            </a:xfrm>
            <a:custGeom>
              <a:avLst/>
              <a:gdLst>
                <a:gd name="T0" fmla="*/ 0 w 179"/>
                <a:gd name="T1" fmla="*/ 0 h 89"/>
                <a:gd name="T2" fmla="*/ 179 w 179"/>
                <a:gd name="T3" fmla="*/ 0 h 89"/>
                <a:gd name="T4" fmla="*/ 149 w 179"/>
                <a:gd name="T5" fmla="*/ 89 h 89"/>
                <a:gd name="T6" fmla="*/ 30 w 179"/>
                <a:gd name="T7" fmla="*/ 89 h 89"/>
                <a:gd name="T8" fmla="*/ 25 w 179"/>
                <a:gd name="T9" fmla="*/ 72 h 89"/>
                <a:gd name="T10" fmla="*/ 18 w 179"/>
                <a:gd name="T11" fmla="*/ 56 h 89"/>
                <a:gd name="T12" fmla="*/ 13 w 179"/>
                <a:gd name="T13" fmla="*/ 39 h 89"/>
                <a:gd name="T14" fmla="*/ 7 w 179"/>
                <a:gd name="T15" fmla="*/ 21 h 89"/>
                <a:gd name="T16" fmla="*/ 0 w 17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89">
                  <a:moveTo>
                    <a:pt x="0" y="0"/>
                  </a:moveTo>
                  <a:lnTo>
                    <a:pt x="179" y="0"/>
                  </a:lnTo>
                  <a:lnTo>
                    <a:pt x="149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18" y="56"/>
                  </a:lnTo>
                  <a:lnTo>
                    <a:pt x="13" y="39"/>
                  </a:lnTo>
                  <a:lnTo>
                    <a:pt x="7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5824538" y="3790951"/>
              <a:ext cx="474663" cy="141288"/>
            </a:xfrm>
            <a:custGeom>
              <a:avLst/>
              <a:gdLst>
                <a:gd name="T0" fmla="*/ 0 w 299"/>
                <a:gd name="T1" fmla="*/ 0 h 89"/>
                <a:gd name="T2" fmla="*/ 299 w 299"/>
                <a:gd name="T3" fmla="*/ 0 h 89"/>
                <a:gd name="T4" fmla="*/ 270 w 299"/>
                <a:gd name="T5" fmla="*/ 89 h 89"/>
                <a:gd name="T6" fmla="*/ 30 w 299"/>
                <a:gd name="T7" fmla="*/ 89 h 89"/>
                <a:gd name="T8" fmla="*/ 25 w 299"/>
                <a:gd name="T9" fmla="*/ 72 h 89"/>
                <a:gd name="T10" fmla="*/ 20 w 299"/>
                <a:gd name="T11" fmla="*/ 59 h 89"/>
                <a:gd name="T12" fmla="*/ 17 w 299"/>
                <a:gd name="T13" fmla="*/ 49 h 89"/>
                <a:gd name="T14" fmla="*/ 14 w 299"/>
                <a:gd name="T15" fmla="*/ 39 h 89"/>
                <a:gd name="T16" fmla="*/ 10 w 299"/>
                <a:gd name="T17" fmla="*/ 29 h 89"/>
                <a:gd name="T18" fmla="*/ 6 w 299"/>
                <a:gd name="T19" fmla="*/ 16 h 89"/>
                <a:gd name="T20" fmla="*/ 0 w 299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89">
                  <a:moveTo>
                    <a:pt x="0" y="0"/>
                  </a:moveTo>
                  <a:lnTo>
                    <a:pt x="299" y="0"/>
                  </a:lnTo>
                  <a:lnTo>
                    <a:pt x="270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20" y="59"/>
                  </a:lnTo>
                  <a:lnTo>
                    <a:pt x="17" y="49"/>
                  </a:lnTo>
                  <a:lnTo>
                    <a:pt x="14" y="39"/>
                  </a:lnTo>
                  <a:lnTo>
                    <a:pt x="10" y="29"/>
                  </a:lnTo>
                  <a:lnTo>
                    <a:pt x="6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360738" y="3505201"/>
              <a:ext cx="1344613" cy="142875"/>
            </a:xfrm>
            <a:custGeom>
              <a:avLst/>
              <a:gdLst>
                <a:gd name="T0" fmla="*/ 0 w 847"/>
                <a:gd name="T1" fmla="*/ 0 h 90"/>
                <a:gd name="T2" fmla="*/ 774 w 847"/>
                <a:gd name="T3" fmla="*/ 0 h 90"/>
                <a:gd name="T4" fmla="*/ 802 w 847"/>
                <a:gd name="T5" fmla="*/ 27 h 90"/>
                <a:gd name="T6" fmla="*/ 826 w 847"/>
                <a:gd name="T7" fmla="*/ 57 h 90"/>
                <a:gd name="T8" fmla="*/ 847 w 847"/>
                <a:gd name="T9" fmla="*/ 90 h 90"/>
                <a:gd name="T10" fmla="*/ 0 w 847"/>
                <a:gd name="T11" fmla="*/ 90 h 90"/>
                <a:gd name="T12" fmla="*/ 0 w 847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90">
                  <a:moveTo>
                    <a:pt x="0" y="0"/>
                  </a:moveTo>
                  <a:lnTo>
                    <a:pt x="774" y="0"/>
                  </a:lnTo>
                  <a:lnTo>
                    <a:pt x="802" y="27"/>
                  </a:lnTo>
                  <a:lnTo>
                    <a:pt x="826" y="57"/>
                  </a:lnTo>
                  <a:lnTo>
                    <a:pt x="847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7" name="Freeform 39"/>
            <p:cNvSpPr>
              <a:spLocks/>
            </p:cNvSpPr>
            <p:nvPr/>
          </p:nvSpPr>
          <p:spPr bwMode="auto">
            <a:xfrm>
              <a:off x="4213226" y="3790951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47 w 358"/>
                <a:gd name="T3" fmla="*/ 0 h 89"/>
                <a:gd name="T4" fmla="*/ 355 w 358"/>
                <a:gd name="T5" fmla="*/ 43 h 89"/>
                <a:gd name="T6" fmla="*/ 358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47" y="0"/>
                  </a:lnTo>
                  <a:lnTo>
                    <a:pt x="355" y="43"/>
                  </a:lnTo>
                  <a:lnTo>
                    <a:pt x="35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8" name="Freeform 40"/>
            <p:cNvSpPr>
              <a:spLocks/>
            </p:cNvSpPr>
            <p:nvPr/>
          </p:nvSpPr>
          <p:spPr bwMode="auto">
            <a:xfrm>
              <a:off x="3074988" y="40751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64 w 1064"/>
                <a:gd name="T3" fmla="*/ 0 h 89"/>
                <a:gd name="T4" fmla="*/ 1054 w 1064"/>
                <a:gd name="T5" fmla="*/ 31 h 89"/>
                <a:gd name="T6" fmla="*/ 1042 w 1064"/>
                <a:gd name="T7" fmla="*/ 60 h 89"/>
                <a:gd name="T8" fmla="*/ 1027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64" y="0"/>
                  </a:lnTo>
                  <a:lnTo>
                    <a:pt x="1054" y="31"/>
                  </a:lnTo>
                  <a:lnTo>
                    <a:pt x="1042" y="60"/>
                  </a:lnTo>
                  <a:lnTo>
                    <a:pt x="102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9" name="Freeform 41"/>
            <p:cNvSpPr>
              <a:spLocks/>
            </p:cNvSpPr>
            <p:nvPr/>
          </p:nvSpPr>
          <p:spPr bwMode="auto">
            <a:xfrm>
              <a:off x="3074988" y="4359276"/>
              <a:ext cx="1516063" cy="141288"/>
            </a:xfrm>
            <a:custGeom>
              <a:avLst/>
              <a:gdLst>
                <a:gd name="T0" fmla="*/ 0 w 955"/>
                <a:gd name="T1" fmla="*/ 0 h 89"/>
                <a:gd name="T2" fmla="*/ 955 w 955"/>
                <a:gd name="T3" fmla="*/ 0 h 89"/>
                <a:gd name="T4" fmla="*/ 921 w 955"/>
                <a:gd name="T5" fmla="*/ 26 h 89"/>
                <a:gd name="T6" fmla="*/ 885 w 955"/>
                <a:gd name="T7" fmla="*/ 48 h 89"/>
                <a:gd name="T8" fmla="*/ 846 w 955"/>
                <a:gd name="T9" fmla="*/ 65 h 89"/>
                <a:gd name="T10" fmla="*/ 805 w 955"/>
                <a:gd name="T11" fmla="*/ 78 h 89"/>
                <a:gd name="T12" fmla="*/ 761 w 955"/>
                <a:gd name="T13" fmla="*/ 86 h 89"/>
                <a:gd name="T14" fmla="*/ 717 w 955"/>
                <a:gd name="T15" fmla="*/ 89 h 89"/>
                <a:gd name="T16" fmla="*/ 0 w 955"/>
                <a:gd name="T17" fmla="*/ 89 h 89"/>
                <a:gd name="T18" fmla="*/ 0 w 955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89">
                  <a:moveTo>
                    <a:pt x="0" y="0"/>
                  </a:moveTo>
                  <a:lnTo>
                    <a:pt x="955" y="0"/>
                  </a:lnTo>
                  <a:lnTo>
                    <a:pt x="921" y="26"/>
                  </a:lnTo>
                  <a:lnTo>
                    <a:pt x="885" y="48"/>
                  </a:lnTo>
                  <a:lnTo>
                    <a:pt x="846" y="65"/>
                  </a:lnTo>
                  <a:lnTo>
                    <a:pt x="805" y="78"/>
                  </a:lnTo>
                  <a:lnTo>
                    <a:pt x="761" y="86"/>
                  </a:lnTo>
                  <a:lnTo>
                    <a:pt x="71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0" name="Freeform 42"/>
            <p:cNvSpPr>
              <a:spLocks/>
            </p:cNvSpPr>
            <p:nvPr/>
          </p:nvSpPr>
          <p:spPr bwMode="auto">
            <a:xfrm>
              <a:off x="3360738" y="3221038"/>
              <a:ext cx="1344613" cy="141288"/>
            </a:xfrm>
            <a:custGeom>
              <a:avLst/>
              <a:gdLst>
                <a:gd name="T0" fmla="*/ 0 w 847"/>
                <a:gd name="T1" fmla="*/ 0 h 89"/>
                <a:gd name="T2" fmla="*/ 847 w 847"/>
                <a:gd name="T3" fmla="*/ 0 h 89"/>
                <a:gd name="T4" fmla="*/ 826 w 847"/>
                <a:gd name="T5" fmla="*/ 33 h 89"/>
                <a:gd name="T6" fmla="*/ 802 w 847"/>
                <a:gd name="T7" fmla="*/ 62 h 89"/>
                <a:gd name="T8" fmla="*/ 775 w 847"/>
                <a:gd name="T9" fmla="*/ 89 h 89"/>
                <a:gd name="T10" fmla="*/ 0 w 847"/>
                <a:gd name="T11" fmla="*/ 89 h 89"/>
                <a:gd name="T12" fmla="*/ 0 w 847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89">
                  <a:moveTo>
                    <a:pt x="0" y="0"/>
                  </a:moveTo>
                  <a:lnTo>
                    <a:pt x="847" y="0"/>
                  </a:lnTo>
                  <a:lnTo>
                    <a:pt x="826" y="33"/>
                  </a:lnTo>
                  <a:lnTo>
                    <a:pt x="802" y="62"/>
                  </a:lnTo>
                  <a:lnTo>
                    <a:pt x="775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1" name="Freeform 43"/>
            <p:cNvSpPr>
              <a:spLocks/>
            </p:cNvSpPr>
            <p:nvPr/>
          </p:nvSpPr>
          <p:spPr bwMode="auto">
            <a:xfrm>
              <a:off x="4213226" y="2936876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58 w 358"/>
                <a:gd name="T3" fmla="*/ 0 h 89"/>
                <a:gd name="T4" fmla="*/ 355 w 358"/>
                <a:gd name="T5" fmla="*/ 46 h 89"/>
                <a:gd name="T6" fmla="*/ 347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58" y="0"/>
                  </a:lnTo>
                  <a:lnTo>
                    <a:pt x="355" y="46"/>
                  </a:lnTo>
                  <a:lnTo>
                    <a:pt x="34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2" name="Freeform 44"/>
            <p:cNvSpPr>
              <a:spLocks/>
            </p:cNvSpPr>
            <p:nvPr/>
          </p:nvSpPr>
          <p:spPr bwMode="auto">
            <a:xfrm>
              <a:off x="3074988" y="2368551"/>
              <a:ext cx="1516063" cy="142875"/>
            </a:xfrm>
            <a:custGeom>
              <a:avLst/>
              <a:gdLst>
                <a:gd name="T0" fmla="*/ 0 w 955"/>
                <a:gd name="T1" fmla="*/ 0 h 90"/>
                <a:gd name="T2" fmla="*/ 717 w 955"/>
                <a:gd name="T3" fmla="*/ 0 h 90"/>
                <a:gd name="T4" fmla="*/ 761 w 955"/>
                <a:gd name="T5" fmla="*/ 3 h 90"/>
                <a:gd name="T6" fmla="*/ 805 w 955"/>
                <a:gd name="T7" fmla="*/ 11 h 90"/>
                <a:gd name="T8" fmla="*/ 846 w 955"/>
                <a:gd name="T9" fmla="*/ 24 h 90"/>
                <a:gd name="T10" fmla="*/ 885 w 955"/>
                <a:gd name="T11" fmla="*/ 41 h 90"/>
                <a:gd name="T12" fmla="*/ 921 w 955"/>
                <a:gd name="T13" fmla="*/ 63 h 90"/>
                <a:gd name="T14" fmla="*/ 955 w 955"/>
                <a:gd name="T15" fmla="*/ 90 h 90"/>
                <a:gd name="T16" fmla="*/ 0 w 955"/>
                <a:gd name="T17" fmla="*/ 90 h 90"/>
                <a:gd name="T18" fmla="*/ 0 w 955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0">
                  <a:moveTo>
                    <a:pt x="0" y="0"/>
                  </a:moveTo>
                  <a:lnTo>
                    <a:pt x="717" y="0"/>
                  </a:lnTo>
                  <a:lnTo>
                    <a:pt x="761" y="3"/>
                  </a:lnTo>
                  <a:lnTo>
                    <a:pt x="805" y="11"/>
                  </a:lnTo>
                  <a:lnTo>
                    <a:pt x="846" y="24"/>
                  </a:lnTo>
                  <a:lnTo>
                    <a:pt x="885" y="41"/>
                  </a:lnTo>
                  <a:lnTo>
                    <a:pt x="921" y="63"/>
                  </a:lnTo>
                  <a:lnTo>
                    <a:pt x="95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3" name="Freeform 45"/>
            <p:cNvSpPr>
              <a:spLocks/>
            </p:cNvSpPr>
            <p:nvPr/>
          </p:nvSpPr>
          <p:spPr bwMode="auto">
            <a:xfrm>
              <a:off x="3074988" y="26527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27 w 1064"/>
                <a:gd name="T3" fmla="*/ 0 h 89"/>
                <a:gd name="T4" fmla="*/ 1042 w 1064"/>
                <a:gd name="T5" fmla="*/ 28 h 89"/>
                <a:gd name="T6" fmla="*/ 1054 w 1064"/>
                <a:gd name="T7" fmla="*/ 58 h 89"/>
                <a:gd name="T8" fmla="*/ 1064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27" y="0"/>
                  </a:lnTo>
                  <a:lnTo>
                    <a:pt x="1042" y="28"/>
                  </a:lnTo>
                  <a:lnTo>
                    <a:pt x="1054" y="58"/>
                  </a:lnTo>
                  <a:lnTo>
                    <a:pt x="1064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</p:grpSp>
      <p:sp>
        <p:nvSpPr>
          <p:cNvPr id="46" name="Rectangle 45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620660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9069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1133441" y="3357458"/>
            <a:ext cx="7526155" cy="49244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200" baseline="0">
                <a:solidFill>
                  <a:schemeClr val="accent5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Content Placeholder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625" y="3"/>
            <a:ext cx="9103638" cy="975708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03067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Brigh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9077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1139460" y="3362315"/>
            <a:ext cx="7526155" cy="49244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200" baseline="0">
                <a:solidFill>
                  <a:schemeClr val="accent3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Content Placeholder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625" y="3"/>
            <a:ext cx="9103638" cy="975708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059715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 pt 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8091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9633" y="1127018"/>
            <a:ext cx="6794613" cy="2302297"/>
          </a:xfrm>
        </p:spPr>
        <p:txBody>
          <a:bodyPr wrap="square">
            <a:spAutoFit/>
          </a:bodyPr>
          <a:lstStyle>
            <a:lvl1pPr marL="364133" indent="-364133">
              <a:spcBef>
                <a:spcPts val="2867"/>
              </a:spcBef>
              <a:defRPr sz="3200" baseline="0">
                <a:solidFill>
                  <a:srgbClr val="FFFFFF"/>
                </a:solidFill>
              </a:defRPr>
            </a:lvl1pPr>
            <a:lvl2pPr>
              <a:defRPr baseline="0">
                <a:solidFill>
                  <a:srgbClr val="FFFFFF"/>
                </a:solidFill>
              </a:defRPr>
            </a:lvl2pPr>
            <a:lvl3pPr>
              <a:defRPr baseline="0">
                <a:solidFill>
                  <a:srgbClr val="FFFFFF"/>
                </a:solidFill>
              </a:defRPr>
            </a:lvl3pPr>
            <a:lvl4pPr>
              <a:defRPr baseline="0">
                <a:solidFill>
                  <a:srgbClr val="FFFFFF"/>
                </a:solidFill>
              </a:defRPr>
            </a:lvl4pPr>
            <a:lvl5pPr>
              <a:defRPr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1139460" y="3353611"/>
            <a:ext cx="7526155" cy="49244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200" baseline="0">
                <a:solidFill>
                  <a:schemeClr val="accent5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410987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4" y="1128365"/>
            <a:ext cx="7080607" cy="615553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392645" y="2893582"/>
            <a:ext cx="6791603" cy="292388"/>
          </a:xfrm>
        </p:spPr>
        <p:txBody>
          <a:bodyPr>
            <a:spAutoFit/>
          </a:bodyPr>
          <a:lstStyle>
            <a:lvl1pPr marL="273100" indent="-27310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Char char="–"/>
              <a:defRPr sz="19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366152" y="1128365"/>
            <a:ext cx="6791603" cy="615553"/>
          </a:xfrm>
        </p:spPr>
        <p:txBody>
          <a:bodyPr>
            <a:spAutoFit/>
          </a:bodyPr>
          <a:lstStyle>
            <a:lvl1pPr marL="0" indent="0">
              <a:lnSpc>
                <a:spcPts val="4778"/>
              </a:lnSpc>
              <a:spcBef>
                <a:spcPts val="2867"/>
              </a:spcBef>
              <a:buFont typeface="Arial" panose="020B0604020202020204" pitchFamily="34" charset="0"/>
              <a:buNone/>
              <a:defRPr sz="45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156020" y="2893582"/>
            <a:ext cx="7080607" cy="292388"/>
          </a:xfrm>
        </p:spPr>
        <p:txBody>
          <a:bodyPr>
            <a:spAutoFit/>
          </a:bodyPr>
          <a:lstStyle>
            <a:lvl1pPr marL="273100" indent="-27310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Char char="–"/>
              <a:defRPr sz="19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064318" y="9163649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682361" y="9163650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27618" y="92082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15247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0" y="1130086"/>
            <a:ext cx="5194551" cy="1231106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318963" y="1126774"/>
            <a:ext cx="9865284" cy="4924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47791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4720"/>
            <a:ext cx="7514114" cy="615553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9" name="Table Placeholder 18"/>
          <p:cNvSpPr>
            <a:spLocks noGrp="1"/>
          </p:cNvSpPr>
          <p:nvPr>
            <p:ph type="tbl" sz="quarter" idx="11"/>
          </p:nvPr>
        </p:nvSpPr>
        <p:spPr>
          <a:xfrm>
            <a:off x="1156020" y="2469614"/>
            <a:ext cx="15028228" cy="49244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487997" y="9252851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06039" y="9252852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472587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26702" y="1120479"/>
            <a:ext cx="4612510" cy="448841"/>
          </a:xfrm>
        </p:spPr>
        <p:txBody>
          <a:bodyPr>
            <a:spAutoFit/>
          </a:bodyPr>
          <a:lstStyle>
            <a:lvl1pPr marL="0" indent="0">
              <a:lnSpc>
                <a:spcPts val="3504"/>
              </a:lnSpc>
              <a:spcBef>
                <a:spcPts val="2867"/>
              </a:spcBef>
              <a:buFont typeface="Arial" panose="020B0604020202020204" pitchFamily="34" charset="0"/>
              <a:buNone/>
              <a:defRPr sz="32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49276" y="2867279"/>
            <a:ext cx="4612510" cy="1695849"/>
          </a:xfrm>
        </p:spPr>
        <p:txBody>
          <a:bodyPr>
            <a:spAutoFit/>
          </a:bodyPr>
          <a:lstStyle>
            <a:lvl1pPr marL="273100" indent="-273100">
              <a:spcBef>
                <a:spcPts val="1911"/>
              </a:spcBef>
              <a:defRPr sz="1900" baseline="0">
                <a:solidFill>
                  <a:schemeClr val="bg1"/>
                </a:solidFill>
              </a:defRPr>
            </a:lvl1pPr>
            <a:lvl2pPr marL="465281" indent="-182066">
              <a:defRPr sz="1900" baseline="0">
                <a:solidFill>
                  <a:schemeClr val="bg1"/>
                </a:solidFill>
              </a:defRPr>
            </a:lvl2pPr>
            <a:lvl3pPr marL="728264" indent="-262985">
              <a:defRPr sz="1900" baseline="0">
                <a:solidFill>
                  <a:schemeClr val="bg1"/>
                </a:solidFill>
              </a:defRPr>
            </a:lvl3pPr>
            <a:lvl4pPr marL="991249" indent="-262985">
              <a:defRPr sz="1900" baseline="0">
                <a:solidFill>
                  <a:schemeClr val="bg1"/>
                </a:solidFill>
              </a:defRPr>
            </a:lvl4pPr>
            <a:lvl5pPr marL="1234004" indent="-222525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323691" y="1120479"/>
            <a:ext cx="4612510" cy="448841"/>
          </a:xfrm>
        </p:spPr>
        <p:txBody>
          <a:bodyPr>
            <a:spAutoFit/>
          </a:bodyPr>
          <a:lstStyle>
            <a:lvl1pPr marL="0" indent="0">
              <a:lnSpc>
                <a:spcPts val="3504"/>
              </a:lnSpc>
              <a:spcBef>
                <a:spcPts val="2867"/>
              </a:spcBef>
              <a:buFont typeface="Arial" panose="020B0604020202020204" pitchFamily="34" charset="0"/>
              <a:buNone/>
              <a:defRPr sz="32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323691" y="2867279"/>
            <a:ext cx="4612510" cy="1695849"/>
          </a:xfrm>
        </p:spPr>
        <p:txBody>
          <a:bodyPr>
            <a:spAutoFit/>
          </a:bodyPr>
          <a:lstStyle>
            <a:lvl1pPr marL="273100" indent="-273100">
              <a:spcBef>
                <a:spcPts val="1911"/>
              </a:spcBef>
              <a:defRPr sz="1900" baseline="0">
                <a:solidFill>
                  <a:schemeClr val="bg1"/>
                </a:solidFill>
              </a:defRPr>
            </a:lvl1pPr>
            <a:lvl2pPr marL="465281" indent="-182066">
              <a:defRPr sz="1900" baseline="0">
                <a:solidFill>
                  <a:schemeClr val="bg1"/>
                </a:solidFill>
              </a:defRPr>
            </a:lvl2pPr>
            <a:lvl3pPr marL="728264" indent="-262985">
              <a:defRPr sz="1900" baseline="0">
                <a:solidFill>
                  <a:schemeClr val="bg1"/>
                </a:solidFill>
              </a:defRPr>
            </a:lvl3pPr>
            <a:lvl4pPr marL="991249" indent="-262985">
              <a:defRPr sz="1900" baseline="0">
                <a:solidFill>
                  <a:schemeClr val="bg1"/>
                </a:solidFill>
              </a:defRPr>
            </a:lvl4pPr>
            <a:lvl5pPr marL="1234004" indent="-222525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46637" y="1120479"/>
            <a:ext cx="4612510" cy="448841"/>
          </a:xfrm>
        </p:spPr>
        <p:txBody>
          <a:bodyPr>
            <a:spAutoFit/>
          </a:bodyPr>
          <a:lstStyle>
            <a:lvl1pPr marL="0" indent="0">
              <a:lnSpc>
                <a:spcPts val="3504"/>
              </a:lnSpc>
              <a:spcBef>
                <a:spcPts val="2867"/>
              </a:spcBef>
              <a:buFont typeface="Arial" panose="020B0604020202020204" pitchFamily="34" charset="0"/>
              <a:buNone/>
              <a:defRPr sz="32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1446633" y="2867279"/>
            <a:ext cx="4612510" cy="1695849"/>
          </a:xfrm>
        </p:spPr>
        <p:txBody>
          <a:bodyPr>
            <a:spAutoFit/>
          </a:bodyPr>
          <a:lstStyle>
            <a:lvl1pPr marL="273100" indent="-273100">
              <a:spcBef>
                <a:spcPts val="1911"/>
              </a:spcBef>
              <a:defRPr sz="1900" baseline="0">
                <a:solidFill>
                  <a:schemeClr val="bg1"/>
                </a:solidFill>
              </a:defRPr>
            </a:lvl1pPr>
            <a:lvl2pPr marL="465281" indent="-182066">
              <a:defRPr sz="1900" baseline="0">
                <a:solidFill>
                  <a:schemeClr val="bg1"/>
                </a:solidFill>
              </a:defRPr>
            </a:lvl2pPr>
            <a:lvl3pPr marL="728264" indent="-262985">
              <a:defRPr sz="1900" baseline="0">
                <a:solidFill>
                  <a:schemeClr val="bg1"/>
                </a:solidFill>
              </a:defRPr>
            </a:lvl3pPr>
            <a:lvl4pPr marL="991249" indent="-262985">
              <a:defRPr sz="1900" baseline="0">
                <a:solidFill>
                  <a:schemeClr val="bg1"/>
                </a:solidFill>
              </a:defRPr>
            </a:lvl4pPr>
            <a:lvl5pPr marL="1234004" indent="-222525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2768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486" y="1092274"/>
            <a:ext cx="10312224" cy="859210"/>
          </a:xfrm>
        </p:spPr>
        <p:txBody>
          <a:bodyPr>
            <a:spAutoFit/>
          </a:bodyPr>
          <a:lstStyle>
            <a:lvl1pPr>
              <a:lnSpc>
                <a:spcPts val="6690"/>
              </a:lnSpc>
              <a:defRPr sz="6401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37958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163854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225878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251776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3295736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333077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pt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52" y="1117605"/>
            <a:ext cx="7514114" cy="1718419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6690"/>
              </a:lnSpc>
              <a:spcBef>
                <a:spcPct val="0"/>
              </a:spcBef>
              <a:buNone/>
              <a:defRPr lang="en-US" sz="6401" kern="1200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3718" y="1133500"/>
            <a:ext cx="6936105" cy="2302297"/>
          </a:xfrm>
        </p:spPr>
        <p:txBody>
          <a:bodyPr>
            <a:spAutoFit/>
          </a:bodyPr>
          <a:lstStyle>
            <a:lvl1pPr marL="364133" indent="-364133">
              <a:spcBef>
                <a:spcPts val="2867"/>
              </a:spcBef>
              <a:defRPr sz="32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3629498" y="9230551"/>
            <a:ext cx="262775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IBM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2755270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52" y="1127445"/>
            <a:ext cx="7514114" cy="1718419"/>
          </a:xfrm>
        </p:spPr>
        <p:txBody>
          <a:bodyPr>
            <a:spAutoFit/>
          </a:bodyPr>
          <a:lstStyle>
            <a:lvl1pPr>
              <a:lnSpc>
                <a:spcPts val="6690"/>
              </a:lnSpc>
              <a:defRPr sz="6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3718" y="1136153"/>
            <a:ext cx="6936105" cy="2279855"/>
          </a:xfrm>
        </p:spPr>
        <p:txBody>
          <a:bodyPr>
            <a:spAutoFit/>
          </a:bodyPr>
          <a:lstStyle>
            <a:lvl1pPr marL="364133" indent="-364133">
              <a:spcBef>
                <a:spcPts val="2867"/>
              </a:spcBef>
              <a:defRPr sz="3200"/>
            </a:lvl1pPr>
            <a:lvl2pPr marL="371720" indent="-371720">
              <a:spcBef>
                <a:spcPts val="956"/>
              </a:spcBef>
              <a:buFont typeface="Arial" panose="020B0604020202020204" pitchFamily="34" charset="0"/>
              <a:buChar char="–"/>
              <a:defRPr sz="250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54682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ype-B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49" y="1120435"/>
            <a:ext cx="10336422" cy="859210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6690"/>
              </a:lnSpc>
              <a:spcBef>
                <a:spcPct val="0"/>
              </a:spcBef>
              <a:buNone/>
              <a:defRPr lang="en-US" sz="6401" kern="1200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8774429" y="9185949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392472" y="9185950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18860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ype-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49" y="1111064"/>
            <a:ext cx="10336422" cy="859210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6690"/>
              </a:lnSpc>
              <a:spcBef>
                <a:spcPct val="0"/>
              </a:spcBef>
              <a:buNone/>
              <a:defRPr lang="en-US" sz="6401" kern="1200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986227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31249"/>
            <a:ext cx="7514114" cy="615553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81037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nstruc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882" y="8790768"/>
            <a:ext cx="1035760" cy="53322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1208239" y="8749740"/>
            <a:ext cx="4947232" cy="61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343" tIns="30343" rIns="30343" bIns="30343" anchor="ctr">
            <a:spAutoFit/>
          </a:bodyPr>
          <a:lstStyle/>
          <a:p>
            <a:pPr algn="l" defTabSz="1456529" rtl="0">
              <a:defRPr sz="300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b="1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Instructional:</a:t>
            </a:r>
            <a:r>
              <a:rPr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Content Creators</a:t>
            </a:r>
          </a:p>
          <a:p>
            <a:pPr algn="l" defTabSz="1456529" rtl="0">
              <a:defRPr sz="300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Delete this slide </a:t>
            </a:r>
            <a:r>
              <a:rPr lang="en-US"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only after reviews are </a:t>
            </a:r>
            <a:r>
              <a:rPr lang="en-US" sz="1800" u="sng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complete</a:t>
            </a:r>
            <a:endParaRPr sz="1800" u="sng" kern="1200" dirty="0">
              <a:solidFill>
                <a:srgbClr val="2CA0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8504462" y="9302045"/>
            <a:ext cx="322313" cy="334152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fld id="{86CB4B4D-7CA3-9044-876B-883B54F8677D}" type="slidenum">
              <a:rPr lang="en-US" sz="2900" kern="1200" smtClean="0">
                <a:solidFill>
                  <a:srgbClr val="6D7777"/>
                </a:solidFill>
              </a:rPr>
              <a:pPr algn="l" defTabSz="1456529" rtl="0"/>
              <a:t>‹#›</a:t>
            </a:fld>
            <a:endParaRPr lang="en-US" sz="2900" kern="1200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6582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ybrid Clou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684016" y="382319"/>
            <a:ext cx="960904" cy="245345"/>
            <a:chOff x="360699" y="268817"/>
            <a:chExt cx="506711" cy="172508"/>
          </a:xfrm>
          <a:solidFill>
            <a:schemeClr val="bg1"/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501650" y="268817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22" rtl="0"/>
              <a:endParaRPr lang="en-US" sz="110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360699" y="382059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22" rtl="0"/>
              <a:endParaRPr lang="en-US" sz="1100" kern="12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14970990" y="9427072"/>
            <a:ext cx="1560624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 defTabSz="650222" rtl="0"/>
            <a:r>
              <a:rPr lang="en-US" sz="1100" spc="-43" dirty="0">
                <a:solidFill>
                  <a:prstClr val="black"/>
                </a:solidFill>
                <a:latin typeface="Arial"/>
                <a:cs typeface="Arial"/>
              </a:rPr>
              <a:t>© IBM Corporation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548428" y="9427073"/>
            <a:ext cx="629415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 defTabSz="650222" rtl="0"/>
            <a:fld id="{9B56CEAA-430B-E444-BEC6-7F9CF6806FD6}" type="slidenum">
              <a:rPr lang="en-US" sz="1100" spc="-43">
                <a:solidFill>
                  <a:prstClr val="black"/>
                </a:solidFill>
                <a:latin typeface="Arial"/>
                <a:cs typeface="Arial"/>
              </a:rPr>
              <a:pPr algn="l" defTabSz="650222" rtl="0"/>
              <a:t>‹#›</a:t>
            </a:fld>
            <a:endParaRPr lang="en-US" sz="1100" spc="-4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 descr="cloud_only copy.pn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749"/>
          <a:stretch/>
        </p:blipFill>
        <p:spPr>
          <a:xfrm>
            <a:off x="449239" y="8825707"/>
            <a:ext cx="1133899" cy="637501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50260" y="845606"/>
            <a:ext cx="3988260" cy="715264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3698"/>
              </a:lnSpc>
              <a:spcBef>
                <a:spcPts val="854"/>
              </a:spcBef>
              <a:buNone/>
              <a:defRPr sz="3401" b="1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155793" y="845606"/>
            <a:ext cx="8670132" cy="455168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706"/>
              </a:spcBef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tabLst/>
              <a:defRPr sz="23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7340263" cy="975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8" tIns="65020" rIns="130038" bIns="65020" rtlCol="0" anchor="ctr"/>
          <a:lstStyle/>
          <a:p>
            <a:pPr defTabSz="1456529" rtl="0"/>
            <a:endParaRPr lang="en-US" sz="11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5202079" cy="9753600"/>
          </a:xfrm>
          <a:prstGeom prst="rect">
            <a:avLst/>
          </a:prstGeom>
          <a:solidFill>
            <a:srgbClr val="81CD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8" tIns="65020" rIns="130038" bIns="65020" rtlCol="0" anchor="ctr"/>
          <a:lstStyle/>
          <a:p>
            <a:pPr defTabSz="1456529" rtl="0"/>
            <a:endParaRPr lang="en-US" sz="11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Shape 14"/>
          <p:cNvSpPr>
            <a:spLocks noGrp="1"/>
          </p:cNvSpPr>
          <p:nvPr>
            <p:ph type="sldNum" sz="quarter" idx="2"/>
          </p:nvPr>
        </p:nvSpPr>
        <p:spPr>
          <a:xfrm>
            <a:off x="8495194" y="9302048"/>
            <a:ext cx="340845" cy="335591"/>
          </a:xfrm>
          <a:prstGeom prst="rect">
            <a:avLst/>
          </a:prstGeom>
        </p:spPr>
        <p:txBody>
          <a:bodyPr lIns="145646" tIns="72823" rIns="145646" bIns="72823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defTabSz="1456529" rtl="0"/>
            <a:fld id="{86CB4B4D-7CA3-9044-876B-883B54F8677D}" type="slidenum">
              <a:rPr lang="en-US" sz="2900" kern="1200" smtClean="0">
                <a:solidFill>
                  <a:srgbClr val="5A5A5A"/>
                </a:solidFill>
              </a:rPr>
              <a:pPr algn="l" defTabSz="1456529" rtl="0"/>
              <a:t>‹#›</a:t>
            </a:fld>
            <a:endParaRPr lang="en-US" sz="2900" kern="12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 algn="ctr">
              <a:defRPr sz="6000" b="0">
                <a:latin typeface="Arial"/>
                <a:ea typeface="Arial"/>
                <a:cs typeface="Arial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 dirty="0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>
            <a:spLocks noChangeAspect="1"/>
          </p:cNvSpPr>
          <p:nvPr userDrawn="1"/>
        </p:nvSpPr>
        <p:spPr>
          <a:xfrm>
            <a:off x="16186421" y="551202"/>
            <a:ext cx="490727" cy="490712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5614" tIns="72807" rIns="145614" bIns="72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456529" rtl="0"/>
            <a:endParaRPr lang="en-US" sz="2900" kern="1200">
              <a:solidFill>
                <a:srgbClr val="5A5A5A"/>
              </a:solidFill>
              <a:latin typeface="Arial"/>
            </a:endParaRP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047920" y="506396"/>
            <a:ext cx="757500" cy="519289"/>
          </a:xfrm>
          <a:prstGeom prst="rect">
            <a:avLst/>
          </a:prstGeom>
        </p:spPr>
        <p:txBody>
          <a:bodyPr lIns="54603" tIns="27301" rIns="54603" bIns="27301"/>
          <a:lstStyle>
            <a:lvl1pPr algn="ctr">
              <a:defRPr sz="1400">
                <a:solidFill>
                  <a:schemeClr val="bg1"/>
                </a:solidFill>
                <a:latin typeface="Source Sans Pro ExtraLight"/>
                <a:cs typeface="Source Sans Pro ExtraLight"/>
              </a:defRPr>
            </a:lvl1pPr>
          </a:lstStyle>
          <a:p>
            <a:pPr defTabSz="1456529" rtl="0"/>
            <a:fld id="{9DF686B8-C880-FF40-96DC-14FF2413C34E}" type="slidenum">
              <a:rPr lang="en-US" kern="1200" smtClean="0">
                <a:solidFill>
                  <a:srgbClr val="5A5A5A"/>
                </a:solidFill>
              </a:rPr>
              <a:pPr defTabSz="1456529" rtl="0"/>
              <a:t>‹#›</a:t>
            </a:fld>
            <a:endParaRPr lang="en-US" kern="12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684016" y="382319"/>
            <a:ext cx="960904" cy="245345"/>
            <a:chOff x="360699" y="268817"/>
            <a:chExt cx="506711" cy="172508"/>
          </a:xfrm>
          <a:solidFill>
            <a:schemeClr val="accent1"/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501650" y="268817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46198" rtl="0"/>
              <a:endParaRPr lang="en-US" sz="22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360699" y="382059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46198" rtl="0"/>
              <a:endParaRPr lang="en-US" sz="2200" kern="120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50260" y="845606"/>
            <a:ext cx="14739224" cy="104038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717"/>
              </a:spcBef>
              <a:buNone/>
              <a:defRPr sz="2900" b="1" baseline="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Heading</a:t>
            </a:r>
          </a:p>
        </p:txBody>
      </p:sp>
    </p:spTree>
    <p:extLst>
      <p:ext uri="{BB962C8B-B14F-4D97-AF65-F5344CB8AC3E}">
        <p14:creationId xmlns:p14="http://schemas.microsoft.com/office/powerpoint/2010/main" val="23578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sz="quarter" idx="13"/>
          </p:nvPr>
        </p:nvSpPr>
        <p:spPr>
          <a:xfrm>
            <a:off x="2167283" y="1088802"/>
            <a:ext cx="1174284" cy="8375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300" b="1">
                <a:solidFill>
                  <a:srgbClr val="263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7111017" y="2150216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44" y="1061475"/>
            <a:ext cx="691998" cy="682585"/>
          </a:xfrm>
          <a:prstGeom prst="rect">
            <a:avLst/>
          </a:prstGeom>
        </p:spPr>
      </p:pic>
      <p:sp>
        <p:nvSpPr>
          <p:cNvPr id="29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3785372" y="2150216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Shape 49"/>
          <p:cNvSpPr>
            <a:spLocks noGrp="1"/>
          </p:cNvSpPr>
          <p:nvPr>
            <p:ph type="body" sz="half" idx="18"/>
          </p:nvPr>
        </p:nvSpPr>
        <p:spPr>
          <a:xfrm>
            <a:off x="7111017" y="3791280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3785372" y="3791282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Shape 49"/>
          <p:cNvSpPr>
            <a:spLocks noGrp="1"/>
          </p:cNvSpPr>
          <p:nvPr>
            <p:ph type="body" sz="half" idx="20"/>
          </p:nvPr>
        </p:nvSpPr>
        <p:spPr>
          <a:xfrm>
            <a:off x="7111017" y="5350863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3785372" y="5432347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Shape 49"/>
          <p:cNvSpPr>
            <a:spLocks noGrp="1"/>
          </p:cNvSpPr>
          <p:nvPr>
            <p:ph type="body" sz="half" idx="22"/>
          </p:nvPr>
        </p:nvSpPr>
        <p:spPr>
          <a:xfrm>
            <a:off x="7111017" y="7073409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3785372" y="7073411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785373" y="1066655"/>
            <a:ext cx="8720933" cy="57911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EC4E3"/>
                </a:solidFill>
              </a:defRPr>
            </a:lvl1pPr>
            <a:lvl2pPr marL="379305" indent="0">
              <a:buNone/>
              <a:defRPr sz="2400">
                <a:solidFill>
                  <a:srgbClr val="1EC4E3"/>
                </a:solidFill>
              </a:defRPr>
            </a:lvl2pPr>
            <a:lvl3pPr marL="758609" indent="0">
              <a:buNone/>
              <a:defRPr sz="2400">
                <a:solidFill>
                  <a:srgbClr val="1EC4E3"/>
                </a:solidFill>
              </a:defRPr>
            </a:lvl3pPr>
            <a:lvl4pPr marL="1137914" indent="0">
              <a:buNone/>
              <a:defRPr sz="2400">
                <a:solidFill>
                  <a:srgbClr val="1EC4E3"/>
                </a:solidFill>
              </a:defRPr>
            </a:lvl4pPr>
            <a:lvl5pPr marL="1517218" indent="0">
              <a:buNone/>
              <a:defRPr sz="2400">
                <a:solidFill>
                  <a:srgbClr val="1EC4E3"/>
                </a:solidFill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482" y="9147243"/>
            <a:ext cx="494563" cy="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3840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sz="quarter" idx="13"/>
          </p:nvPr>
        </p:nvSpPr>
        <p:spPr>
          <a:xfrm>
            <a:off x="2167283" y="1088802"/>
            <a:ext cx="1174284" cy="8375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300" b="1">
                <a:solidFill>
                  <a:srgbClr val="263A48"/>
                </a:solidFill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</a:lstStyle>
          <a:p>
            <a:r>
              <a:rPr dirty="0"/>
              <a:t>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3784902" y="4298899"/>
            <a:ext cx="3428299" cy="33268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0"/>
            <a:r>
              <a:rPr dirty="0"/>
              <a:t>Body Level Three</a:t>
            </a:r>
          </a:p>
          <a:p>
            <a:pPr lvl="1"/>
            <a:r>
              <a:rPr dirty="0"/>
              <a:t>Body Level Four</a:t>
            </a:r>
          </a:p>
          <a:p>
            <a:pPr lvl="2"/>
            <a:r>
              <a:rPr dirty="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44" y="1061475"/>
            <a:ext cx="691998" cy="682585"/>
          </a:xfrm>
          <a:prstGeom prst="rect">
            <a:avLst/>
          </a:prstGeom>
        </p:spPr>
      </p:pic>
      <p:sp>
        <p:nvSpPr>
          <p:cNvPr id="29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3785371" y="2847882"/>
            <a:ext cx="3427697" cy="128295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1"/>
              </a:spcBef>
              <a:buNone/>
              <a:defRPr sz="3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Shape 49"/>
          <p:cNvSpPr>
            <a:spLocks noGrp="1"/>
          </p:cNvSpPr>
          <p:nvPr>
            <p:ph type="body" sz="half" idx="18"/>
          </p:nvPr>
        </p:nvSpPr>
        <p:spPr>
          <a:xfrm>
            <a:off x="7712229" y="4298899"/>
            <a:ext cx="3428299" cy="33268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0"/>
            <a:r>
              <a:rPr dirty="0"/>
              <a:t>Body Level Three</a:t>
            </a:r>
          </a:p>
          <a:p>
            <a:pPr lvl="1"/>
            <a:r>
              <a:rPr dirty="0"/>
              <a:t>Body Level Four</a:t>
            </a:r>
          </a:p>
          <a:p>
            <a:pPr lvl="2"/>
            <a:r>
              <a:rPr dirty="0"/>
              <a:t>Body Level Five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7712695" y="2847882"/>
            <a:ext cx="3427697" cy="128295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1"/>
              </a:spcBef>
              <a:buNone/>
              <a:defRPr sz="3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Shape 49"/>
          <p:cNvSpPr>
            <a:spLocks noGrp="1"/>
          </p:cNvSpPr>
          <p:nvPr>
            <p:ph type="body" sz="half" idx="20"/>
          </p:nvPr>
        </p:nvSpPr>
        <p:spPr>
          <a:xfrm>
            <a:off x="11639550" y="4298899"/>
            <a:ext cx="3428299" cy="33268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0"/>
            <a:r>
              <a:rPr dirty="0"/>
              <a:t>Body Level Three</a:t>
            </a:r>
          </a:p>
          <a:p>
            <a:pPr lvl="1"/>
            <a:r>
              <a:rPr dirty="0"/>
              <a:t>Body Level Four</a:t>
            </a:r>
          </a:p>
          <a:p>
            <a:pPr lvl="2"/>
            <a:r>
              <a:rPr dirty="0"/>
              <a:t>Body Level Five</a:t>
            </a:r>
          </a:p>
        </p:txBody>
      </p:sp>
      <p:sp>
        <p:nvSpPr>
          <p:cNvPr id="28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11640018" y="2847882"/>
            <a:ext cx="3427697" cy="128295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1"/>
              </a:spcBef>
              <a:buNone/>
              <a:defRPr sz="3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785373" y="1066655"/>
            <a:ext cx="8720933" cy="57911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EC4E3"/>
                </a:solidFill>
              </a:defRPr>
            </a:lvl1pPr>
            <a:lvl2pPr marL="379305" indent="0">
              <a:buNone/>
              <a:defRPr sz="2400">
                <a:solidFill>
                  <a:srgbClr val="1EC4E3"/>
                </a:solidFill>
              </a:defRPr>
            </a:lvl2pPr>
            <a:lvl3pPr marL="758609" indent="0">
              <a:buNone/>
              <a:defRPr sz="2400">
                <a:solidFill>
                  <a:srgbClr val="1EC4E3"/>
                </a:solidFill>
              </a:defRPr>
            </a:lvl3pPr>
            <a:lvl4pPr marL="1137914" indent="0">
              <a:buNone/>
              <a:defRPr sz="2400">
                <a:solidFill>
                  <a:srgbClr val="1EC4E3"/>
                </a:solidFill>
              </a:defRPr>
            </a:lvl4pPr>
            <a:lvl5pPr marL="1517218" indent="0">
              <a:buNone/>
              <a:defRPr sz="2400">
                <a:solidFill>
                  <a:srgbClr val="1EC4E3"/>
                </a:solidFill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482" y="9147243"/>
            <a:ext cx="494563" cy="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3353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Graphic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124411" y="1131284"/>
            <a:ext cx="7514116" cy="615553"/>
          </a:xfrm>
          <a:prstGeom prst="rect">
            <a:avLst/>
          </a:prstGeom>
        </p:spPr>
        <p:txBody>
          <a:bodyPr anchor="t"/>
          <a:lstStyle>
            <a:lvl1pPr defTabSz="1455848">
              <a:lnSpc>
                <a:spcPts val="4778"/>
              </a:lnSpc>
              <a:defRPr sz="4100">
                <a:solidFill>
                  <a:schemeClr val="accent5"/>
                </a:solidFill>
                <a:latin typeface="HelvNeue Bold for IBM"/>
                <a:ea typeface="HelvNeue Bold for IBM"/>
                <a:cs typeface="HelvNeue Bold for IBM"/>
                <a:sym typeface="HelvNeue Bold for IBM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8685233" y="9221680"/>
            <a:ext cx="240839" cy="240832"/>
          </a:xfrm>
          <a:prstGeom prst="rect">
            <a:avLst/>
          </a:prstGeom>
        </p:spPr>
        <p:txBody>
          <a:bodyPr lIns="145646" tIns="72823" rIns="145646" bIns="72823"/>
          <a:lstStyle>
            <a:lvl1pPr defTabSz="1455848">
              <a:lnSpc>
                <a:spcPct val="100000"/>
              </a:lnSpc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 rtl="0"/>
            <a:fld id="{86CB4B4D-7CA3-9044-876B-883B54F8677D}" type="slidenum">
              <a:rPr kern="1200">
                <a:solidFill>
                  <a:srgbClr val="6D7777"/>
                </a:solidFill>
              </a:rPr>
              <a:pPr algn="l" rtl="0"/>
              <a:t>‹#›</a:t>
            </a:fld>
            <a:endParaRPr kern="1200">
              <a:solidFill>
                <a:srgbClr val="6D7777"/>
              </a:solidFill>
            </a:endParaRPr>
          </a:p>
        </p:txBody>
      </p:sp>
      <p:sp>
        <p:nvSpPr>
          <p:cNvPr id="64" name="Shape 64"/>
          <p:cNvSpPr/>
          <p:nvPr/>
        </p:nvSpPr>
        <p:spPr>
          <a:xfrm>
            <a:off x="8134017" y="9409283"/>
            <a:ext cx="504510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600" spc="0" baseline="33333">
                <a:solidFill>
                  <a:srgbClr val="5A5A5A"/>
                </a:solidFill>
              </a:defRPr>
            </a:lvl1pPr>
          </a:lstStyle>
          <a:p>
            <a:pPr algn="l" defTabSz="1456529" rtl="0"/>
            <a:r>
              <a:rPr sz="1400" kern="1200">
                <a:latin typeface="Arial"/>
              </a:rPr>
              <a:t>Page</a:t>
            </a:r>
          </a:p>
        </p:txBody>
      </p:sp>
      <p:sp>
        <p:nvSpPr>
          <p:cNvPr id="65" name="Shape 65"/>
          <p:cNvSpPr/>
          <p:nvPr/>
        </p:nvSpPr>
        <p:spPr>
          <a:xfrm>
            <a:off x="203936" y="9342099"/>
            <a:ext cx="2260860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600" spc="0" baseline="33333">
                <a:solidFill>
                  <a:srgbClr val="5A5A5A"/>
                </a:solidFill>
              </a:defRPr>
            </a:lvl1pPr>
          </a:lstStyle>
          <a:p>
            <a:pPr algn="l" defTabSz="1456529" rtl="0"/>
            <a:r>
              <a:rPr sz="600" kern="1200">
                <a:latin typeface="Arial"/>
              </a:rPr>
              <a:t>© 2016 IBM Corporation</a:t>
            </a:r>
          </a:p>
        </p:txBody>
      </p:sp>
      <p:sp>
        <p:nvSpPr>
          <p:cNvPr id="66" name="Shape 66"/>
          <p:cNvSpPr/>
          <p:nvPr/>
        </p:nvSpPr>
        <p:spPr>
          <a:xfrm>
            <a:off x="14543758" y="9386700"/>
            <a:ext cx="2627754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600" spc="0" baseline="33333">
                <a:solidFill>
                  <a:srgbClr val="5A5A5A"/>
                </a:solidFill>
              </a:defRPr>
            </a:lvl1pPr>
          </a:lstStyle>
          <a:p>
            <a:pPr algn="l" defTabSz="1456529" rtl="0"/>
            <a:r>
              <a:rPr sz="600" kern="1200">
                <a:latin typeface="Arial"/>
              </a:rPr>
              <a:t>IBM and Business Partner Use Only</a:t>
            </a:r>
          </a:p>
        </p:txBody>
      </p:sp>
      <p:pic>
        <p:nvPicPr>
          <p:cNvPr id="67" name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7783" y="49"/>
            <a:ext cx="1382541" cy="134810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15905777" y="938683"/>
            <a:ext cx="1552570" cy="3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821" tIns="72823" rIns="72821" bIns="72823">
            <a:spAutoFit/>
          </a:bodyPr>
          <a:lstStyle>
            <a:lvl1pPr>
              <a:defRPr sz="900" b="1" i="1" spc="0" baseline="22222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1456529" rtl="0"/>
            <a:r>
              <a:rPr sz="1900" i="0" kern="1200" dirty="0"/>
              <a:t>Fast Start</a:t>
            </a:r>
          </a:p>
        </p:txBody>
      </p:sp>
    </p:spTree>
    <p:extLst>
      <p:ext uri="{BB962C8B-B14F-4D97-AF65-F5344CB8AC3E}">
        <p14:creationId xmlns:p14="http://schemas.microsoft.com/office/powerpoint/2010/main" val="422029417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015" y="9040146"/>
            <a:ext cx="4046061" cy="519289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fld id="{D1D1DC96-2075-7847-B014-2AB1CDE2CC6A}" type="datetimeFigureOut">
              <a:rPr lang="en-US" sz="2900" kern="1200" smtClean="0">
                <a:solidFill>
                  <a:srgbClr val="6D7777"/>
                </a:solidFill>
              </a:rPr>
              <a:pPr algn="l" defTabSz="1456529" rtl="0"/>
              <a:t>5/14/2018</a:t>
            </a:fld>
            <a:endParaRPr lang="en-US" sz="2900" kern="1200" dirty="0">
              <a:solidFill>
                <a:srgbClr val="6D777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24592" y="9040146"/>
            <a:ext cx="5491084" cy="519289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endParaRPr lang="en-US" sz="2900" kern="1200" dirty="0">
              <a:solidFill>
                <a:srgbClr val="6D777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427191" y="9040146"/>
            <a:ext cx="4046061" cy="519289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fld id="{0AB1E5A3-FAFB-B844-A33B-1BAB240620E5}" type="slidenum">
              <a:rPr lang="en-US" sz="2900" kern="1200" smtClean="0">
                <a:solidFill>
                  <a:srgbClr val="6D7777"/>
                </a:solidFill>
              </a:rPr>
              <a:pPr algn="l" defTabSz="1456529" rtl="0"/>
              <a:t>‹#›</a:t>
            </a:fld>
            <a:endParaRPr lang="en-US" sz="2900" kern="1200" dirty="0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04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sz="quarter" idx="13"/>
          </p:nvPr>
        </p:nvSpPr>
        <p:spPr>
          <a:xfrm>
            <a:off x="2167283" y="1088802"/>
            <a:ext cx="1174284" cy="8375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300" b="1">
                <a:solidFill>
                  <a:srgbClr val="263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3785373" y="1950247"/>
            <a:ext cx="8720933" cy="68656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44" y="1061475"/>
            <a:ext cx="691998" cy="682585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785373" y="1066655"/>
            <a:ext cx="8720933" cy="57911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EC4E3"/>
                </a:solidFill>
              </a:defRPr>
            </a:lvl1pPr>
            <a:lvl2pPr marL="379305" indent="0">
              <a:buNone/>
              <a:defRPr sz="2400">
                <a:solidFill>
                  <a:srgbClr val="1EC4E3"/>
                </a:solidFill>
              </a:defRPr>
            </a:lvl2pPr>
            <a:lvl3pPr marL="758609" indent="0">
              <a:buNone/>
              <a:defRPr sz="2400">
                <a:solidFill>
                  <a:srgbClr val="1EC4E3"/>
                </a:solidFill>
              </a:defRPr>
            </a:lvl3pPr>
            <a:lvl4pPr marL="1137914" indent="0">
              <a:buNone/>
              <a:defRPr sz="2400">
                <a:solidFill>
                  <a:srgbClr val="1EC4E3"/>
                </a:solidFill>
              </a:defRPr>
            </a:lvl4pPr>
            <a:lvl5pPr marL="1517218" indent="0">
              <a:buNone/>
              <a:defRPr sz="2400">
                <a:solidFill>
                  <a:srgbClr val="1EC4E3"/>
                </a:solidFill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482" y="9147243"/>
            <a:ext cx="494563" cy="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6291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693385" y="4324621"/>
            <a:ext cx="13953493" cy="615681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693385" y="5029200"/>
            <a:ext cx="13953493" cy="3462486"/>
          </a:xfrm>
          <a:prstGeom prst="rect">
            <a:avLst/>
          </a:prstGeom>
        </p:spPr>
        <p:txBody>
          <a:bodyPr anchor="t"/>
          <a:lstStyle>
            <a:lvl1pPr marL="0" indent="0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1pPr>
            <a:lvl2pPr marL="0" indent="228611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2pPr>
            <a:lvl3pPr marL="0" indent="457223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3pPr>
            <a:lvl4pPr marL="0" indent="685835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4pPr>
            <a:lvl5pPr marL="0" indent="914446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2900" dirty="0"/>
              <a:t>Body Level One</a:t>
            </a:r>
          </a:p>
          <a:p>
            <a:pPr lvl="1">
              <a:defRPr sz="1800"/>
            </a:pPr>
            <a:r>
              <a:rPr sz="2900" dirty="0"/>
              <a:t>Body Level Two</a:t>
            </a:r>
          </a:p>
          <a:p>
            <a:pPr lvl="2">
              <a:defRPr sz="1800"/>
            </a:pPr>
            <a:r>
              <a:rPr sz="2900" dirty="0"/>
              <a:t>Body Level Three</a:t>
            </a:r>
          </a:p>
          <a:p>
            <a:pPr lvl="3">
              <a:defRPr sz="1800"/>
            </a:pPr>
            <a:r>
              <a:rPr sz="2900" dirty="0"/>
              <a:t>Body Level Four</a:t>
            </a:r>
          </a:p>
          <a:p>
            <a:pPr lvl="4">
              <a:defRPr sz="1800"/>
            </a:pPr>
            <a:r>
              <a:rPr sz="2900" dirty="0"/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45208" y="9321554"/>
            <a:ext cx="474420" cy="381001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3588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pPr lvl="0">
              <a:defRPr sz="1800"/>
            </a:pPr>
            <a:r>
              <a:rPr sz="2801"/>
              <a:t>Body Level One</a:t>
            </a:r>
          </a:p>
          <a:p>
            <a:pPr lvl="1">
              <a:defRPr sz="1800"/>
            </a:pPr>
            <a:r>
              <a:rPr sz="2801"/>
              <a:t>Body Level Two</a:t>
            </a:r>
          </a:p>
          <a:p>
            <a:pPr lvl="2">
              <a:defRPr sz="1800"/>
            </a:pPr>
            <a:r>
              <a:rPr sz="2801"/>
              <a:t>Body Level Three</a:t>
            </a:r>
          </a:p>
          <a:p>
            <a:pPr lvl="3">
              <a:defRPr sz="1800"/>
            </a:pPr>
            <a:r>
              <a:rPr sz="2801"/>
              <a:t>Body Level Four</a:t>
            </a:r>
          </a:p>
          <a:p>
            <a:pPr lvl="4">
              <a:defRPr sz="1800"/>
            </a:pPr>
            <a:r>
              <a:rPr sz="2801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b="0"/>
            </a:pPr>
            <a:r>
              <a:rPr sz="4001" b="1"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06491" y="9340354"/>
            <a:ext cx="282129" cy="27699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A6AAA9"/>
                </a:solidFill>
                <a:latin typeface="Arial"/>
                <a:ea typeface="Arial"/>
                <a:cs typeface="Ari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</p:sldLayoutIdLst>
  <p:transition spd="med"/>
  <p:txStyles>
    <p:titleStyle>
      <a:lvl1pPr defTabSz="584229">
        <a:defRPr sz="4001" b="1" i="0">
          <a:latin typeface="Helvetica Light"/>
          <a:ea typeface="Arial"/>
          <a:cs typeface="Arial"/>
          <a:sym typeface="Helvetica Neue"/>
        </a:defRPr>
      </a:lvl1pPr>
      <a:lvl2pPr indent="228611" defTabSz="584229">
        <a:defRPr sz="4001" b="1">
          <a:latin typeface="+mj-lt"/>
          <a:ea typeface="+mj-ea"/>
          <a:cs typeface="+mj-cs"/>
          <a:sym typeface="Helvetica Neue"/>
        </a:defRPr>
      </a:lvl2pPr>
      <a:lvl3pPr indent="457223" defTabSz="584229">
        <a:defRPr sz="4001" b="1">
          <a:latin typeface="+mj-lt"/>
          <a:ea typeface="+mj-ea"/>
          <a:cs typeface="+mj-cs"/>
          <a:sym typeface="Helvetica Neue"/>
        </a:defRPr>
      </a:lvl3pPr>
      <a:lvl4pPr indent="685835" defTabSz="584229">
        <a:defRPr sz="4001" b="1">
          <a:latin typeface="+mj-lt"/>
          <a:ea typeface="+mj-ea"/>
          <a:cs typeface="+mj-cs"/>
          <a:sym typeface="Helvetica Neue"/>
        </a:defRPr>
      </a:lvl4pPr>
      <a:lvl5pPr indent="914446" defTabSz="584229">
        <a:defRPr sz="4001" b="1">
          <a:latin typeface="+mj-lt"/>
          <a:ea typeface="+mj-ea"/>
          <a:cs typeface="+mj-cs"/>
          <a:sym typeface="Helvetica Neue"/>
        </a:defRPr>
      </a:lvl5pPr>
      <a:lvl6pPr indent="1143057" defTabSz="584229">
        <a:defRPr sz="4001" b="1">
          <a:latin typeface="+mj-lt"/>
          <a:ea typeface="+mj-ea"/>
          <a:cs typeface="+mj-cs"/>
          <a:sym typeface="Helvetica Neue"/>
        </a:defRPr>
      </a:lvl6pPr>
      <a:lvl7pPr indent="1371668" defTabSz="584229">
        <a:defRPr sz="4001" b="1">
          <a:latin typeface="+mj-lt"/>
          <a:ea typeface="+mj-ea"/>
          <a:cs typeface="+mj-cs"/>
          <a:sym typeface="Helvetica Neue"/>
        </a:defRPr>
      </a:lvl7pPr>
      <a:lvl8pPr indent="1600280" defTabSz="584229">
        <a:defRPr sz="4001" b="1">
          <a:latin typeface="+mj-lt"/>
          <a:ea typeface="+mj-ea"/>
          <a:cs typeface="+mj-cs"/>
          <a:sym typeface="Helvetica Neue"/>
        </a:defRPr>
      </a:lvl8pPr>
      <a:lvl9pPr indent="1828892" defTabSz="584229">
        <a:defRPr sz="4001" b="1">
          <a:latin typeface="+mj-lt"/>
          <a:ea typeface="+mj-ea"/>
          <a:cs typeface="+mj-cs"/>
          <a:sym typeface="Helvetica Neue"/>
        </a:defRPr>
      </a:lvl9pPr>
    </p:titleStyle>
    <p:bodyStyle>
      <a:lvl1pPr marL="444522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1pPr>
      <a:lvl2pPr marL="889045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2pPr>
      <a:lvl3pPr marL="1333567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3pPr>
      <a:lvl4pPr marL="1778089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4pPr>
      <a:lvl5pPr marL="2222612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5pPr>
      <a:lvl6pPr marL="2667134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656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178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700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11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23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35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46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57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68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80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92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4298" y="1145105"/>
            <a:ext cx="7568089" cy="206235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6728" y="1289609"/>
            <a:ext cx="6936105" cy="23022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985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701" r:id="rId26"/>
  </p:sldLayoutIdLst>
  <p:txStyles>
    <p:titleStyle>
      <a:lvl1pPr algn="l" defTabSz="1456529" rtl="0" eaLnBrk="1" latinLnBrk="0" hangingPunct="1">
        <a:spcBef>
          <a:spcPct val="0"/>
        </a:spcBef>
        <a:buNone/>
        <a:defRPr sz="6701" kern="120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455166" indent="-455166" algn="l" defTabSz="1456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993779" indent="-43999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 baseline="0">
          <a:solidFill>
            <a:srgbClr val="FFFFFF"/>
          </a:solidFill>
          <a:latin typeface="+mn-lt"/>
          <a:ea typeface="+mn-ea"/>
          <a:cs typeface="+mn-cs"/>
        </a:defRPr>
      </a:lvl2pPr>
      <a:lvl3pPr marL="1456529" indent="-462752" algn="l" defTabSz="1456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1" kern="1200" baseline="0">
          <a:solidFill>
            <a:srgbClr val="FFFFFF"/>
          </a:solidFill>
          <a:latin typeface="+mn-lt"/>
          <a:ea typeface="+mn-ea"/>
          <a:cs typeface="+mn-cs"/>
        </a:defRPr>
      </a:lvl3pPr>
      <a:lvl4pPr marL="1825719" indent="-369190" algn="l" defTabSz="1456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 baseline="0">
          <a:solidFill>
            <a:srgbClr val="FFFFFF"/>
          </a:solidFill>
          <a:latin typeface="+mn-lt"/>
          <a:ea typeface="+mn-ea"/>
          <a:cs typeface="+mn-cs"/>
        </a:defRPr>
      </a:lvl4pPr>
      <a:lvl5pPr marL="2197438" indent="-371720" algn="l" defTabSz="1456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 baseline="0">
          <a:solidFill>
            <a:srgbClr val="FFFFFF"/>
          </a:solidFill>
          <a:latin typeface="+mn-lt"/>
          <a:ea typeface="+mn-ea"/>
          <a:cs typeface="+mn-cs"/>
        </a:defRPr>
      </a:lvl5pPr>
      <a:lvl6pPr marL="4005455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33720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61984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90249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8264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6529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84794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13059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41323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69588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97852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116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3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81.xml"/><Relationship Id="rId12" Type="http://schemas.openxmlformats.org/officeDocument/2006/relationships/image" Target="../media/image5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57.png"/><Relationship Id="rId5" Type="http://schemas.openxmlformats.org/officeDocument/2006/relationships/tags" Target="../tags/tag5.xml"/><Relationship Id="rId10" Type="http://schemas.openxmlformats.org/officeDocument/2006/relationships/image" Target="../media/image56.png"/><Relationship Id="rId4" Type="http://schemas.openxmlformats.org/officeDocument/2006/relationships/tags" Target="../tags/tag4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8.xml"/><Relationship Id="rId7" Type="http://schemas.openxmlformats.org/officeDocument/2006/relationships/image" Target="../media/image54.png"/><Relationship Id="rId12" Type="http://schemas.openxmlformats.org/officeDocument/2006/relationships/image" Target="../media/image48.tif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82.xml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63.png"/><Relationship Id="rId4" Type="http://schemas.openxmlformats.org/officeDocument/2006/relationships/tags" Target="../tags/tag9.xml"/><Relationship Id="rId9" Type="http://schemas.openxmlformats.org/officeDocument/2006/relationships/image" Target="../media/image6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83.xml"/><Relationship Id="rId9" Type="http://schemas.openxmlformats.org/officeDocument/2006/relationships/image" Target="../media/image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7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0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9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85.xml"/><Relationship Id="rId9" Type="http://schemas.openxmlformats.org/officeDocument/2006/relationships/image" Target="../media/image5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/>
          <p:nvPr/>
        </p:nvSpPr>
        <p:spPr>
          <a:xfrm>
            <a:off x="7544956" y="3436452"/>
            <a:ext cx="12056383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l">
              <a:defRPr sz="1800"/>
            </a:pPr>
            <a:r>
              <a:rPr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Thin"/>
              </a:rPr>
              <a:t>IBM</a:t>
            </a:r>
            <a:r>
              <a:rPr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"/>
              </a:rPr>
              <a:t> </a:t>
            </a:r>
            <a:r>
              <a:rPr lang="pl-PL" sz="48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Watson Cloud Services</a:t>
            </a:r>
          </a:p>
          <a:p>
            <a:pPr lvl="0" algn="l">
              <a:defRPr sz="1800"/>
            </a:pPr>
            <a:r>
              <a:rPr lang="pl-PL" sz="4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"/>
              </a:rPr>
              <a:t>A brief overview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16075" y="7293269"/>
            <a:ext cx="683170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29" rtl="0" latinLnBrk="1" hangingPunct="0"/>
            <a:r>
              <a:rPr lang="pl-PL" dirty="0">
                <a:solidFill>
                  <a:schemeClr val="bg1"/>
                </a:solidFill>
              </a:rPr>
              <a:t>Alexandre Quemy</a:t>
            </a:r>
            <a:endParaRPr lang="en-US" dirty="0">
              <a:solidFill>
                <a:schemeClr val="bg1"/>
              </a:solidFill>
            </a:endParaRPr>
          </a:p>
          <a:p>
            <a:pPr algn="l" defTabSz="584229" rtl="0" latinLnBrk="1" hangingPunct="0"/>
            <a:r>
              <a:rPr lang="pl-PL" dirty="0">
                <a:solidFill>
                  <a:schemeClr val="bg1"/>
                </a:solidFill>
              </a:rPr>
              <a:t>IBM Analytics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9D765A4-3D3E-4BE8-B6B7-DFADF6662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62122" y="2424141"/>
            <a:ext cx="7324725" cy="63722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2FE7D53-3B56-4273-A908-9F15422943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Detect liabilities and mitigate risks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68E52B-861C-4997-AD55-1A9B06BEF000}"/>
              </a:ext>
            </a:extLst>
          </p:cNvPr>
          <p:cNvSpPr/>
          <p:nvPr/>
        </p:nvSpPr>
        <p:spPr>
          <a:xfrm>
            <a:off x="5513809" y="3209153"/>
            <a:ext cx="9777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Cybersecurity: </a:t>
            </a:r>
            <a:r>
              <a:rPr lang="en-US" b="1" dirty="0"/>
              <a:t>IBM </a:t>
            </a:r>
            <a:r>
              <a:rPr lang="en-US" b="1" dirty="0" err="1"/>
              <a:t>QRadar</a:t>
            </a:r>
            <a:r>
              <a:rPr lang="en-US" b="1" dirty="0"/>
              <a:t> Advisor with Watson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757C7-1862-4089-85F7-B0D82512D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6377"/>
            <a:ext cx="4707230" cy="31271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256C31-CD75-4A8F-8D3B-882ACA3DE49D}"/>
              </a:ext>
            </a:extLst>
          </p:cNvPr>
          <p:cNvSpPr/>
          <p:nvPr/>
        </p:nvSpPr>
        <p:spPr>
          <a:xfrm>
            <a:off x="2781137" y="6370110"/>
            <a:ext cx="4839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Enrich your interactions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CBE77B-0BBF-4599-8AF6-4F1574717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477" y="6527987"/>
            <a:ext cx="4839786" cy="28884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44F8EC-FD54-461D-BEF4-AEAACB512D46}"/>
              </a:ext>
            </a:extLst>
          </p:cNvPr>
          <p:cNvSpPr/>
          <p:nvPr/>
        </p:nvSpPr>
        <p:spPr>
          <a:xfrm>
            <a:off x="505911" y="7372040"/>
            <a:ext cx="86677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l-PL" b="1" dirty="0"/>
              <a:t>First line support in Orange, IBM, etc.</a:t>
            </a:r>
          </a:p>
          <a:p>
            <a:pPr algn="l"/>
            <a:r>
              <a:rPr lang="pl-PL" b="1" dirty="0"/>
              <a:t>IBM Ross to help lawyers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932648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What is Watson?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Several services and products: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Conversation</a:t>
            </a: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Knowledge (management and discovery)</a:t>
            </a: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Vision</a:t>
            </a: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Speech</a:t>
            </a: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Language</a:t>
            </a: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Empathy</a:t>
            </a: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3286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338897"/>
            <a:ext cx="14784135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IBM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 Cloud Basics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887731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</a:t>
            </a:r>
            <a:r>
              <a:rPr lang="pl-PL" sz="4400" dirty="0" err="1"/>
              <a:t>Cloud</a:t>
            </a:r>
            <a:r>
              <a:rPr lang="pl-PL" sz="4400" dirty="0"/>
              <a:t> Services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Generalities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sz="3200" dirty="0" err="1"/>
              <a:t>Each</a:t>
            </a:r>
            <a:r>
              <a:rPr lang="pl-PL" sz="3200" dirty="0"/>
              <a:t> service </a:t>
            </a:r>
            <a:r>
              <a:rPr lang="pl-PL" sz="3200" dirty="0" err="1"/>
              <a:t>provides</a:t>
            </a:r>
            <a:r>
              <a:rPr lang="pl-PL" sz="3200" dirty="0"/>
              <a:t> a REST API.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pl-PL" sz="3200" dirty="0" err="1"/>
              <a:t>Some</a:t>
            </a:r>
            <a:r>
              <a:rPr lang="pl-PL" sz="3200" dirty="0"/>
              <a:t> services </a:t>
            </a:r>
            <a:r>
              <a:rPr lang="pl-PL" sz="3200" dirty="0" err="1"/>
              <a:t>provide</a:t>
            </a:r>
            <a:r>
              <a:rPr lang="pl-PL" sz="3200" dirty="0"/>
              <a:t> </a:t>
            </a:r>
            <a:r>
              <a:rPr lang="pl-PL" sz="3200" dirty="0" err="1"/>
              <a:t>additional</a:t>
            </a:r>
            <a:r>
              <a:rPr lang="pl-PL" sz="3200" dirty="0"/>
              <a:t> </a:t>
            </a:r>
            <a:r>
              <a:rPr lang="pl-PL" sz="3200" dirty="0" err="1"/>
              <a:t>interfaces</a:t>
            </a:r>
            <a:r>
              <a:rPr lang="pl-PL" sz="3200" dirty="0"/>
              <a:t> (</a:t>
            </a:r>
            <a:r>
              <a:rPr lang="pl-PL" sz="3200" dirty="0" err="1"/>
              <a:t>e.g</a:t>
            </a:r>
            <a:r>
              <a:rPr lang="pl-PL" sz="3200" dirty="0"/>
              <a:t>. </a:t>
            </a:r>
            <a:r>
              <a:rPr lang="pl-PL" sz="3200" dirty="0" err="1"/>
              <a:t>Websocket</a:t>
            </a:r>
            <a:r>
              <a:rPr lang="pl-PL" sz="3200" dirty="0"/>
              <a:t>). 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pl-PL" sz="3200" strike="sngStrike" dirty="0"/>
              <a:t>Bluemix</a:t>
            </a:r>
            <a:r>
              <a:rPr lang="pl-PL" sz="3200" dirty="0"/>
              <a:t> </a:t>
            </a:r>
            <a:r>
              <a:rPr lang="pl-PL" sz="3200" b="1" dirty="0"/>
              <a:t>IBM Cloud</a:t>
            </a:r>
            <a:r>
              <a:rPr lang="pl-PL" sz="3200" dirty="0"/>
              <a:t> to create service instance, deploy applications, etc.</a:t>
            </a:r>
            <a:br>
              <a:rPr lang="pl-PL" sz="3200" dirty="0"/>
            </a:br>
            <a:r>
              <a:rPr lang="pl-PL" sz="3200" dirty="0"/>
              <a:t>• SDKs for: Java, Python, Node.js, iOS, Unity officially, .Net, ...</a:t>
            </a: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74" name="Picture 2" descr="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926" y="66482"/>
            <a:ext cx="41814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65164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</a:t>
            </a:r>
            <a:r>
              <a:rPr lang="pl-PL" sz="4400" dirty="0" err="1"/>
              <a:t>Cloud</a:t>
            </a:r>
            <a:r>
              <a:rPr lang="pl-PL" sz="4400" dirty="0"/>
              <a:t> Services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Generalities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sz="3200" dirty="0" err="1"/>
              <a:t>Each</a:t>
            </a:r>
            <a:r>
              <a:rPr lang="pl-PL" sz="3200" dirty="0"/>
              <a:t> service </a:t>
            </a:r>
            <a:r>
              <a:rPr lang="pl-PL" sz="3200" dirty="0" err="1"/>
              <a:t>provides</a:t>
            </a:r>
            <a:r>
              <a:rPr lang="pl-PL" sz="3200" dirty="0"/>
              <a:t> a REST API.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pl-PL" sz="3200" dirty="0" err="1"/>
              <a:t>Some</a:t>
            </a:r>
            <a:r>
              <a:rPr lang="pl-PL" sz="3200" dirty="0"/>
              <a:t> services </a:t>
            </a:r>
            <a:r>
              <a:rPr lang="pl-PL" sz="3200" dirty="0" err="1"/>
              <a:t>provide</a:t>
            </a:r>
            <a:r>
              <a:rPr lang="pl-PL" sz="3200" dirty="0"/>
              <a:t> </a:t>
            </a:r>
            <a:r>
              <a:rPr lang="pl-PL" sz="3200" dirty="0" err="1"/>
              <a:t>additional</a:t>
            </a:r>
            <a:r>
              <a:rPr lang="pl-PL" sz="3200" dirty="0"/>
              <a:t> </a:t>
            </a:r>
            <a:r>
              <a:rPr lang="pl-PL" sz="3200" dirty="0" err="1"/>
              <a:t>interfaces</a:t>
            </a:r>
            <a:r>
              <a:rPr lang="pl-PL" sz="3200" dirty="0"/>
              <a:t> (</a:t>
            </a:r>
            <a:r>
              <a:rPr lang="pl-PL" sz="3200" dirty="0" err="1"/>
              <a:t>e.g</a:t>
            </a:r>
            <a:r>
              <a:rPr lang="pl-PL" sz="3200" dirty="0"/>
              <a:t>. </a:t>
            </a:r>
            <a:r>
              <a:rPr lang="pl-PL" sz="3200" dirty="0" err="1"/>
              <a:t>Websocket</a:t>
            </a:r>
            <a:r>
              <a:rPr lang="pl-PL" sz="3200" dirty="0"/>
              <a:t>). 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pl-PL" sz="3200" strike="sngStrike" dirty="0"/>
              <a:t>Bluemix</a:t>
            </a:r>
            <a:r>
              <a:rPr lang="pl-PL" sz="3200" dirty="0"/>
              <a:t> </a:t>
            </a:r>
            <a:r>
              <a:rPr lang="pl-PL" sz="3200" b="1" dirty="0"/>
              <a:t>IBM Cloud</a:t>
            </a:r>
            <a:r>
              <a:rPr lang="pl-PL" sz="3200" dirty="0"/>
              <a:t> to create service instance, deploy applications, etc.</a:t>
            </a:r>
            <a:br>
              <a:rPr lang="pl-PL" sz="3200" dirty="0"/>
            </a:br>
            <a:r>
              <a:rPr lang="pl-PL" sz="3200" dirty="0"/>
              <a:t>• SDKs for: Java, Python, Node.js, iOS, Unity officially, .Net, ...</a:t>
            </a:r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	</a:t>
            </a:r>
            <a:r>
              <a:rPr lang="pl-PL" sz="3200" b="1" dirty="0">
                <a:sym typeface="Helvetica Neue Medium"/>
              </a:rPr>
              <a:t>In practice:</a:t>
            </a:r>
            <a:br>
              <a:rPr lang="pl-PL" sz="3200" b="1" dirty="0">
                <a:sym typeface="Helvetica Neue Medium"/>
              </a:rPr>
            </a:br>
            <a:br>
              <a:rPr lang="pl-PL" sz="3200" dirty="0">
                <a:sym typeface="Helvetica Neue Medium"/>
              </a:rPr>
            </a:br>
            <a:r>
              <a:rPr lang="pl-PL" sz="3200" dirty="0">
                <a:sym typeface="Helvetica Neue Medium"/>
              </a:rPr>
              <a:t>		1. Create a service instance in IBM Cloud</a:t>
            </a:r>
            <a:br>
              <a:rPr lang="pl-PL" sz="3200" dirty="0">
                <a:sym typeface="Helvetica Neue Medium"/>
              </a:rPr>
            </a:br>
            <a:r>
              <a:rPr lang="pl-PL" sz="3200" dirty="0">
                <a:sym typeface="Helvetica Neue Medium"/>
              </a:rPr>
              <a:t>		2. Use the services with the credential provided:</a:t>
            </a:r>
            <a:br>
              <a:rPr lang="pl-PL" sz="3200" dirty="0">
                <a:sym typeface="Helvetica Neue Medium"/>
              </a:rPr>
            </a:br>
            <a:r>
              <a:rPr lang="pl-PL" sz="3200" dirty="0">
                <a:sym typeface="Helvetica Neue Medium"/>
              </a:rPr>
              <a:t>                          a) REST API using cURL (or language specific wrapper)</a:t>
            </a:r>
            <a:br>
              <a:rPr lang="pl-PL" sz="3200" dirty="0">
                <a:sym typeface="Helvetica Neue Medium"/>
              </a:rPr>
            </a:br>
            <a:r>
              <a:rPr lang="pl-PL" sz="3200" dirty="0">
                <a:sym typeface="Helvetica Neue Medium"/>
              </a:rPr>
              <a:t>                          b) SDK</a:t>
            </a:r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		</a:t>
            </a: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74" name="Picture 2" descr="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926" y="66482"/>
            <a:ext cx="41814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IBM Cloud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One place to rule them all:</a:t>
            </a:r>
            <a:endParaRPr lang="pl-PL" sz="3200" dirty="0"/>
          </a:p>
          <a:p>
            <a:pPr marL="0" indent="0">
              <a:buNone/>
            </a:pPr>
            <a:r>
              <a:rPr lang="pl-PL" sz="5400" b="1" dirty="0"/>
              <a:t>https://ibm.com/cloud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74" name="Picture 2" descr="RÃ©sultat de recherche d'images pour &quot;IBM CLOUD&quot;">
            <a:extLst>
              <a:ext uri="{FF2B5EF4-FFF2-40B4-BE49-F238E27FC236}">
                <a16:creationId xmlns:a16="http://schemas.microsoft.com/office/drawing/2014/main" id="{B229EA33-F51F-473F-87C2-BBFE95FFA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9367"/>
            <a:ext cx="11681862" cy="62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4975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26" name="Picture 2" descr="RÃ©sultat de recherche d'images pour &quot;cognitive class ibm&quot;">
            <a:extLst>
              <a:ext uri="{FF2B5EF4-FFF2-40B4-BE49-F238E27FC236}">
                <a16:creationId xmlns:a16="http://schemas.microsoft.com/office/drawing/2014/main" id="{E6CB8D8D-D9D6-4BF6-97C5-1DDE9674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90" y="208426"/>
            <a:ext cx="9877081" cy="281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D1A01B-DA1E-4C38-9F6E-0637C8727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005" y="3221538"/>
            <a:ext cx="13430250" cy="2952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E0B29-51EA-4B67-8E7D-DA2C60BE1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44" y="7613815"/>
            <a:ext cx="5153025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72E300-63F4-4D8C-AA2B-4C2D5DC64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507" y="6930312"/>
            <a:ext cx="9764089" cy="25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142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338897"/>
            <a:ext cx="14784135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Watson </a:t>
            </a:r>
            <a:r>
              <a:rPr lang="pl-PL" sz="7200" b="1" dirty="0" err="1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Cloud</a:t>
            </a: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 Services </a:t>
            </a:r>
            <a:r>
              <a:rPr lang="pl-PL" sz="72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overview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85759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Understanding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6927589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Collection of API for Natural Language:</a:t>
            </a:r>
          </a:p>
          <a:p>
            <a:pPr marL="0" indent="0">
              <a:buNone/>
            </a:pPr>
            <a:r>
              <a:rPr lang="pl-PL" sz="3200" dirty="0"/>
              <a:t>• Entity Extraction</a:t>
            </a:r>
            <a:br>
              <a:rPr lang="pl-PL" sz="3200" dirty="0"/>
            </a:br>
            <a:r>
              <a:rPr lang="pl-PL" sz="3200" dirty="0"/>
              <a:t>• Sentiment Analysis </a:t>
            </a:r>
            <a:br>
              <a:rPr lang="pl-PL" sz="3200" dirty="0"/>
            </a:br>
            <a:r>
              <a:rPr lang="pl-PL" sz="3200" dirty="0"/>
              <a:t>• Keyword Extraction </a:t>
            </a:r>
            <a:br>
              <a:rPr lang="pl-PL" sz="3200" dirty="0"/>
            </a:br>
            <a:r>
              <a:rPr lang="pl-PL" sz="3200" dirty="0"/>
              <a:t>• Concept Tagging</a:t>
            </a:r>
            <a:br>
              <a:rPr lang="pl-PL" sz="3200" dirty="0"/>
            </a:br>
            <a:r>
              <a:rPr lang="pl-PL" sz="3200" dirty="0"/>
              <a:t>• Relation Extraction </a:t>
            </a:r>
            <a:br>
              <a:rPr lang="pl-PL" sz="3200" dirty="0"/>
            </a:br>
            <a:r>
              <a:rPr lang="pl-PL" sz="3200" dirty="0"/>
              <a:t>• Language Detection</a:t>
            </a:r>
            <a:br>
              <a:rPr lang="pl-PL" sz="3200" dirty="0"/>
            </a:br>
            <a:r>
              <a:rPr lang="pl-PL" sz="3200" dirty="0"/>
              <a:t>• ... 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3A56FA-2708-4756-93F1-217AED652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669" y="7622638"/>
            <a:ext cx="13791948" cy="1030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53758-1D28-414A-B700-B3E2B7078836}"/>
              </a:ext>
            </a:extLst>
          </p:cNvPr>
          <p:cNvSpPr txBox="1"/>
          <p:nvPr/>
        </p:nvSpPr>
        <p:spPr>
          <a:xfrm>
            <a:off x="2781136" y="6410519"/>
            <a:ext cx="770563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... Merged into a single REST Endpoint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40530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Understanding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Some characteristics:</a:t>
            </a:r>
          </a:p>
          <a:p>
            <a:pPr marL="0" indent="0">
              <a:buNone/>
            </a:pPr>
            <a:r>
              <a:rPr lang="pl-PL" sz="3200" dirty="0"/>
              <a:t>• Replace AlchemyLanguage API</a:t>
            </a:r>
            <a:br>
              <a:rPr lang="pl-PL" sz="3200" dirty="0"/>
            </a:br>
            <a:r>
              <a:rPr lang="pl-PL" sz="3200" dirty="0"/>
              <a:t>• Custom models (using Watson Knowledge Studio)</a:t>
            </a:r>
            <a:br>
              <a:rPr lang="pl-PL" sz="3200" dirty="0"/>
            </a:br>
            <a:r>
              <a:rPr lang="pl-PL" sz="3200" dirty="0"/>
              <a:t>• Over a thousand nodes in a 5 level categories hierarchy</a:t>
            </a:r>
            <a:br>
              <a:rPr lang="pl-PL" sz="3200" dirty="0"/>
            </a:br>
            <a:r>
              <a:rPr lang="pl-PL" sz="3200" dirty="0"/>
              <a:t>• Automatic language detection</a:t>
            </a:r>
            <a:br>
              <a:rPr lang="pl-PL" sz="3200" dirty="0"/>
            </a:br>
            <a:r>
              <a:rPr lang="pl-PL" sz="3200" dirty="0"/>
              <a:t>• 433 entity types, &gt;50 relations</a:t>
            </a:r>
            <a:br>
              <a:rPr lang="pl-PL" sz="3200" dirty="0"/>
            </a:br>
            <a:r>
              <a:rPr lang="pl-PL" sz="3200" dirty="0"/>
              <a:t>• 11 supported languages</a:t>
            </a:r>
            <a:br>
              <a:rPr lang="pl-PL" sz="3200" dirty="0"/>
            </a:b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915025-A18B-4254-9199-811AF4C83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03748" y="2493818"/>
            <a:ext cx="11299925" cy="8263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2E8A98-9ACF-4AF3-8660-70FA321E2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4143" y="2493818"/>
            <a:ext cx="11305269" cy="82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56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72 -0.01758 L 0.8591 -0.048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19" y="-15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677E-6 7.8125E-7 L -0.96283 -0.02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46" y="-1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2727410" y="437372"/>
            <a:ext cx="10915965" cy="615553"/>
          </a:xfrm>
          <a:prstGeom prst="rect">
            <a:avLst/>
          </a:prstGeom>
        </p:spPr>
        <p:txBody>
          <a:bodyPr anchor="t"/>
          <a:lstStyle>
            <a:lvl1pPr>
              <a:defRPr sz="5100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pl-PL" sz="4000" dirty="0">
                <a:solidFill>
                  <a:srgbClr val="F8F8F8"/>
                </a:solidFill>
                <a:latin typeface="Helvetica Light"/>
                <a:cs typeface="Helvetica Light"/>
              </a:rPr>
              <a:t>AGENDA</a:t>
            </a:r>
            <a:endParaRPr sz="4000" dirty="0">
              <a:solidFill>
                <a:srgbClr val="F8F8F8"/>
              </a:solidFill>
              <a:latin typeface="Helvetica Light"/>
              <a:cs typeface="Helvetica Light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3448462" y="2248141"/>
            <a:ext cx="10959547" cy="3663439"/>
          </a:xfrm>
          <a:prstGeom prst="rect">
            <a:avLst/>
          </a:prstGeom>
          <a:ln w="12700">
            <a:miter lim="400000"/>
          </a:ln>
          <a:effectLst>
            <a:outerShdw blurRad="88900" dist="25400" dir="2700000" rotWithShape="0">
              <a:srgbClr val="4F7D93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650273">
              <a:defRPr sz="1800"/>
            </a:pPr>
            <a: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What is Watson?</a:t>
            </a:r>
          </a:p>
          <a:p>
            <a:pPr algn="l" defTabSz="650273">
              <a:defRPr sz="1800"/>
            </a:pP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  <a:p>
            <a:pPr algn="l" defTabSz="650273">
              <a:defRPr sz="1800"/>
            </a:pPr>
            <a: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IBM Clouds basics</a:t>
            </a:r>
          </a:p>
          <a:p>
            <a:pPr algn="l" defTabSz="650273">
              <a:defRPr sz="1800"/>
            </a:pP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  <a:p>
            <a:pPr algn="l" defTabSz="650273">
              <a:defRPr sz="1800"/>
            </a:pPr>
            <a:r>
              <a:rPr lang="en-GB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Watson Cloud Services overview</a:t>
            </a: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  <a:p>
            <a:pPr algn="l" defTabSz="650273">
              <a:defRPr sz="1800"/>
            </a:pP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  <a:p>
            <a:pPr algn="l" defTabSz="650273">
              <a:defRPr sz="1800"/>
            </a:pPr>
            <a: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More complex use case</a:t>
            </a:r>
            <a:endParaRPr lang="en-GB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120406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Understanding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Example:</a:t>
            </a:r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A7B1EA6D-9806-4394-B8B3-DE06FC8D7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18" y="2315280"/>
            <a:ext cx="15885245" cy="19389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795567">
              <a:spcBef>
                <a:spcPts val="1600"/>
              </a:spcBef>
              <a:buClr>
                <a:srgbClr val="000000"/>
              </a:buClr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curl -X POST -H 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Content-Type: application/</a:t>
            </a:r>
            <a:r>
              <a:rPr lang="en-US" altLang="en-US" sz="2400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 </a:t>
            </a:r>
            <a:br>
              <a:rPr lang="pl-PL" altLang="en-US" sz="2400" b="1" dirty="0">
                <a:solidFill>
                  <a:srgbClr val="CCCCCC"/>
                </a:solidFill>
                <a:latin typeface="Courier"/>
              </a:rPr>
            </a:b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-u 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"{username}":"{password}" </a:t>
            </a:r>
            <a:br>
              <a:rPr lang="pl-PL" altLang="en-US" sz="2400" b="1" dirty="0">
                <a:solidFill>
                  <a:srgbClr val="99CC99"/>
                </a:solidFill>
                <a:latin typeface="Courier"/>
              </a:rPr>
            </a:b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-d 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@</a:t>
            </a:r>
            <a:r>
              <a:rPr lang="en-US" altLang="en-US" sz="2400" b="1" dirty="0" err="1">
                <a:solidFill>
                  <a:srgbClr val="99CC99"/>
                </a:solidFill>
                <a:latin typeface="Courier"/>
              </a:rPr>
              <a:t>parameters.json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 </a:t>
            </a:r>
            <a:br>
              <a:rPr lang="pl-PL" altLang="en-US" sz="2400" b="1" dirty="0">
                <a:solidFill>
                  <a:srgbClr val="99CC99"/>
                </a:solidFill>
                <a:latin typeface="Courier"/>
              </a:rPr>
            </a:b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https://gateway.watsonplatform.net/natural-language-understanding/</a:t>
            </a:r>
            <a:r>
              <a:rPr lang="en-US" altLang="en-US" sz="2400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/v1/</a:t>
            </a:r>
            <a:r>
              <a:rPr lang="en-US" altLang="en-US" sz="2400" b="1" dirty="0" err="1">
                <a:solidFill>
                  <a:srgbClr val="99CC99"/>
                </a:solidFill>
                <a:latin typeface="Courier"/>
              </a:rPr>
              <a:t>analyze?version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=2017-02-27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 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84AF1F9-444C-459B-AA75-525A487C4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18" y="4607610"/>
            <a:ext cx="16119763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{ 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text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IBM is an American multinational technology company headquartered in Armonk, New York, United States, with operations in over 170 countries.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features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{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entities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{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emotion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sentiment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limit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2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keywords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{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emotion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sentiment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limit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2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}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425702138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256032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Document Corpus analysis:</a:t>
            </a:r>
          </a:p>
          <a:p>
            <a:pPr marL="0" indent="0">
              <a:buNone/>
            </a:pPr>
            <a:r>
              <a:rPr lang="pl-PL" sz="3200" dirty="0"/>
              <a:t>• Environment: Container to store Collections</a:t>
            </a:r>
            <a:br>
              <a:rPr lang="pl-PL" sz="3200" dirty="0"/>
            </a:br>
            <a:r>
              <a:rPr lang="pl-PL" sz="3200" dirty="0"/>
              <a:t>• Collection: Set of documents</a:t>
            </a:r>
            <a:br>
              <a:rPr lang="pl-PL" sz="3200" dirty="0"/>
            </a:br>
            <a:r>
              <a:rPr lang="pl-PL" sz="3200" dirty="0"/>
              <a:t>• Document: Content + Metadata</a:t>
            </a:r>
            <a:br>
              <a:rPr lang="pl-PL" sz="3200" dirty="0"/>
            </a:br>
            <a:r>
              <a:rPr lang="pl-PL" sz="3200" dirty="0"/>
              <a:t>• Configuration: What data are extracted from documents</a:t>
            </a:r>
            <a:br>
              <a:rPr lang="pl-PL" sz="3200" dirty="0"/>
            </a:br>
            <a:r>
              <a:rPr lang="pl-PL" sz="3200" dirty="0"/>
              <a:t>• Query</a:t>
            </a:r>
          </a:p>
          <a:p>
            <a:pPr marL="0" indent="0">
              <a:buNone/>
            </a:pPr>
            <a:r>
              <a:rPr lang="pl-PL" sz="3200" dirty="0"/>
              <a:t>One default environment: D</a:t>
            </a:r>
            <a:r>
              <a:rPr lang="en-US" sz="3200" dirty="0" err="1"/>
              <a:t>iscovery</a:t>
            </a:r>
            <a:r>
              <a:rPr lang="en-US" sz="3200" dirty="0"/>
              <a:t> News, a pre-enriched public dataset. </a:t>
            </a:r>
            <a:endParaRPr lang="pl-PL" sz="3200" dirty="0"/>
          </a:p>
          <a:p>
            <a:pPr marL="0" indent="0">
              <a:buNone/>
            </a:pPr>
            <a:r>
              <a:rPr lang="pl-PL" sz="3200" b="1" dirty="0"/>
              <a:t>CRUD API for Environment, Collections, Documents and Queries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40045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usual process:</a:t>
            </a:r>
          </a:p>
          <a:p>
            <a:pPr marL="0" indent="0" fontAlgn="base">
              <a:buNone/>
            </a:pPr>
            <a:r>
              <a:rPr lang="pl-PL" dirty="0"/>
              <a:t>• </a:t>
            </a:r>
            <a:r>
              <a:rPr lang="en-US" dirty="0"/>
              <a:t>identify some sample content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upload the content </a:t>
            </a:r>
            <a:r>
              <a:rPr lang="pl-PL" dirty="0"/>
              <a:t>(API, crawler, studio)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adjust the conversion process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define enrichments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normalize the results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28091457-32A1-4301-BCF1-F69E5991B594}"/>
              </a:ext>
            </a:extLst>
          </p:cNvPr>
          <p:cNvSpPr/>
          <p:nvPr/>
        </p:nvSpPr>
        <p:spPr>
          <a:xfrm>
            <a:off x="9581322" y="3882886"/>
            <a:ext cx="225287" cy="1484243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A43E9-19B4-40B3-909F-6CD847BD9ECC}"/>
              </a:ext>
            </a:extLst>
          </p:cNvPr>
          <p:cNvSpPr txBox="1"/>
          <p:nvPr/>
        </p:nvSpPr>
        <p:spPr>
          <a:xfrm>
            <a:off x="9806609" y="4296712"/>
            <a:ext cx="314076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>
                <a:solidFill>
                  <a:srgbClr val="000000"/>
                </a:solidFill>
              </a:rPr>
              <a:t>Configuration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081452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Conversion step:</a:t>
            </a:r>
          </a:p>
          <a:p>
            <a:pPr marL="0" indent="0">
              <a:buNone/>
            </a:pPr>
            <a:r>
              <a:rPr lang="pl-PL" sz="3200" dirty="0"/>
              <a:t>Describe how to convert to JSON your original files from: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	</a:t>
            </a:r>
            <a:r>
              <a:rPr lang="pl-PL" sz="3200" b="1" dirty="0"/>
              <a:t>Microsoft Word, PDF, HTML, JSON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fontAlgn="base"/>
            <a:endParaRPr lang="en-US" dirty="0"/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1E31A2-365A-43BA-9EA7-3A0A623335B1}"/>
              </a:ext>
            </a:extLst>
          </p:cNvPr>
          <p:cNvSpPr/>
          <p:nvPr/>
        </p:nvSpPr>
        <p:spPr>
          <a:xfrm>
            <a:off x="2536032" y="4507129"/>
            <a:ext cx="1828800" cy="47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Word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A3457A-0DA5-425E-91D8-477D7A6E13D6}"/>
              </a:ext>
            </a:extLst>
          </p:cNvPr>
          <p:cNvSpPr/>
          <p:nvPr/>
        </p:nvSpPr>
        <p:spPr>
          <a:xfrm>
            <a:off x="2536032" y="5679057"/>
            <a:ext cx="1828800" cy="47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PDF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F8568C-55A1-4F57-A31B-CABD2B8A60A6}"/>
              </a:ext>
            </a:extLst>
          </p:cNvPr>
          <p:cNvSpPr/>
          <p:nvPr/>
        </p:nvSpPr>
        <p:spPr>
          <a:xfrm>
            <a:off x="5507015" y="5125155"/>
            <a:ext cx="1804115" cy="47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HTML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E573D9-D094-44B7-989B-0A02D0BE5E69}"/>
              </a:ext>
            </a:extLst>
          </p:cNvPr>
          <p:cNvSpPr/>
          <p:nvPr/>
        </p:nvSpPr>
        <p:spPr>
          <a:xfrm>
            <a:off x="8397352" y="5125155"/>
            <a:ext cx="1828800" cy="47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JSON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3C811E-B6AB-4082-91D3-C214C2D7AA9A}"/>
              </a:ext>
            </a:extLst>
          </p:cNvPr>
          <p:cNvSpPr/>
          <p:nvPr/>
        </p:nvSpPr>
        <p:spPr>
          <a:xfrm>
            <a:off x="11312375" y="5130490"/>
            <a:ext cx="1961322" cy="47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Internal JSON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779942-DD8E-4BBC-B50E-8172D839BC9C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10226152" y="5361117"/>
            <a:ext cx="1086223" cy="533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014B82-0B05-4698-94DD-779E260E3882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7311130" y="5361117"/>
            <a:ext cx="1086222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1826889D-CC9F-4607-B32F-71043CEE3539}"/>
              </a:ext>
            </a:extLst>
          </p:cNvPr>
          <p:cNvCxnSpPr>
            <a:stCxn id="2" idx="3"/>
            <a:endCxn id="5" idx="1"/>
          </p:cNvCxnSpPr>
          <p:nvPr/>
        </p:nvCxnSpPr>
        <p:spPr>
          <a:xfrm>
            <a:off x="4364832" y="4743091"/>
            <a:ext cx="1142183" cy="618026"/>
          </a:xfrm>
          <a:prstGeom prst="bentConnector3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AFC3D0A-CE97-45FA-9EC7-1ECAFFCA6EF5}"/>
              </a:ext>
            </a:extLst>
          </p:cNvPr>
          <p:cNvCxnSpPr/>
          <p:nvPr/>
        </p:nvCxnSpPr>
        <p:spPr>
          <a:xfrm flipV="1">
            <a:off x="4364832" y="5366452"/>
            <a:ext cx="1142183" cy="551144"/>
          </a:xfrm>
          <a:prstGeom prst="bentConnector3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0176786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5255072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Enrichement and Normalization: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Enrichement: </a:t>
            </a: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Same as </a:t>
            </a:r>
            <a:r>
              <a:rPr lang="pl-PL" sz="3200" dirty="0"/>
              <a:t>Watson Natural Language Understanding!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Possibility to use Custom Entity / Relation Model</a:t>
            </a: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Normalization:</a:t>
            </a:r>
            <a:b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</a:b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	</a:t>
            </a:r>
            <a:r>
              <a:rPr lang="pl-PL" sz="3200" dirty="0"/>
              <a:t> • </a:t>
            </a: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Library Jsoup parser: </a:t>
            </a:r>
            <a:b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</a:b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                  </a:t>
            </a:r>
            <a:r>
              <a:rPr lang="pl-PL" sz="3200" dirty="0">
                <a:ea typeface="Helvetica Neue Light"/>
                <a:cs typeface="Helvetica Neue Light"/>
                <a:sym typeface="Helvetica Neue Light"/>
              </a:rPr>
              <a:t>https://jsoup.org/apidocs/org/jsoup/select/Selector.html</a:t>
            </a:r>
            <a:b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</a:b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	</a:t>
            </a:r>
            <a:r>
              <a:rPr lang="pl-PL" sz="3200" dirty="0"/>
              <a:t> • </a:t>
            </a: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From CSS: CSS selector</a:t>
            </a:r>
            <a:b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</a:b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	</a:t>
            </a:r>
            <a:r>
              <a:rPr lang="pl-PL" sz="3200" dirty="0"/>
              <a:t> • </a:t>
            </a: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From HTML: exclude tags</a:t>
            </a:r>
            <a:endParaRPr sz="3200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61426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Document Corpus analysis: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E58B43-802D-45F8-9CC2-4FC7129564FD}"/>
              </a:ext>
            </a:extLst>
          </p:cNvPr>
          <p:cNvSpPr/>
          <p:nvPr/>
        </p:nvSpPr>
        <p:spPr>
          <a:xfrm>
            <a:off x="1543463" y="2493818"/>
            <a:ext cx="1495607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2400" b="1" dirty="0">
                <a:solidFill>
                  <a:srgbClr val="CCCCCC"/>
                </a:solidFill>
                <a:latin typeface="Courier"/>
              </a:rPr>
              <a:t>{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extracted_metadata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{ ... },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"html": 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...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"text": 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...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extracted_fields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{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"authors": [ 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"Jane Rain", "Joe Snow"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],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authors_str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Jane Rain\n\</a:t>
            </a:r>
            <a:r>
              <a:rPr lang="en-US" sz="2400" b="1" dirty="0" err="1">
                <a:solidFill>
                  <a:srgbClr val="99CC99"/>
                </a:solidFill>
                <a:latin typeface="Courier"/>
              </a:rPr>
              <a:t>nJoe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 Snow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"chapters": [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The Rain in Spain\n\</a:t>
            </a:r>
            <a:r>
              <a:rPr lang="en-US" sz="2400" b="1" dirty="0" err="1">
                <a:solidFill>
                  <a:srgbClr val="99CC99"/>
                </a:solidFill>
                <a:latin typeface="Courier"/>
              </a:rPr>
              <a:t>nfalls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 mainly on the plain.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How I Learned to Stop Worrying\n\</a:t>
            </a:r>
            <a:r>
              <a:rPr lang="en-US" sz="2400" b="1" dirty="0" err="1">
                <a:solidFill>
                  <a:srgbClr val="99CC99"/>
                </a:solidFill>
                <a:latin typeface="Courier"/>
              </a:rPr>
              <a:t>nand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 love my </a:t>
            </a:r>
            <a:r>
              <a:rPr lang="en-US" sz="2400" b="1" dirty="0" err="1">
                <a:solidFill>
                  <a:srgbClr val="99CC99"/>
                </a:solidFill>
                <a:latin typeface="Courier"/>
              </a:rPr>
              <a:t>snowblower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.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 ],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"comments": [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Rain gives me pain.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All snow must go!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]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}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}</a:t>
            </a:r>
            <a:endParaRPr lang="pl-PL" sz="2400" b="1" dirty="0">
              <a:solidFill>
                <a:srgbClr val="CCCCCC"/>
              </a:solidFill>
              <a:latin typeface="Courier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6470884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Adding documents to a collection: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>
                <a:ea typeface="Helvetica Neue Light"/>
                <a:cs typeface="Helvetica Neue Light"/>
                <a:sym typeface="Helvetica Neue Light"/>
              </a:rPr>
            </a:br>
            <a:r>
              <a:rPr lang="pl-PL" sz="3200" dirty="0">
                <a:sym typeface="Helvetica Neue Medium"/>
              </a:rPr>
              <a:t>Three ways of adding documents:</a:t>
            </a:r>
          </a:p>
          <a:p>
            <a:pPr>
              <a:buFontTx/>
              <a:buChar char="-"/>
            </a:pPr>
            <a:r>
              <a:rPr lang="pl-PL" sz="3200" dirty="0"/>
              <a:t>• </a:t>
            </a:r>
            <a:r>
              <a:rPr lang="pl-PL" sz="3200" dirty="0">
                <a:sym typeface="Helvetica Neue Medium"/>
              </a:rPr>
              <a:t>API (developper)</a:t>
            </a:r>
            <a:br>
              <a:rPr lang="pl-PL" sz="3200" dirty="0">
                <a:sym typeface="Helvetica Neue Medium"/>
              </a:rPr>
            </a:br>
            <a:r>
              <a:rPr lang="pl-PL" sz="3200" dirty="0"/>
              <a:t>• </a:t>
            </a:r>
            <a:r>
              <a:rPr lang="pl-PL" sz="3200" dirty="0">
                <a:sym typeface="Helvetica Neue Medium"/>
              </a:rPr>
              <a:t>Discovery Tool (prototyping, non-developper)</a:t>
            </a:r>
            <a:br>
              <a:rPr lang="pl-PL" sz="3200" dirty="0">
                <a:sym typeface="Helvetica Neue Medium"/>
              </a:rPr>
            </a:br>
            <a:r>
              <a:rPr lang="pl-PL" sz="3200" dirty="0"/>
              <a:t>• </a:t>
            </a:r>
            <a:r>
              <a:rPr lang="pl-PL" sz="3200" dirty="0">
                <a:sym typeface="Helvetica Neue Medium"/>
              </a:rPr>
              <a:t>Data crawler (large database or multiple sources)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06432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Querying: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774ECB-FB56-40A2-A8CB-D4EC2FDCEAD2}"/>
              </a:ext>
            </a:extLst>
          </p:cNvPr>
          <p:cNvSpPr/>
          <p:nvPr/>
        </p:nvSpPr>
        <p:spPr>
          <a:xfrm>
            <a:off x="422058" y="3681497"/>
            <a:ext cx="164961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</a:t>
            </a:r>
            <a:r>
              <a:rPr lang="en-US" b="1">
                <a:solidFill>
                  <a:srgbClr val="CCCCCC"/>
                </a:solidFill>
                <a:latin typeface="Courier"/>
              </a:rPr>
              <a:t>u </a:t>
            </a:r>
            <a:r>
              <a:rPr lang="en-US" b="1">
                <a:solidFill>
                  <a:srgbClr val="99CC99"/>
                </a:solidFill>
                <a:latin typeface="Courier"/>
              </a:rPr>
              <a:t>"{username}"</a:t>
            </a:r>
            <a:r>
              <a:rPr lang="en-US" b="1">
                <a:solidFill>
                  <a:srgbClr val="CCCCCC"/>
                </a:solidFill>
                <a:latin typeface="Courier"/>
              </a:rPr>
              <a:t>:</a:t>
            </a:r>
            <a:r>
              <a:rPr lang="en-US" b="1">
                <a:solidFill>
                  <a:srgbClr val="99CC99"/>
                </a:solidFill>
                <a:latin typeface="Courier"/>
              </a:rPr>
              <a:t>"{password}"</a:t>
            </a:r>
            <a:r>
              <a:rPr lang="en-US" b="1">
                <a:solidFill>
                  <a:srgbClr val="CCCCCC"/>
                </a:solidFill>
                <a:latin typeface="Courier"/>
              </a:rPr>
              <a:t> </a:t>
            </a:r>
            <a:r>
              <a:rPr lang="en-US" b="1">
                <a:solidFill>
                  <a:srgbClr val="99CC99"/>
                </a:solidFill>
                <a:latin typeface="Courier"/>
              </a:rPr>
              <a:t>"https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://gateway.watsonplatform.net/discovery/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/v1/environments/{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environment_id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}/collections/{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collection_id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}/query</a:t>
            </a:r>
            <a:br>
              <a:rPr lang="pl-PL" b="1" dirty="0">
                <a:solidFill>
                  <a:srgbClr val="99CC99"/>
                </a:solidFill>
                <a:latin typeface="Courier"/>
              </a:rPr>
            </a:br>
            <a:r>
              <a:rPr lang="en-US" b="1" dirty="0">
                <a:solidFill>
                  <a:srgbClr val="99CC99"/>
                </a:solidFill>
                <a:latin typeface="Courier"/>
              </a:rPr>
              <a:t>?version=2017-06-25</a:t>
            </a:r>
            <a:br>
              <a:rPr lang="pl-PL" b="1" dirty="0">
                <a:solidFill>
                  <a:srgbClr val="99CC99"/>
                </a:solidFill>
                <a:latin typeface="Courier"/>
              </a:rPr>
            </a:br>
            <a:r>
              <a:rPr lang="en-US" b="1" dirty="0">
                <a:solidFill>
                  <a:srgbClr val="99CC99"/>
                </a:solidFill>
                <a:latin typeface="Courier"/>
              </a:rPr>
              <a:t>&amp;natural_language_query='Hybrid%20cloud%20companies’</a:t>
            </a:r>
            <a:br>
              <a:rPr lang="pl-PL" b="1" dirty="0">
                <a:solidFill>
                  <a:srgbClr val="99CC99"/>
                </a:solidFill>
                <a:latin typeface="Courier"/>
              </a:rPr>
            </a:br>
            <a:r>
              <a:rPr lang="en-US" b="1" dirty="0">
                <a:solidFill>
                  <a:srgbClr val="99CC99"/>
                </a:solidFill>
                <a:latin typeface="Courier"/>
              </a:rPr>
              <a:t>&amp;passages</a:t>
            </a:r>
            <a:r>
              <a:rPr lang="en-US" b="1">
                <a:solidFill>
                  <a:srgbClr val="99CC99"/>
                </a:solidFill>
                <a:latin typeface="Courier"/>
              </a:rPr>
              <a:t>=true"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54995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Querying: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774ECB-FB56-40A2-A8CB-D4EC2FDCEAD2}"/>
              </a:ext>
            </a:extLst>
          </p:cNvPr>
          <p:cNvSpPr/>
          <p:nvPr/>
        </p:nvSpPr>
        <p:spPr>
          <a:xfrm>
            <a:off x="422058" y="2670566"/>
            <a:ext cx="16496145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>
                <a:solidFill>
                  <a:srgbClr val="CCCCCC"/>
                </a:solidFill>
                <a:latin typeface="Courier"/>
              </a:rPr>
              <a:t>{</a:t>
            </a:r>
            <a:r>
              <a:rPr lang="pl-PL" sz="2400" b="1">
                <a:solidFill>
                  <a:srgbClr val="CCCCCC"/>
                </a:solidFill>
                <a:latin typeface="Courier"/>
              </a:rPr>
              <a:t>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"matching_results":</a:t>
            </a:r>
            <a:r>
              <a:rPr lang="en-US" sz="2400" b="1" dirty="0">
                <a:solidFill>
                  <a:srgbClr val="F99157"/>
                </a:solidFill>
                <a:latin typeface="Courier"/>
              </a:rPr>
              <a:t>2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"passages":[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{ "document_id":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"ab7be56bcc9476493516b511169739f0"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"passage_score":</a:t>
            </a:r>
            <a:r>
              <a:rPr lang="en-US" sz="2400" b="1" dirty="0">
                <a:solidFill>
                  <a:srgbClr val="F99157"/>
                </a:solidFill>
                <a:latin typeface="Courier"/>
              </a:rPr>
              <a:t>15.230205287402338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"passage</a:t>
            </a:r>
            <a:r>
              <a:rPr lang="en-US" sz="24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text":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"a 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privately held company that provides hybrid cloud recovery, cloud migration and business continuity software for enterprise data centers and cloud 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infrastructure."</a:t>
            </a:r>
            <a:r>
              <a:rPr lang="pl-PL" sz="2400" b="1">
                <a:solidFill>
                  <a:srgbClr val="99CC99"/>
                </a:solidFill>
                <a:latin typeface="Courier"/>
              </a:rPr>
              <a:t>,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"start_offset":</a:t>
            </a:r>
            <a:r>
              <a:rPr lang="en-US" sz="2400" b="1" dirty="0">
                <a:solidFill>
                  <a:srgbClr val="F99157"/>
                </a:solidFill>
                <a:latin typeface="Courier"/>
              </a:rPr>
              <a:t>120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"end_offset":</a:t>
            </a:r>
            <a:r>
              <a:rPr lang="en-US" sz="2400" b="1" dirty="0">
                <a:solidFill>
                  <a:srgbClr val="F99157"/>
                </a:solidFill>
                <a:latin typeface="Courier"/>
              </a:rPr>
              <a:t>300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"field":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},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{ "passage</a:t>
            </a:r>
            <a:r>
              <a:rPr lang="en-US" sz="24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text":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"Disaster 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Recovery Services for Hybrid Cloud&lt;/title&gt;&lt;/head&gt;\n&lt;body&gt;\n\n\n&lt;p&gt;Published: Thu, 27 Oct 2016 07:01:21 GMT&lt;/p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&gt;\n"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 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"passage_score"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:</a:t>
            </a:r>
            <a:r>
              <a:rPr lang="en-US" sz="2400" b="1" dirty="0">
                <a:solidFill>
                  <a:srgbClr val="F99157"/>
                </a:solidFill>
                <a:latin typeface="Courier"/>
              </a:rPr>
              <a:t>10.153470191601558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"document_id":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"fbb5dcb4d8a6a29f572ebdeb6fbed20e"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"start</a:t>
            </a:r>
            <a:r>
              <a:rPr lang="en-US" sz="24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offset":</a:t>
            </a:r>
            <a:r>
              <a:rPr lang="pl-PL" sz="2400" b="1" dirty="0">
                <a:solidFill>
                  <a:srgbClr val="F99157"/>
                </a:solidFill>
                <a:latin typeface="Courier"/>
              </a:rPr>
              <a:t>70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"end</a:t>
            </a:r>
            <a:r>
              <a:rPr lang="en-US" sz="24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offset":</a:t>
            </a:r>
            <a:r>
              <a:rPr lang="pl-PL" sz="2400" b="1">
                <a:solidFill>
                  <a:srgbClr val="F99157"/>
                </a:solidFill>
                <a:latin typeface="Courier"/>
              </a:rPr>
              <a:t>120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 "field":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</a:t>
            </a:r>
            <a:r>
              <a:rPr lang="pl-PL" sz="2400" b="1">
                <a:solidFill>
                  <a:srgbClr val="99CC99"/>
                </a:solidFill>
                <a:latin typeface="Courier"/>
              </a:rPr>
              <a:t>html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}, ...</a:t>
            </a:r>
            <a:endParaRPr lang="en-US" sz="2400" b="1" dirty="0"/>
          </a:p>
          <a:p>
            <a:pPr algn="l"/>
            <a:endParaRPr lang="en-US" sz="2400" b="1" dirty="0"/>
          </a:p>
          <a:p>
            <a:pPr algn="l"/>
            <a:r>
              <a:rPr lang="pl-PL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530758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Querying: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xample query structure">
            <a:extLst>
              <a:ext uri="{FF2B5EF4-FFF2-40B4-BE49-F238E27FC236}">
                <a16:creationId xmlns:a16="http://schemas.microsoft.com/office/drawing/2014/main" id="{8FD42C01-C073-4340-9A5B-9A0BA5A14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22" y="2856279"/>
            <a:ext cx="11742553" cy="169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ample aggregation query structure">
            <a:extLst>
              <a:ext uri="{FF2B5EF4-FFF2-40B4-BE49-F238E27FC236}">
                <a16:creationId xmlns:a16="http://schemas.microsoft.com/office/drawing/2014/main" id="{66701462-D9FA-4CC2-8C13-BF9F78B4D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98" y="4913235"/>
            <a:ext cx="11413065" cy="18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4E0F0A4F-560B-4B22-AFFA-8A1786246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956" y="7347274"/>
            <a:ext cx="12105878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 </a:t>
            </a:r>
            <a:r>
              <a:rPr lang="pl-PL" sz="3200" b="1" dirty="0"/>
              <a:t>Filters: </a:t>
            </a:r>
            <a:r>
              <a:rPr lang="en-US" sz="3200" dirty="0"/>
              <a:t>top values, sum, min, max, average, </a:t>
            </a:r>
            <a:r>
              <a:rPr lang="en-US" sz="3200" dirty="0" err="1"/>
              <a:t>timeslice</a:t>
            </a:r>
            <a:r>
              <a:rPr lang="en-US" sz="3200" dirty="0"/>
              <a:t>, and histogram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6936465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338897"/>
            <a:ext cx="14784135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What are Watson </a:t>
            </a:r>
            <a:r>
              <a:rPr lang="pl-PL" sz="7200" dirty="0">
                <a:solidFill>
                  <a:srgbClr val="FFFFFF"/>
                </a:solidFill>
                <a:latin typeface="Arial"/>
                <a:cs typeface="Arial"/>
                <a:sym typeface="Helvetica Neue Bold for IBM"/>
              </a:rPr>
              <a:t>Cloud Services?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599410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Query: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4E0F0A4F-560B-4B22-AFFA-8A1786246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956" y="7316496"/>
            <a:ext cx="121828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AEB71-5239-400B-B351-9EB4FA8FDD98}"/>
              </a:ext>
            </a:extLst>
          </p:cNvPr>
          <p:cNvSpPr/>
          <p:nvPr/>
        </p:nvSpPr>
        <p:spPr>
          <a:xfrm>
            <a:off x="1380784" y="3175409"/>
            <a:ext cx="2484976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pl-PL" b="1" dirty="0">
                <a:solidFill>
                  <a:srgbClr val="3D70B2"/>
                </a:solidFill>
                <a:latin typeface="IBM Helvetica"/>
              </a:rPr>
              <a:t>Options:</a:t>
            </a:r>
          </a:p>
          <a:p>
            <a:pPr algn="l" fontAlgn="base"/>
            <a:r>
              <a:rPr lang="pl-PL" b="1" dirty="0"/>
              <a:t>h</a:t>
            </a:r>
            <a:r>
              <a:rPr lang="en-US" b="1" dirty="0" err="1"/>
              <a:t>ighlight</a:t>
            </a:r>
            <a:endParaRPr lang="pl-PL" b="1" dirty="0"/>
          </a:p>
          <a:p>
            <a:pPr algn="l" fontAlgn="base"/>
            <a:r>
              <a:rPr lang="en-US" b="1" dirty="0"/>
              <a:t>count</a:t>
            </a:r>
          </a:p>
          <a:p>
            <a:pPr algn="l" fontAlgn="base"/>
            <a:r>
              <a:rPr lang="en-US" b="1" dirty="0"/>
              <a:t>sort</a:t>
            </a:r>
          </a:p>
          <a:p>
            <a:pPr algn="l" fontAlgn="base"/>
            <a:r>
              <a:rPr lang="en-US" b="1" dirty="0"/>
              <a:t>passages</a:t>
            </a:r>
          </a:p>
          <a:p>
            <a:pPr algn="l" fontAlgn="base"/>
            <a:r>
              <a:rPr lang="en-US" b="1" dirty="0"/>
              <a:t>deduplicate</a:t>
            </a:r>
          </a:p>
          <a:p>
            <a:pPr algn="l" fontAlgn="base"/>
            <a:endParaRPr lang="en-US" b="1" i="0" dirty="0">
              <a:solidFill>
                <a:srgbClr val="3D70B2"/>
              </a:solidFill>
              <a:effectLst/>
              <a:latin typeface="IBM 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B7B804-0BF1-46D6-BFBD-3869C13B5134}"/>
              </a:ext>
            </a:extLst>
          </p:cNvPr>
          <p:cNvSpPr/>
          <p:nvPr/>
        </p:nvSpPr>
        <p:spPr>
          <a:xfrm>
            <a:off x="6889844" y="4553635"/>
            <a:ext cx="4905510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pl-PL" b="1" dirty="0">
                <a:solidFill>
                  <a:srgbClr val="3D70B2"/>
                </a:solidFill>
                <a:latin typeface="IBM Helvetica"/>
              </a:rPr>
              <a:t>Operators:</a:t>
            </a:r>
          </a:p>
          <a:p>
            <a:pPr algn="l" fontAlgn="base"/>
            <a:r>
              <a:rPr lang="en-US" b="1" dirty="0"/>
              <a:t>. [JSON delimiter]</a:t>
            </a:r>
            <a:endParaRPr lang="pl-PL" b="1" dirty="0"/>
          </a:p>
          <a:p>
            <a:pPr algn="l" fontAlgn="base"/>
            <a:r>
              <a:rPr lang="en-US" b="1" dirty="0"/>
              <a:t>: [Includes]</a:t>
            </a:r>
          </a:p>
          <a:p>
            <a:pPr algn="l" fontAlgn="base"/>
            <a:r>
              <a:rPr lang="en-US" b="1" dirty="0"/>
              <a:t>:: [Exact match]</a:t>
            </a:r>
          </a:p>
          <a:p>
            <a:pPr algn="l" fontAlgn="base"/>
            <a:r>
              <a:rPr lang="en-US" b="1" dirty="0"/>
              <a:t>:! [Does not include]</a:t>
            </a:r>
          </a:p>
          <a:p>
            <a:pPr algn="l" fontAlgn="base"/>
            <a:r>
              <a:rPr lang="en-US" b="1" dirty="0"/>
              <a:t>::! [Not an exact match]</a:t>
            </a:r>
          </a:p>
          <a:p>
            <a:pPr algn="l" fontAlgn="base"/>
            <a:r>
              <a:rPr lang="en-US" b="1" dirty="0"/>
              <a:t>~n [String variation]</a:t>
            </a:r>
          </a:p>
          <a:p>
            <a:pPr algn="l" fontAlgn="base"/>
            <a:r>
              <a:rPr lang="pl-PL" b="1" i="0" dirty="0">
                <a:solidFill>
                  <a:srgbClr val="3D70B2"/>
                </a:solidFill>
                <a:effectLst/>
                <a:latin typeface="IBM Helvetica"/>
              </a:rPr>
              <a:t>...</a:t>
            </a:r>
            <a:endParaRPr lang="en-US" b="1" i="0" dirty="0">
              <a:solidFill>
                <a:srgbClr val="3D70B2"/>
              </a:solidFill>
              <a:effectLst/>
              <a:latin typeface="IBM 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20483715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4019808" cy="838870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Training the queries:</a:t>
            </a: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sz="3200" dirty="0">
                <a:sym typeface="Helvetica Neue Medium"/>
              </a:rPr>
              <a:t>Rating the results: Relevant / Not Relevant</a:t>
            </a:r>
            <a:br>
              <a:rPr lang="pl-PL" sz="3200" dirty="0">
                <a:sym typeface="Helvetica Neue Medium"/>
              </a:rPr>
            </a:br>
            <a:r>
              <a:rPr lang="pl-PL" sz="3200" dirty="0"/>
              <a:t>• </a:t>
            </a:r>
            <a:r>
              <a:rPr lang="pl-PL" sz="3200" dirty="0">
                <a:sym typeface="Helvetica Neue Medium"/>
              </a:rPr>
              <a:t>Min </a:t>
            </a:r>
            <a:r>
              <a:rPr lang="en-US" sz="3200" dirty="0"/>
              <a:t>49 unique training queries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en-US" sz="3200" b="1">
                <a:solidFill>
                  <a:srgbClr val="CCCCCC"/>
                </a:solidFill>
                <a:latin typeface="Courier"/>
              </a:rPr>
              <a:t>{"training":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"total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examples":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54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"available":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"processing":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false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"minimum</a:t>
            </a:r>
            <a:r>
              <a:rPr lang="en-US" sz="3200" b="1" dirty="0" err="1">
                <a:solidFill>
                  <a:srgbClr val="CCCCCC"/>
                </a:solidFill>
                <a:latin typeface="Courier"/>
              </a:rPr>
              <a:t>_queries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added":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"minimum</a:t>
            </a:r>
            <a:r>
              <a:rPr lang="en-US" sz="3200" b="1" dirty="0" err="1">
                <a:solidFill>
                  <a:srgbClr val="CCCCCC"/>
                </a:solidFill>
                <a:latin typeface="Courier"/>
              </a:rPr>
              <a:t>_examples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added":</a:t>
            </a:r>
            <a:r>
              <a:rPr lang="en-US" sz="3200" b="1">
                <a:solidFill>
                  <a:srgbClr val="F99157"/>
                </a:solidFill>
                <a:latin typeface="Courier"/>
              </a:rPr>
              <a:t>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"sufficient</a:t>
            </a:r>
            <a:r>
              <a:rPr lang="en-US" sz="3200" b="1" dirty="0" err="1">
                <a:solidFill>
                  <a:srgbClr val="CCCCCC"/>
                </a:solidFill>
                <a:latin typeface="Courier"/>
              </a:rPr>
              <a:t>_label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diversity":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false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"notices":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13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"successfully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trained": "</a:t>
            </a:r>
            <a:r>
              <a:rPr lang="en-US" sz="3200" b="1">
                <a:solidFill>
                  <a:srgbClr val="99CC99"/>
                </a:solidFill>
                <a:latin typeface="Courier"/>
              </a:rPr>
              <a:t>2017-02-08T14:18:22.786Z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", "data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updated": "</a:t>
            </a:r>
            <a:r>
              <a:rPr lang="en-US" sz="3200" b="1">
                <a:solidFill>
                  <a:srgbClr val="99CC99"/>
                </a:solidFill>
                <a:latin typeface="Courier"/>
              </a:rPr>
              <a:t>2017-02-10T14:18:22.786Z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 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en-US" sz="3200" b="1" dirty="0">
                <a:solidFill>
                  <a:srgbClr val="CCCCCC"/>
                </a:solidFill>
                <a:latin typeface="Courier"/>
              </a:rPr>
              <a:t>}}</a:t>
            </a:r>
            <a:endParaRPr lang="pl-PL" sz="3200" b="1" dirty="0">
              <a:solidFill>
                <a:srgbClr val="CCCCCC"/>
              </a:solidFill>
              <a:latin typeface="Courier"/>
              <a:sym typeface="Helvetica Neue Medium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15387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4019808" cy="68557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Training the queries: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D81F16-A7C7-49FF-A54C-D65681456CE5}"/>
              </a:ext>
            </a:extLst>
          </p:cNvPr>
          <p:cNvSpPr/>
          <p:nvPr/>
        </p:nvSpPr>
        <p:spPr>
          <a:xfrm>
            <a:off x="815747" y="3431079"/>
            <a:ext cx="151224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2400" b="1" dirty="0">
                <a:solidFill>
                  <a:srgbClr val="CCCCCC"/>
                </a:solidFill>
                <a:latin typeface="Courier"/>
              </a:rPr>
              <a:t>{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natural_language_query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  <a:cs typeface="Arial"/>
              </a:rPr>
              <a:t>why is the sky blue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"filter": "</a:t>
            </a:r>
            <a:r>
              <a:rPr lang="en-US" sz="2400" b="1" dirty="0" err="1">
                <a:solidFill>
                  <a:srgbClr val="99CC99"/>
                </a:solidFill>
                <a:latin typeface="Courier"/>
                <a:cs typeface="Arial"/>
              </a:rPr>
              <a:t>text:meteorology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"examples": [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{"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document_id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  <a:cs typeface="Arial"/>
              </a:rPr>
              <a:t>9afcf06e-2ef7-438e-b2a5-e4d9432dc877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"relevance": </a:t>
            </a:r>
            <a:r>
              <a:rPr lang="en-US" sz="2400" b="1" dirty="0">
                <a:solidFill>
                  <a:srgbClr val="F99157"/>
                </a:solidFill>
                <a:latin typeface="Courier"/>
                <a:cs typeface="Arial"/>
              </a:rPr>
              <a:t>0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 },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{"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document_id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  <a:cs typeface="Arial"/>
              </a:rPr>
              <a:t>54f95ac0-3e4f-4756-bea6-7a67b2713c81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"relevance": </a:t>
            </a:r>
            <a:r>
              <a:rPr lang="en-US" sz="2400" b="1" dirty="0">
                <a:solidFill>
                  <a:srgbClr val="F99157"/>
                </a:solidFill>
                <a:latin typeface="Courier"/>
                <a:cs typeface="Arial"/>
              </a:rPr>
              <a:t>1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 },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{"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document_id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  <a:cs typeface="Arial"/>
              </a:rPr>
              <a:t>01bcca32-7300-4c9f-8d32-33ed7ea643da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pl-PL" sz="24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cross_reference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  <a:cs typeface="Arial"/>
              </a:rPr>
              <a:t>my_id_field:1463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"relevance": </a:t>
            </a:r>
            <a:r>
              <a:rPr lang="en-US" sz="2400" b="1" dirty="0">
                <a:solidFill>
                  <a:srgbClr val="F99157"/>
                </a:solidFill>
                <a:latin typeface="Courier"/>
                <a:cs typeface="Arial"/>
              </a:rPr>
              <a:t>4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}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]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en-US" sz="2400" b="1" dirty="0">
                <a:solidFill>
                  <a:srgbClr val="CCCCCC"/>
                </a:solidFill>
                <a:latin typeface="Courier"/>
              </a:rPr>
              <a:t>}</a:t>
            </a:r>
            <a:r>
              <a:rPr lang="pl-PL" sz="2400" b="1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b="1" dirty="0">
              <a:solidFill>
                <a:srgbClr val="CCCCCC"/>
              </a:solidFill>
              <a:latin typeface="Courier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627851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840" y="3181311"/>
            <a:ext cx="4085968" cy="4876800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• Deep learning classification for Natural Language queries</a:t>
            </a:r>
            <a:br>
              <a:rPr lang="pl-PL" sz="3200" dirty="0"/>
            </a:br>
            <a:r>
              <a:rPr lang="pl-PL" sz="3200" dirty="0"/>
              <a:t>• Provide classification with confidence interval </a:t>
            </a:r>
          </a:p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</a:t>
            </a: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cases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Automatic </a:t>
            </a:r>
            <a:r>
              <a:rPr lang="pl-PL" sz="3200" dirty="0" err="1"/>
              <a:t>tagging</a:t>
            </a:r>
            <a:r>
              <a:rPr lang="pl-PL" sz="3200" dirty="0"/>
              <a:t> of </a:t>
            </a:r>
            <a:r>
              <a:rPr lang="pl-PL" sz="3200" dirty="0" err="1"/>
              <a:t>content</a:t>
            </a:r>
            <a:r>
              <a:rPr lang="pl-PL" sz="3200" dirty="0"/>
              <a:t>, </a:t>
            </a:r>
            <a:r>
              <a:rPr lang="pl-PL" sz="3200" dirty="0" err="1"/>
              <a:t>classification</a:t>
            </a:r>
            <a:r>
              <a:rPr lang="pl-PL" sz="3200" dirty="0"/>
              <a:t> of </a:t>
            </a:r>
            <a:r>
              <a:rPr lang="pl-PL" sz="3200" dirty="0" err="1"/>
              <a:t>emails</a:t>
            </a:r>
            <a:r>
              <a:rPr lang="pl-PL" sz="3200" dirty="0"/>
              <a:t>,</a:t>
            </a:r>
            <a:br>
              <a:rPr lang="pl-PL" sz="3200" dirty="0"/>
            </a:br>
            <a:r>
              <a:rPr lang="pl-PL" sz="3200" dirty="0" err="1"/>
              <a:t>intelligent</a:t>
            </a:r>
            <a:r>
              <a:rPr lang="pl-PL" sz="3200" dirty="0"/>
              <a:t> </a:t>
            </a:r>
            <a:r>
              <a:rPr lang="pl-PL" sz="3200" dirty="0" err="1"/>
              <a:t>dialogues</a:t>
            </a:r>
            <a:r>
              <a:rPr lang="pl-PL" sz="3200" dirty="0"/>
              <a:t>. 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3800200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REST API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7248C9-FCA0-4C19-913F-4264E3CC8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19" y="3194287"/>
            <a:ext cx="16000069" cy="388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5894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840" y="3181311"/>
            <a:ext cx="4085968" cy="4876800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Instance creation</a:t>
            </a:r>
          </a:p>
          <a:p>
            <a:pPr marL="0" indent="0">
              <a:buNone/>
            </a:pPr>
            <a:r>
              <a:rPr lang="en-US" dirty="0"/>
              <a:t>• CSV format, UTF-8, escaped, double quotation marks.</a:t>
            </a:r>
            <a:br>
              <a:rPr lang="pl-PL" dirty="0"/>
            </a:br>
            <a:r>
              <a:rPr lang="en-US" dirty="0"/>
              <a:t>• Minimum of 5 records, maximum of 15000 records.</a:t>
            </a:r>
            <a:br>
              <a:rPr lang="pl-PL" dirty="0"/>
            </a:br>
            <a:r>
              <a:rPr lang="en-US" dirty="0"/>
              <a:t>• Maximum of 1024 characters per records.</a:t>
            </a:r>
            <a:br>
              <a:rPr lang="pl-PL" dirty="0"/>
            </a:br>
            <a:r>
              <a:rPr lang="en-US" dirty="0"/>
              <a:t>• Supported languages: </a:t>
            </a:r>
            <a:r>
              <a:rPr lang="en-US" dirty="0" err="1"/>
              <a:t>en</a:t>
            </a:r>
            <a:r>
              <a:rPr lang="en-US" dirty="0"/>
              <a:t>, </a:t>
            </a:r>
            <a:r>
              <a:rPr lang="en-US" dirty="0" err="1"/>
              <a:t>ar</a:t>
            </a:r>
            <a:r>
              <a:rPr lang="en-US" dirty="0"/>
              <a:t>, </a:t>
            </a:r>
            <a:r>
              <a:rPr lang="en-US" dirty="0" err="1"/>
              <a:t>fr</a:t>
            </a:r>
            <a:r>
              <a:rPr lang="en-US" dirty="0"/>
              <a:t>, it, </a:t>
            </a:r>
            <a:r>
              <a:rPr lang="en-US" dirty="0" err="1"/>
              <a:t>pt</a:t>
            </a:r>
            <a:r>
              <a:rPr lang="en-US" dirty="0"/>
              <a:t>, </a:t>
            </a:r>
            <a:r>
              <a:rPr lang="pl-PL" dirty="0"/>
              <a:t>jp, </a:t>
            </a:r>
            <a:r>
              <a:rPr lang="en-US" dirty="0" err="1"/>
              <a:t>es</a:t>
            </a:r>
            <a:r>
              <a:rPr lang="en-US" dirty="0"/>
              <a:t>.</a:t>
            </a:r>
            <a:endParaRPr lang="pl-PL" dirty="0"/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Output consideration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dirty="0"/>
              <a:t>• If less than 10 classes, relevance sum to 1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26" name="Picture 2" descr="https://console.bluemix.net/docs/api/content/services/natural-language-classifier/images/train_sample.png?lang=fr">
            <a:extLst>
              <a:ext uri="{FF2B5EF4-FFF2-40B4-BE49-F238E27FC236}">
                <a16:creationId xmlns:a16="http://schemas.microsoft.com/office/drawing/2014/main" id="{692F2445-B420-4609-B09F-4F4A32FA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5" y="7233313"/>
            <a:ext cx="7927669" cy="23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80197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Guidelines</a:t>
            </a:r>
          </a:p>
          <a:p>
            <a:pPr marL="0" indent="0">
              <a:buNone/>
            </a:pPr>
            <a:r>
              <a:rPr lang="en-US" dirty="0"/>
              <a:t>• Avoid record with more than 60 </a:t>
            </a:r>
            <a:r>
              <a:rPr lang="pl-PL" dirty="0"/>
              <a:t>words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• Avoid to use more than </a:t>
            </a:r>
            <a:r>
              <a:rPr lang="pl-PL" dirty="0"/>
              <a:t>~1</a:t>
            </a:r>
            <a:r>
              <a:rPr lang="en-US" dirty="0"/>
              <a:t>00 classes.</a:t>
            </a:r>
          </a:p>
          <a:p>
            <a:pPr marL="0" indent="0">
              <a:buNone/>
            </a:pPr>
            <a:r>
              <a:rPr lang="en-US" dirty="0"/>
              <a:t>• Do not use less than 5</a:t>
            </a:r>
            <a:r>
              <a:rPr lang="pl-PL" dirty="0"/>
              <a:t>~1</a:t>
            </a:r>
            <a:r>
              <a:rPr lang="en-US" dirty="0"/>
              <a:t>0 records per class.</a:t>
            </a:r>
          </a:p>
          <a:p>
            <a:pPr marL="0" indent="0">
              <a:buNone/>
            </a:pPr>
            <a:r>
              <a:rPr lang="en-US" dirty="0"/>
              <a:t>• Avoid to use more than 3 classes per record.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2299827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 fast example: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971DEC-4E75-44D3-B459-9096FDFBC0B9}"/>
              </a:ext>
            </a:extLst>
          </p:cNvPr>
          <p:cNvSpPr/>
          <p:nvPr/>
        </p:nvSpPr>
        <p:spPr>
          <a:xfrm>
            <a:off x="406411" y="2502535"/>
            <a:ext cx="1611800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-u 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aquemy:yoloPassword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-X POST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 </a:t>
            </a: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-F training_data=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@data_train.csv</a:t>
            </a: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-F 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training_metadata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=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$METADATA</a:t>
            </a: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”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https://gateway.watsonplatform.net/natural-language-classifier/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/v1/classifiers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”</a:t>
            </a:r>
          </a:p>
          <a:p>
            <a:pPr algn="l"/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METADATA=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{</a:t>
            </a:r>
            <a:br>
              <a:rPr lang="pl-PL" b="1" dirty="0">
                <a:solidFill>
                  <a:srgbClr val="CCCCCC"/>
                </a:solidFill>
                <a:latin typeface="Courier"/>
              </a:rPr>
            </a:br>
            <a:r>
              <a:rPr lang="pl-PL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"language":"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en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",</a:t>
            </a: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"name":"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TutorialClassifier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</a:t>
            </a:r>
            <a:br>
              <a:rPr lang="pl-PL" b="1" dirty="0">
                <a:solidFill>
                  <a:srgbClr val="CCCCCC"/>
                </a:solidFill>
                <a:latin typeface="Courier"/>
              </a:rPr>
            </a:br>
            <a:r>
              <a:rPr lang="en-US" b="1" dirty="0">
                <a:solidFill>
                  <a:srgbClr val="CCCCCC"/>
                </a:solidFill>
                <a:latin typeface="Courier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1601954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 fast example: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094BA4-6E51-46AA-AAB6-BE23A5ADEF76}"/>
              </a:ext>
            </a:extLst>
          </p:cNvPr>
          <p:cNvSpPr/>
          <p:nvPr/>
        </p:nvSpPr>
        <p:spPr>
          <a:xfrm>
            <a:off x="430306" y="2568476"/>
            <a:ext cx="159616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-G --user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"{username}"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"{password}„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"https://gateway.watsonplatform.net/natural-language-classifier/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/v1/classifiers/{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classifier_id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}/classify"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–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-data-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urlencode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"text=How hot will it be today?"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1C8F00-44F7-4A80-87E7-71F646C040EB}"/>
              </a:ext>
            </a:extLst>
          </p:cNvPr>
          <p:cNvSpPr/>
          <p:nvPr/>
        </p:nvSpPr>
        <p:spPr>
          <a:xfrm>
            <a:off x="543391" y="5135091"/>
            <a:ext cx="123016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CCCCCC"/>
                </a:solidFill>
                <a:latin typeface="Courier"/>
              </a:rPr>
              <a:t>{ "</a:t>
            </a:r>
            <a:r>
              <a:rPr lang="en-US" sz="2800" b="1" dirty="0" err="1">
                <a:solidFill>
                  <a:srgbClr val="CCCCCC"/>
                </a:solidFill>
                <a:latin typeface="Courier"/>
              </a:rPr>
              <a:t>classifier_id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sz="2800" b="1" dirty="0">
                <a:solidFill>
                  <a:srgbClr val="99CC99"/>
                </a:solidFill>
                <a:latin typeface="Courier"/>
              </a:rPr>
              <a:t>"10D41B-nlc-1"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800" b="1" dirty="0">
                <a:solidFill>
                  <a:srgbClr val="CCCCCC"/>
                </a:solidFill>
                <a:latin typeface="Courier"/>
              </a:rPr>
              <a:t>"text": </a:t>
            </a:r>
            <a:r>
              <a:rPr lang="en-US" sz="2800" b="1" dirty="0">
                <a:solidFill>
                  <a:srgbClr val="99CC99"/>
                </a:solidFill>
                <a:latin typeface="Courier"/>
              </a:rPr>
              <a:t>"How hot will it be today?"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8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800" b="1" dirty="0" err="1">
                <a:solidFill>
                  <a:srgbClr val="CCCCCC"/>
                </a:solidFill>
                <a:latin typeface="Courier"/>
              </a:rPr>
              <a:t>top_class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sz="2800" b="1" dirty="0">
                <a:solidFill>
                  <a:srgbClr val="99CC99"/>
                </a:solidFill>
                <a:latin typeface="Courier"/>
              </a:rPr>
              <a:t>"temperature"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800" b="1" dirty="0">
                <a:solidFill>
                  <a:srgbClr val="CCCCCC"/>
                </a:solidFill>
                <a:latin typeface="Courier"/>
              </a:rPr>
              <a:t>"classes": [ {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8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800" b="1" dirty="0" err="1">
                <a:solidFill>
                  <a:srgbClr val="CCCCCC"/>
                </a:solidFill>
                <a:latin typeface="Courier"/>
              </a:rPr>
              <a:t>class_name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sz="2800" b="1" dirty="0">
                <a:solidFill>
                  <a:srgbClr val="99CC99"/>
                </a:solidFill>
                <a:latin typeface="Courier"/>
              </a:rPr>
              <a:t>"temperature"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8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"confidence": </a:t>
            </a:r>
            <a:r>
              <a:rPr lang="en-US" sz="2800" b="1" dirty="0">
                <a:solidFill>
                  <a:srgbClr val="F99157"/>
                </a:solidFill>
                <a:latin typeface="Courier"/>
              </a:rPr>
              <a:t>0.9998201258549781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 }, {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8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800" b="1" dirty="0" err="1">
                <a:solidFill>
                  <a:srgbClr val="CCCCCC"/>
                </a:solidFill>
                <a:latin typeface="Courier"/>
              </a:rPr>
              <a:t>class_name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sz="2800" b="1" dirty="0">
                <a:solidFill>
                  <a:srgbClr val="99CC99"/>
                </a:solidFill>
                <a:latin typeface="Courier"/>
              </a:rPr>
              <a:t>"conditions"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8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"confidence": </a:t>
            </a:r>
            <a:r>
              <a:rPr lang="en-US" sz="2800" b="1" dirty="0">
                <a:solidFill>
                  <a:srgbClr val="F99157"/>
                </a:solidFill>
                <a:latin typeface="Courier"/>
              </a:rPr>
              <a:t>0.00017987414502176904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800" b="1" dirty="0">
                <a:solidFill>
                  <a:srgbClr val="CCCCCC"/>
                </a:solidFill>
                <a:latin typeface="Courier"/>
              </a:rPr>
              <a:t>] }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30873067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Personality Insight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781702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sz="3200" dirty="0" err="1"/>
              <a:t>Personality</a:t>
            </a:r>
            <a:r>
              <a:rPr lang="pl-PL" sz="3200" dirty="0"/>
              <a:t> (Five </a:t>
            </a:r>
            <a:r>
              <a:rPr lang="pl-PL" sz="3200" dirty="0" err="1"/>
              <a:t>Factors</a:t>
            </a:r>
            <a:r>
              <a:rPr lang="pl-PL" sz="3200" dirty="0"/>
              <a:t> Model), </a:t>
            </a:r>
            <a:r>
              <a:rPr lang="pl-PL" sz="3200" dirty="0" err="1"/>
              <a:t>needs</a:t>
            </a:r>
            <a:r>
              <a:rPr lang="pl-PL" sz="3200" dirty="0"/>
              <a:t> and </a:t>
            </a:r>
            <a:r>
              <a:rPr lang="pl-PL" sz="3200" dirty="0" err="1"/>
              <a:t>values</a:t>
            </a:r>
            <a:r>
              <a:rPr lang="pl-PL" sz="3200" dirty="0"/>
              <a:t> </a:t>
            </a:r>
            <a:r>
              <a:rPr lang="pl-PL" sz="3200" dirty="0" err="1"/>
              <a:t>extraction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pl-PL" sz="3200" dirty="0" err="1"/>
              <a:t>Needs</a:t>
            </a:r>
            <a:r>
              <a:rPr lang="pl-PL" sz="3200" dirty="0"/>
              <a:t> </a:t>
            </a:r>
            <a:r>
              <a:rPr lang="pl-PL" sz="3200" dirty="0" err="1"/>
              <a:t>at</a:t>
            </a:r>
            <a:r>
              <a:rPr lang="pl-PL" sz="3200" dirty="0"/>
              <a:t> </a:t>
            </a:r>
            <a:r>
              <a:rPr lang="pl-PL" sz="3200" dirty="0" err="1"/>
              <a:t>least</a:t>
            </a:r>
            <a:r>
              <a:rPr lang="pl-PL" sz="3200" dirty="0"/>
              <a:t> 1.2k </a:t>
            </a:r>
            <a:r>
              <a:rPr lang="pl-PL" sz="3200" dirty="0" err="1"/>
              <a:t>words</a:t>
            </a:r>
            <a:r>
              <a:rPr lang="pl-PL" sz="3200" dirty="0"/>
              <a:t>.</a:t>
            </a:r>
            <a:br>
              <a:rPr lang="pl-PL" sz="3200" dirty="0"/>
            </a:br>
            <a:r>
              <a:rPr lang="pl-PL" sz="3200" dirty="0"/>
              <a:t>• Any source: twitter, book,... </a:t>
            </a:r>
            <a:br>
              <a:rPr lang="pl-PL" sz="3200" dirty="0"/>
            </a:br>
            <a:br>
              <a:rPr lang="pl-PL" sz="3200" dirty="0"/>
            </a:b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 cases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3200" dirty="0"/>
              <a:t>• Individual customer service, job applicant analysis, market analysis. </a:t>
            </a:r>
            <a:br>
              <a:rPr lang="pl-PL" sz="3200" dirty="0"/>
            </a:br>
            <a:r>
              <a:rPr lang="pl-PL" sz="3200" dirty="0"/>
              <a:t>• Study on the impact of your anouncements </a:t>
            </a:r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</a:rPr>
              <a:t>With the most complex API...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181" y="564909"/>
            <a:ext cx="2282658" cy="2429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D7F27-954E-432B-9BB4-F50981D3F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41" y="8367568"/>
            <a:ext cx="15541298" cy="51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2751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 err="1"/>
              <a:t>What</a:t>
            </a:r>
            <a:r>
              <a:rPr lang="pl-PL" sz="4400" dirty="0"/>
              <a:t> </a:t>
            </a:r>
            <a:r>
              <a:rPr lang="pl-PL" sz="4400" dirty="0" err="1"/>
              <a:t>is</a:t>
            </a:r>
            <a:r>
              <a:rPr lang="pl-PL" sz="4400" dirty="0"/>
              <a:t> Watson?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Watson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equations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AI </a:t>
            </a:r>
            <a:r>
              <a:rPr lang="pl-PL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methods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+ NLP =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Watson </a:t>
            </a:r>
            <a:r>
              <a:rPr lang="pl-PL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Core</a:t>
            </a:r>
            <a:endParaRPr lang="pl-PL" sz="3200" b="1" dirty="0">
              <a:solidFill>
                <a:schemeClr val="tx1">
                  <a:lumMod val="65000"/>
                  <a:lumOff val="35000"/>
                </a:schemeClr>
              </a:solidFill>
              <a:ea typeface="Helvetica Neue Medium"/>
              <a:cs typeface="Helvetica Neue Medium"/>
              <a:sym typeface="Helvetica Neue Medium"/>
            </a:endParaRPr>
          </a:p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Watson Core + (REST) API + IBM Cloud =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Watson Cloud Services</a:t>
            </a:r>
          </a:p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Watson </a:t>
            </a:r>
            <a:r>
              <a:rPr lang="pl-PL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Cloud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Services + </a:t>
            </a:r>
            <a:r>
              <a:rPr lang="pl-PL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Engineer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pl-PL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imagination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= </a:t>
            </a:r>
            <a:r>
              <a:rPr lang="pl-PL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Cognitive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Era</a:t>
            </a: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846AF-E817-41AC-ABE7-FC8BDA509769}"/>
              </a:ext>
            </a:extLst>
          </p:cNvPr>
          <p:cNvSpPr txBox="1"/>
          <p:nvPr/>
        </p:nvSpPr>
        <p:spPr>
          <a:xfrm>
            <a:off x="1790835" y="7651345"/>
            <a:ext cx="1202733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+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Products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 (combination of services for dedicated application / field)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760931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Personality Insight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181" y="564909"/>
            <a:ext cx="2282658" cy="24291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A51A6F-98FA-4B09-9210-21C83ED48D9F}"/>
              </a:ext>
            </a:extLst>
          </p:cNvPr>
          <p:cNvSpPr/>
          <p:nvPr/>
        </p:nvSpPr>
        <p:spPr>
          <a:xfrm>
            <a:off x="1202297" y="1977241"/>
            <a:ext cx="145038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{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word_count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F99157"/>
                </a:solidFill>
                <a:latin typeface="Courier"/>
              </a:rPr>
              <a:t>15223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processed_language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en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"personality"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. . . ],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"needs"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. . . ],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"values"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. . . ],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"behavior"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. . . ],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consumption_preferences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. . . ],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"warnings"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[]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}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7500564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Personality Insight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921789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pl-PL" sz="3200" dirty="0"/>
              <a:t>• Supported languages: </a:t>
            </a:r>
            <a:br>
              <a:rPr lang="pl-PL" sz="3200" dirty="0"/>
            </a:br>
            <a:r>
              <a:rPr lang="pl-PL" sz="3200" dirty="0"/>
              <a:t>	1. </a:t>
            </a:r>
            <a:r>
              <a:rPr lang="en-US" sz="3200" dirty="0"/>
              <a:t>Arabic</a:t>
            </a:r>
            <a:br>
              <a:rPr lang="en-US" sz="3200" dirty="0"/>
            </a:br>
            <a:r>
              <a:rPr lang="pl-PL" sz="3200" dirty="0"/>
              <a:t>	2. </a:t>
            </a:r>
            <a:r>
              <a:rPr lang="en-US" sz="3200" dirty="0"/>
              <a:t>English </a:t>
            </a:r>
            <a:br>
              <a:rPr lang="en-US" sz="3200" dirty="0"/>
            </a:br>
            <a:r>
              <a:rPr lang="pl-PL" sz="3200" dirty="0"/>
              <a:t>	3. </a:t>
            </a:r>
            <a:r>
              <a:rPr lang="en-US" sz="3200" dirty="0"/>
              <a:t>Japanese </a:t>
            </a:r>
            <a:br>
              <a:rPr lang="en-US" sz="3200" dirty="0"/>
            </a:br>
            <a:r>
              <a:rPr lang="pl-PL" sz="3200" dirty="0"/>
              <a:t>	4. </a:t>
            </a:r>
            <a:r>
              <a:rPr lang="en-US" sz="3200" dirty="0"/>
              <a:t>Korean </a:t>
            </a:r>
            <a:br>
              <a:rPr lang="en-US" sz="3200" dirty="0"/>
            </a:br>
            <a:r>
              <a:rPr lang="pl-PL" sz="3200" dirty="0"/>
              <a:t>	5. </a:t>
            </a:r>
            <a:r>
              <a:rPr lang="en-US" sz="3200" dirty="0"/>
              <a:t>Spanish</a:t>
            </a:r>
            <a:br>
              <a:rPr lang="pl-PL" sz="3200" dirty="0"/>
            </a:br>
            <a:br>
              <a:rPr lang="pl-PL" sz="3200" dirty="0"/>
            </a:b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Meaning of the score:</a:t>
            </a:r>
          </a:p>
          <a:p>
            <a:pPr marL="0" indent="0">
              <a:buNone/>
            </a:pPr>
            <a:r>
              <a:rPr lang="pl-PL" sz="3200" dirty="0"/>
              <a:t>• Personality: percentile among a sample population</a:t>
            </a:r>
            <a:br>
              <a:rPr lang="pl-PL" sz="3200" dirty="0"/>
            </a:br>
            <a:r>
              <a:rPr lang="pl-PL" sz="3200" dirty="0"/>
              <a:t>• Behavior: same but according to the temporal distribution</a:t>
            </a:r>
            <a:br>
              <a:rPr lang="pl-PL" sz="3200" dirty="0"/>
            </a:br>
            <a:r>
              <a:rPr lang="pl-PL" sz="3200" dirty="0"/>
              <a:t>• Consummer preferences: {0,0.5,1}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br>
              <a:rPr lang="pl-PL" sz="3200" dirty="0"/>
            </a:b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181" y="564909"/>
            <a:ext cx="2282658" cy="24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69909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Personality Insight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188536" cy="7921789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science behind</a:t>
            </a:r>
          </a:p>
          <a:p>
            <a:pPr marL="0" indent="0" algn="l">
              <a:buNone/>
            </a:pPr>
            <a:r>
              <a:rPr lang="pl-PL" sz="2400" dirty="0"/>
              <a:t>•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/>
              <a:t>Mahmud, Jalal, Michelle X. Zhou, Nimrod Megiddo, Jeffrey Nichols, and Clemens Drews. </a:t>
            </a:r>
            <a:r>
              <a:rPr lang="en-US" sz="2400" b="1" dirty="0"/>
              <a:t>Recommending targeted strangers from whom to solicit information on social media</a:t>
            </a:r>
            <a:r>
              <a:rPr lang="pl-PL" sz="2400" b="1" dirty="0"/>
              <a:t>, </a:t>
            </a:r>
            <a:r>
              <a:rPr lang="en-US" sz="2400" dirty="0"/>
              <a:t>Proceedings of the International Conference on Intelligent User Interfaces (2013): pp. 37-48.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• Lee, Kyumin, Jalal Mahmud, Jilin Chen, Michelle X. Zhou, and Jeffrey Nichols. </a:t>
            </a:r>
            <a:r>
              <a:rPr lang="pl-PL" sz="2400" b="1" dirty="0"/>
              <a:t>Who will retweet this?: Automatically Identifying and Engaging Strangers on Twitter to Spread Information</a:t>
            </a:r>
            <a:r>
              <a:rPr lang="pl-PL" sz="2400" dirty="0"/>
              <a:t>, Proceedings of the International Conference on Intelligent User Interfaces (2014): pp. 247-256.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• Hsieh, Gary, Jilin Chen, Jalal Mahmud, and Jeffrey Nichols. </a:t>
            </a:r>
            <a:r>
              <a:rPr lang="pl-PL" sz="2400" b="1" dirty="0"/>
              <a:t>You read what you value: understanding personal values and reading interests. </a:t>
            </a:r>
            <a:r>
              <a:rPr lang="pl-PL" sz="2400" dirty="0"/>
              <a:t>Proceedings of the SIGCHI Conference on Human Factors in Computing Systems (2014): pp. 983-986.</a:t>
            </a:r>
            <a:br>
              <a:rPr lang="pl-PL" sz="2400" dirty="0"/>
            </a:br>
            <a:br>
              <a:rPr lang="pl-PL" sz="2400" dirty="0"/>
            </a:br>
            <a:r>
              <a:rPr lang="pl-PL" sz="3200" dirty="0"/>
              <a:t>• </a:t>
            </a:r>
            <a:r>
              <a:rPr lang="pl-PL" sz="2400" dirty="0"/>
              <a:t>Arnoux, Pierre-Hadrien, Anbang Xu, Neil Boyette, Jalal Mahmud, Rama Akkiraju, and Vibha Sinha. </a:t>
            </a:r>
            <a:r>
              <a:rPr lang="pl-PL" sz="2400" b="1" dirty="0"/>
              <a:t>25 Tweets to Know you: A New Model to Predict Personality with Social Media. </a:t>
            </a:r>
            <a:r>
              <a:rPr lang="pl-PL" sz="2400" dirty="0"/>
              <a:t>AAAI Publications, Eleventh International AAAI Conference on Web and Social Media (2017): pp. 472-475.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181" y="564909"/>
            <a:ext cx="2282658" cy="24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34886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r>
              <a:rPr lang="pl-PL" sz="3200" dirty="0"/>
              <a:t>• Analyze emotion and language tones in text</a:t>
            </a:r>
            <a:br>
              <a:rPr lang="pl-PL" sz="3200" dirty="0"/>
            </a:br>
            <a:r>
              <a:rPr lang="pl-PL" sz="3200" dirty="0"/>
              <a:t>• Provide Emotion, Language and Social analysis</a:t>
            </a:r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 cases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r>
              <a:rPr lang="pl-PL" sz="3200" dirty="0"/>
              <a:t>• Study on the impact of your anouncements</a:t>
            </a:r>
            <a:br>
              <a:rPr lang="pl-PL" sz="3200" dirty="0"/>
            </a:br>
            <a:r>
              <a:rPr lang="pl-PL" sz="3200" dirty="0"/>
              <a:t>• Study of your customer reactions</a:t>
            </a:r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4533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637685" y="3111542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26" name="Picture 2" descr="Submit content to the Tone Analyzer service and use the results to improve your communications.">
            <a:extLst>
              <a:ext uri="{FF2B5EF4-FFF2-40B4-BE49-F238E27FC236}">
                <a16:creationId xmlns:a16="http://schemas.microsoft.com/office/drawing/2014/main" id="{98E865AA-E583-4428-8FB2-1843D8C07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3" y="2829036"/>
            <a:ext cx="14887575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271599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REST API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r>
              <a:rPr lang="pl-PL" sz="3200" dirty="0"/>
              <a:t>Two endpoints: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• General purpose endpoint</a:t>
            </a:r>
            <a:br>
              <a:rPr lang="pl-PL" sz="3200" dirty="0"/>
            </a:br>
            <a:r>
              <a:rPr lang="pl-PL" sz="3200" dirty="0"/>
              <a:t>• Customer engagment endpoint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AE42DE-D396-4CF3-90C7-3FFE529FE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35" y="5601858"/>
            <a:ext cx="16119918" cy="18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73337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</a:p>
          <a:p>
            <a:pPr marL="0" indent="0">
              <a:buNone/>
            </a:pP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B42904-E8FC-42C6-AB7A-1CE480E82DA1}"/>
              </a:ext>
            </a:extLst>
          </p:cNvPr>
          <p:cNvSpPr/>
          <p:nvPr/>
        </p:nvSpPr>
        <p:spPr>
          <a:xfrm>
            <a:off x="593772" y="2642444"/>
            <a:ext cx="155044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--user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"{username}"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"{password}"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--data-binary @./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request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.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"https://gateway.watsonplatform.net/tone-analyzer/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/v3/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tone?version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=2017-09-21"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0689405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</a:p>
          <a:p>
            <a:pPr marL="0" indent="0">
              <a:buNone/>
            </a:pP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B42904-E8FC-42C6-AB7A-1CE480E82DA1}"/>
              </a:ext>
            </a:extLst>
          </p:cNvPr>
          <p:cNvSpPr/>
          <p:nvPr/>
        </p:nvSpPr>
        <p:spPr>
          <a:xfrm>
            <a:off x="593772" y="2642444"/>
            <a:ext cx="155044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--user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"{username}"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"{password}"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--data-binary @./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request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.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"https://gateway.watsonplatform.net/tone-analyzer/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/v3/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tone?version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=2017-09-21"</a:t>
            </a: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4370A2-5D90-45D2-AFEB-7F2883ED800D}"/>
              </a:ext>
            </a:extLst>
          </p:cNvPr>
          <p:cNvSpPr/>
          <p:nvPr/>
        </p:nvSpPr>
        <p:spPr>
          <a:xfrm>
            <a:off x="517892" y="6983528"/>
            <a:ext cx="140412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{ "text": "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Team, I know that times are tough! Product sales have been disappointing for the past three quarters. We have a competitive product, but we need to do a better job of selling it!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 }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3540376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</a:p>
          <a:p>
            <a:pPr marL="0" indent="0">
              <a:buNone/>
            </a:pP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C7FED5-9657-4EF1-B47E-98327E36B89F}"/>
              </a:ext>
            </a:extLst>
          </p:cNvPr>
          <p:cNvSpPr/>
          <p:nvPr/>
        </p:nvSpPr>
        <p:spPr>
          <a:xfrm>
            <a:off x="304800" y="2255233"/>
            <a:ext cx="16646769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document_tone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"tones"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0.6165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"sadness"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"Sadness"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0.829888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 ]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},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sentences_tone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sentence_id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"Team, I know that times are tough!"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"tones"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0.801827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] },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sentence_id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1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"Product sales have been disappointing for the past three quarters."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"tones"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0.771241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"sadness"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"Sadness"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0.687768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] },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sentence_id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2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"We have a competitive product, but we need to do a better job of selling it!"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"tones"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0.506763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] }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]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000" b="1" dirty="0">
                <a:solidFill>
                  <a:srgbClr val="CCCCCC"/>
                </a:solidFill>
                <a:latin typeface="Courier"/>
              </a:rPr>
              <a:t>}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90856343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Format for the POST endpoints: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3200" dirty="0"/>
              <a:t>• JSON (UTF-8)</a:t>
            </a:r>
            <a:br>
              <a:rPr lang="pl-PL" sz="3200" dirty="0"/>
            </a:br>
            <a:r>
              <a:rPr lang="pl-PL" sz="3200" dirty="0"/>
              <a:t>• HTML</a:t>
            </a:r>
            <a:br>
              <a:rPr lang="pl-PL" sz="3200" dirty="0"/>
            </a:br>
            <a:r>
              <a:rPr lang="pl-PL" sz="3200" dirty="0"/>
              <a:t>• Plain text</a:t>
            </a:r>
          </a:p>
          <a:p>
            <a:pPr marL="0" indent="0">
              <a:buNone/>
            </a:pPr>
            <a:r>
              <a:rPr lang="pl-PL" b="1" dirty="0"/>
              <a:t>For HTML / plain text:</a:t>
            </a:r>
            <a:br>
              <a:rPr lang="pl-PL" b="1" dirty="0"/>
            </a:br>
            <a:r>
              <a:rPr lang="pl-PL" b="1" dirty="0"/>
              <a:t>	</a:t>
            </a:r>
            <a:r>
              <a:rPr lang="fr-FR" dirty="0"/>
              <a:t>Content-Type: </a:t>
            </a:r>
            <a:r>
              <a:rPr lang="fr-FR" dirty="0" err="1"/>
              <a:t>text</a:t>
            </a:r>
            <a:r>
              <a:rPr lang="fr-FR" dirty="0"/>
              <a:t>/</a:t>
            </a:r>
            <a:r>
              <a:rPr lang="fr-FR" dirty="0" err="1"/>
              <a:t>plain;charset</a:t>
            </a:r>
            <a:r>
              <a:rPr lang="fr-FR" dirty="0"/>
              <a:t>=utf-8</a:t>
            </a:r>
            <a:endParaRPr lang="pl-PL" sz="3200" dirty="0">
              <a:solidFill>
                <a:srgbClr val="5592DA"/>
              </a:solidFill>
              <a:sym typeface="Helvetica Neue Medium"/>
            </a:endParaRPr>
          </a:p>
          <a:p>
            <a:pPr marL="0" indent="0">
              <a:buNone/>
            </a:pPr>
            <a:r>
              <a:rPr lang="pl-PL" b="1" dirty="0">
                <a:sym typeface="Helvetica Neue Medium"/>
              </a:rPr>
              <a:t>In general, using CURL, use –data-binary and not --data</a:t>
            </a:r>
            <a:endParaRPr lang="pl-PL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2741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Accelerate research and discovery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962623-F37C-45FA-B707-F58B39D1E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6472"/>
            <a:ext cx="5660577" cy="377371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499753E-31C3-4D29-9D4E-1489241DF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154" y="3336507"/>
            <a:ext cx="1169469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 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the fields of radiology and cardiology there are over 40 modalities… and over 600 diseases to cover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” </a:t>
            </a:r>
            <a:endParaRPr kumimoji="0" lang="en-US" altLang="en-US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ABDB4B-9225-4347-BAC3-9B2A628BB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311" y="7660636"/>
            <a:ext cx="106747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 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80,000 to 160,000 people are killed or permanently disabled </a:t>
            </a:r>
            <a:endParaRPr kumimoji="0" lang="pl-PL" altLang="en-US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every year as a result of 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misdiagnosis ”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A1BC13-510B-4DC1-9827-AB06CF3BE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416" y="5041515"/>
            <a:ext cx="3964847" cy="47436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9E725F-902C-4E41-A427-283A692BB4A7}"/>
              </a:ext>
            </a:extLst>
          </p:cNvPr>
          <p:cNvSpPr/>
          <p:nvPr/>
        </p:nvSpPr>
        <p:spPr>
          <a:xfrm>
            <a:off x="6133747" y="5462987"/>
            <a:ext cx="6450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Watson Imaging Clinical Review</a:t>
            </a:r>
          </a:p>
        </p:txBody>
      </p:sp>
    </p:spTree>
    <p:extLst>
      <p:ext uri="{BB962C8B-B14F-4D97-AF65-F5344CB8AC3E}">
        <p14:creationId xmlns:p14="http://schemas.microsoft.com/office/powerpoint/2010/main" val="3239943274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Emotions classes: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4F6024-3A28-4565-BD6D-1DCF4CB225BD}"/>
              </a:ext>
            </a:extLst>
          </p:cNvPr>
          <p:cNvSpPr/>
          <p:nvPr/>
        </p:nvSpPr>
        <p:spPr>
          <a:xfrm>
            <a:off x="8783796" y="3091421"/>
            <a:ext cx="866775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l-PL" sz="3200" b="1" dirty="0"/>
              <a:t>Customer engagment endpoint</a:t>
            </a:r>
          </a:p>
          <a:p>
            <a:pPr algn="l"/>
            <a:endParaRPr lang="pl-PL" sz="3200" dirty="0"/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Excited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Frustrated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Impolite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Polite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Sad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Satisfied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Sympathetic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255E5-928B-4323-821A-A24F4B01B630}"/>
              </a:ext>
            </a:extLst>
          </p:cNvPr>
          <p:cNvSpPr/>
          <p:nvPr/>
        </p:nvSpPr>
        <p:spPr>
          <a:xfrm>
            <a:off x="2004319" y="3091421"/>
            <a:ext cx="866775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buNone/>
            </a:pPr>
            <a:r>
              <a:rPr lang="pl-PL" sz="3200" b="1" dirty="0"/>
              <a:t>General purpose endpoint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Anger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Fear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Joy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Sadness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Analytical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Confident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Tentative</a:t>
            </a:r>
          </a:p>
        </p:txBody>
      </p:sp>
    </p:spTree>
    <p:extLst>
      <p:ext uri="{BB962C8B-B14F-4D97-AF65-F5344CB8AC3E}">
        <p14:creationId xmlns:p14="http://schemas.microsoft.com/office/powerpoint/2010/main" val="566905811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Customer engagement: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16F098-5894-4B74-838F-A6FE7111F085}"/>
              </a:ext>
            </a:extLst>
          </p:cNvPr>
          <p:cNvSpPr/>
          <p:nvPr/>
        </p:nvSpPr>
        <p:spPr>
          <a:xfrm>
            <a:off x="320254" y="3053915"/>
            <a:ext cx="162004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"utterances"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"Hello, I'm having a problem with your product."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"user"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"customer"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"OK, let me know what's going on, please."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"user"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"agent"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"Well, nothing is working :("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"user"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"customer"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"Sorry to hear that."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"user"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"agent"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3200" b="1" dirty="0">
                <a:solidFill>
                  <a:srgbClr val="CCCCCC"/>
                </a:solidFill>
                <a:latin typeface="Courier"/>
              </a:rPr>
              <a:t>]</a:t>
            </a:r>
            <a:r>
              <a:rPr lang="pl-PL" sz="3200" b="1" dirty="0">
                <a:solidFill>
                  <a:srgbClr val="CCCCCC"/>
                </a:solidFill>
                <a:latin typeface="Courier"/>
              </a:rPr>
              <a:t>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}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4800388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Customer engagement: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3653FC-EE88-4E0B-9D01-C106CA3D1323}"/>
              </a:ext>
            </a:extLst>
          </p:cNvPr>
          <p:cNvSpPr/>
          <p:nvPr/>
        </p:nvSpPr>
        <p:spPr>
          <a:xfrm>
            <a:off x="504454" y="2614642"/>
            <a:ext cx="166674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utterances_tone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utterance_id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F99157"/>
                </a:solidFill>
                <a:latin typeface="Courier"/>
              </a:rPr>
              <a:t>0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utterance_text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"Hello, I'm having a problem with your product."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"tones"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	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F99157"/>
                </a:solidFill>
                <a:latin typeface="Courier"/>
              </a:rPr>
              <a:t>0.718352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	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"polite"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	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"Polite"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]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},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136952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science behind:</a:t>
            </a:r>
          </a:p>
          <a:p>
            <a:pPr marL="0" indent="0">
              <a:buNone/>
            </a:pPr>
            <a:r>
              <a:rPr lang="pl-PL" sz="2400" dirty="0"/>
              <a:t>•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Gou, Liang, Michelle X. Zhou, and Huahai Yang. </a:t>
            </a:r>
            <a:r>
              <a:rPr lang="pl-PL" sz="24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Know Me and ShareMe: Understanding automatically discovered personality traits from social media and user sharing preferences</a:t>
            </a:r>
            <a: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. Proceedings of the SIGCHI Conference on Human Factors in Computing Systems (2014): pp. 955-964.</a:t>
            </a:r>
            <a:b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2400" dirty="0"/>
              <a:t>•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Jian, Zhao, Liang Gou, Wang Fei, and Michelle X. Zhou. </a:t>
            </a:r>
            <a:r>
              <a:rPr lang="pl-PL" sz="24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PEARL: An Interactive Visual Analytic Tool for Understanding Personal Emotion Style Derived from Social Media</a:t>
            </a:r>
            <a: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. In Proceedings of IEEE VAST (2014).</a:t>
            </a:r>
            <a:b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2400" dirty="0"/>
              <a:t>•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DiMicco, Joan M., and David R. Millen</a:t>
            </a:r>
            <a:r>
              <a:rPr lang="pl-PL" sz="24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. Identity Management: Multiple Presentations of Self in Facebook.</a:t>
            </a:r>
            <a: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 In Proceedings of the 2007 International ACM Conference on Supporting Group Work (2007). pp. 383-386. New York, NY, USA: ACM.</a:t>
            </a:r>
            <a:b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2400" dirty="0"/>
              <a:t>•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Byron, Kristin. </a:t>
            </a:r>
            <a:r>
              <a:rPr lang="pl-PL" sz="24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Carrying too Heavy a Load? The Communication and Miscommunication of Emotion by Email. </a:t>
            </a:r>
            <a: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Academy of Management Review, Vol. 33(2) (2008): pp. 309-327.</a:t>
            </a:r>
            <a:b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24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5941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Translator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en-US" sz="3200" dirty="0"/>
              <a:t>• Context dependent translation (</a:t>
            </a:r>
            <a:r>
              <a:rPr lang="pl-PL" sz="3200" dirty="0"/>
              <a:t>„</a:t>
            </a:r>
            <a:r>
              <a:rPr lang="en-US" sz="3200" dirty="0"/>
              <a:t>linguistic model”)</a:t>
            </a:r>
            <a:br>
              <a:rPr lang="pl-PL" sz="3200" dirty="0"/>
            </a:br>
            <a:r>
              <a:rPr lang="pl-PL" sz="3200" dirty="0"/>
              <a:t>	1. News (formal written language)</a:t>
            </a:r>
            <a:br>
              <a:rPr lang="pl-PL" sz="3200" dirty="0"/>
            </a:br>
            <a:r>
              <a:rPr lang="pl-PL" sz="3200" dirty="0"/>
              <a:t>	2. Conversational (informal language)</a:t>
            </a:r>
            <a:br>
              <a:rPr lang="pl-PL" sz="3200" dirty="0"/>
            </a:br>
            <a:r>
              <a:rPr lang="pl-PL" sz="3200" dirty="0"/>
              <a:t>	3. Patents (legal language)</a:t>
            </a:r>
            <a:br>
              <a:rPr lang="pl-PL" sz="3200" dirty="0"/>
            </a:br>
            <a:br>
              <a:rPr lang="en-US" sz="3200" dirty="0"/>
            </a:br>
            <a:r>
              <a:rPr lang="en-US" sz="3200" dirty="0"/>
              <a:t>• </a:t>
            </a:r>
            <a:r>
              <a:rPr lang="pl-PL" sz="3200" dirty="0"/>
              <a:t>Language identification (&gt;60 languages)</a:t>
            </a:r>
            <a:br>
              <a:rPr lang="en-US" sz="3200" dirty="0"/>
            </a:br>
            <a:r>
              <a:rPr lang="en-US" sz="3200" dirty="0"/>
              <a:t>• </a:t>
            </a:r>
            <a:r>
              <a:rPr lang="pl-PL" sz="3200" dirty="0"/>
              <a:t>Custom model for specific context (up to 10 per instance)</a:t>
            </a: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br>
              <a:rPr lang="en-US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Remark: </a:t>
            </a:r>
            <a:r>
              <a:rPr lang="pl-PL" sz="32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source and target languages are per model!</a:t>
            </a:r>
            <a:br>
              <a:rPr lang="en-US" sz="32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52757384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Translator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C6E505-2F27-4AAB-8F4D-3D95F9C1B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77" y="1408859"/>
            <a:ext cx="16388170" cy="79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34383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Translator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br>
              <a:rPr lang="en-US" sz="32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AEC7AA-6ED2-4AC9-90D0-5CA7570F3FD6}"/>
              </a:ext>
            </a:extLst>
          </p:cNvPr>
          <p:cNvSpPr/>
          <p:nvPr/>
        </p:nvSpPr>
        <p:spPr>
          <a:xfrm>
            <a:off x="476156" y="2402115"/>
            <a:ext cx="164536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--user {username}:{password}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"Accept: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 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$DATA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"https://gateway.watsonplatform.net/language-translator/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/v2/translate"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461B84-BBA5-4681-9A6A-5676BAF9A5EF}"/>
              </a:ext>
            </a:extLst>
          </p:cNvPr>
          <p:cNvSpPr/>
          <p:nvPr/>
        </p:nvSpPr>
        <p:spPr>
          <a:xfrm>
            <a:off x="476156" y="5829366"/>
            <a:ext cx="162788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DATA=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{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text":"Hey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 world, 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whats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 up?",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"model_id":"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en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-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es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-conversational"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99CC99"/>
                </a:solidFill>
                <a:latin typeface="Courier"/>
              </a:rPr>
              <a:t>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03107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Translator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br>
              <a:rPr lang="en-US" sz="32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AEC7AA-6ED2-4AC9-90D0-5CA7570F3FD6}"/>
              </a:ext>
            </a:extLst>
          </p:cNvPr>
          <p:cNvSpPr/>
          <p:nvPr/>
        </p:nvSpPr>
        <p:spPr>
          <a:xfrm>
            <a:off x="476156" y="2402115"/>
            <a:ext cx="164536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--user {username}:{password}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"Accept: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 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$DATA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"https://gateway.watsonplatform.net/language-translator/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/v2/translate"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169BA9-3210-4E54-BD32-F6816142FFEB}"/>
              </a:ext>
            </a:extLst>
          </p:cNvPr>
          <p:cNvSpPr/>
          <p:nvPr/>
        </p:nvSpPr>
        <p:spPr>
          <a:xfrm>
            <a:off x="476156" y="5818435"/>
            <a:ext cx="93536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DATA=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{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text":"Hey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 world, 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whats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 up?",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target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":"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fr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,</a:t>
            </a: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 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source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":"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en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,</a:t>
            </a:r>
          </a:p>
          <a:p>
            <a:pPr algn="l"/>
            <a:r>
              <a:rPr lang="en-US" b="1" dirty="0">
                <a:solidFill>
                  <a:srgbClr val="99CC99"/>
                </a:solidFill>
                <a:latin typeface="Courier"/>
              </a:rPr>
              <a:t>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48864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Translator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691510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Custom models</a:t>
            </a: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en-US" sz="3200" dirty="0"/>
              <a:t>• </a:t>
            </a:r>
            <a:r>
              <a:rPr lang="pl-PL" sz="3200" dirty="0"/>
              <a:t>Not all models are customizable</a:t>
            </a:r>
            <a:br>
              <a:rPr lang="pl-PL" sz="3200" dirty="0"/>
            </a:br>
            <a:r>
              <a:rPr lang="en-US" sz="3200" dirty="0"/>
              <a:t>• </a:t>
            </a:r>
            <a:r>
              <a:rPr lang="pl-PL" sz="3200" dirty="0"/>
              <a:t>Training data in </a:t>
            </a:r>
            <a:r>
              <a:rPr lang="en-US" sz="3200" dirty="0"/>
              <a:t>Translation Memory Exchange (TMX)</a:t>
            </a:r>
            <a:br>
              <a:rPr lang="pl-PL" sz="3200" dirty="0"/>
            </a:br>
            <a:r>
              <a:rPr lang="en-US" sz="3200" dirty="0"/>
              <a:t>•</a:t>
            </a:r>
            <a:r>
              <a:rPr lang="pl-PL" sz="3200" dirty="0"/>
              <a:t> Type of corpus: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	1. </a:t>
            </a:r>
            <a:r>
              <a:rPr lang="en-US" sz="3200" dirty="0" err="1"/>
              <a:t>forced_glossary</a:t>
            </a:r>
            <a:r>
              <a:rPr lang="pl-PL" sz="3200" dirty="0"/>
              <a:t>: overwrite the previous examples. Absolute matching.</a:t>
            </a:r>
            <a:br>
              <a:rPr lang="pl-PL" sz="3200" dirty="0"/>
            </a:br>
            <a:r>
              <a:rPr lang="pl-PL" sz="3200" dirty="0"/>
              <a:t>	2. </a:t>
            </a:r>
            <a:r>
              <a:rPr lang="en-US" sz="3200" dirty="0" err="1"/>
              <a:t>parallel_corpus</a:t>
            </a:r>
            <a:r>
              <a:rPr lang="pl-PL" sz="3200" dirty="0"/>
              <a:t>: do not overwrite the previous examples. </a:t>
            </a:r>
            <a:br>
              <a:rPr lang="pl-PL" sz="3200" dirty="0"/>
            </a:br>
            <a:r>
              <a:rPr lang="pl-PL" sz="3200" dirty="0"/>
              <a:t>	3. </a:t>
            </a:r>
            <a:r>
              <a:rPr lang="en-US" sz="3200" dirty="0" err="1"/>
              <a:t>monolingual_corpus</a:t>
            </a:r>
            <a:r>
              <a:rPr lang="pl-PL" sz="3200" dirty="0"/>
              <a:t>: examples in target language (min 1000 sentences)</a:t>
            </a:r>
          </a:p>
          <a:p>
            <a:pPr marL="0" indent="0">
              <a:buNone/>
            </a:pP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610855303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FC91B3-53B7-4547-A870-AB2CE49C8C84}"/>
              </a:ext>
            </a:extLst>
          </p:cNvPr>
          <p:cNvSpPr/>
          <p:nvPr/>
        </p:nvSpPr>
        <p:spPr>
          <a:xfrm>
            <a:off x="631885" y="398651"/>
            <a:ext cx="14678678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F99157"/>
                </a:solidFill>
                <a:latin typeface="inherit"/>
              </a:rPr>
              <a:t>&lt;?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xml version=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"1.0"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encoding=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"UTF-8"</a:t>
            </a:r>
            <a:r>
              <a:rPr lang="en-US" sz="2400" dirty="0">
                <a:solidFill>
                  <a:srgbClr val="F99157"/>
                </a:solidFill>
                <a:latin typeface="inherit"/>
              </a:rPr>
              <a:t>?&gt;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tmx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version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"1.4"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header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creationtool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creationtoolversion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endParaRPr lang="pl-PL" sz="2400" dirty="0">
              <a:solidFill>
                <a:srgbClr val="F2777A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segtype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"sentence"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o-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tmf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adminlang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"EN"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endParaRPr lang="pl-PL" sz="2400" dirty="0">
              <a:solidFill>
                <a:srgbClr val="F2777A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srclang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 err="1">
                <a:solidFill>
                  <a:srgbClr val="99CC99"/>
                </a:solidFill>
                <a:latin typeface="inherit"/>
              </a:rPr>
              <a:t>en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datatype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"rtf"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o-encoding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"UTF-8"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/&gt;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body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xml:lang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 err="1">
                <a:solidFill>
                  <a:srgbClr val="99CC99"/>
                </a:solidFill>
                <a:latin typeface="inherit"/>
              </a:rPr>
              <a:t>en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International Business Machines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xml:lang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 err="1">
                <a:solidFill>
                  <a:srgbClr val="99CC99"/>
                </a:solidFill>
                <a:latin typeface="inherit"/>
              </a:rPr>
              <a:t>fr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International Business Machines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xml:lang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 err="1">
                <a:solidFill>
                  <a:srgbClr val="99CC99"/>
                </a:solidFill>
                <a:latin typeface="inherit"/>
              </a:rPr>
              <a:t>en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patent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xml:lang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 err="1">
                <a:solidFill>
                  <a:srgbClr val="99CC99"/>
                </a:solidFill>
                <a:latin typeface="inherit"/>
              </a:rPr>
              <a:t>fr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brevet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body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tmx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974375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Anticipate and </a:t>
            </a:r>
            <a:r>
              <a:rPr lang="pl-PL" sz="3200" b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preempt disruptions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499753E-31C3-4D29-9D4E-1489241DF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154" y="3336507"/>
            <a:ext cx="1169469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chemeClr val="tx1"/>
                </a:solidFill>
                <a:latin typeface="Arial" panose="020B0604020202020204" pitchFamily="34" charset="0"/>
              </a:rPr>
              <a:t>“</a:t>
            </a:r>
            <a:r>
              <a:rPr lang="pl-PL" altLang="en-US" sz="28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</a:rPr>
              <a:t>SNCF: increasing safety, reliability and savings with </a:t>
            </a:r>
            <a:endParaRPr lang="pl-PL" sz="28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</a:rPr>
              <a:t>predictive </a:t>
            </a:r>
            <a:r>
              <a:rPr lang="en-US" sz="2800" b="1" i="1">
                <a:solidFill>
                  <a:schemeClr val="tx1"/>
                </a:solidFill>
                <a:latin typeface="Arial" panose="020B0604020202020204" pitchFamily="34" charset="0"/>
              </a:rPr>
              <a:t>maintenance</a:t>
            </a:r>
            <a:r>
              <a:rPr lang="pl-PL" sz="28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>
                <a:solidFill>
                  <a:schemeClr val="tx1"/>
                </a:solidFill>
                <a:latin typeface="Arial" panose="020B0604020202020204" pitchFamily="34" charset="0"/>
              </a:rPr>
              <a:t>” </a:t>
            </a:r>
            <a:endParaRPr lang="en-US" altLang="en-US" sz="2800" b="1" i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ABDB4B-9225-4347-BAC3-9B2A628BB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311" y="7660636"/>
            <a:ext cx="150477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</a:t>
            </a:r>
            <a:r>
              <a:rPr kumimoji="0" lang="pl-PL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[...] 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</a:rPr>
              <a:t>deploying thousands of sensors on trains and tracks which are securely sending </a:t>
            </a:r>
            <a:endParaRPr lang="pl-PL" sz="28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</a:rPr>
              <a:t>tens of thousands of data points in the cloud, all </a:t>
            </a:r>
            <a:r>
              <a:rPr lang="en-US" sz="2800" b="1" i="1">
                <a:solidFill>
                  <a:schemeClr val="tx1"/>
                </a:solidFill>
                <a:latin typeface="Arial" panose="020B0604020202020204" pitchFamily="34" charset="0"/>
              </a:rPr>
              <a:t>in real-time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”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9E725F-902C-4E41-A427-283A692BB4A7}"/>
              </a:ext>
            </a:extLst>
          </p:cNvPr>
          <p:cNvSpPr/>
          <p:nvPr/>
        </p:nvSpPr>
        <p:spPr>
          <a:xfrm>
            <a:off x="6220313" y="5462987"/>
            <a:ext cx="6277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Watson </a:t>
            </a:r>
            <a:r>
              <a:rPr lang="pl-PL" dirty="0"/>
              <a:t>Internet of Things (IoT)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7B9177-871B-4173-B140-DDF7F8C35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200"/>
            <a:ext cx="5763604" cy="3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844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pl-PL" sz="3200" dirty="0"/>
              <a:t>• HTTP, Websocket, Asynchronous HTTP interface</a:t>
            </a:r>
            <a:br>
              <a:rPr lang="pl-PL" sz="3200" dirty="0"/>
            </a:br>
            <a:r>
              <a:rPr lang="pl-PL" sz="3200" dirty="0"/>
              <a:t>• Stream or recorded input</a:t>
            </a:r>
            <a:br>
              <a:rPr lang="pl-PL" sz="3200" dirty="0"/>
            </a:br>
            <a:r>
              <a:rPr lang="pl-PL" sz="3200" dirty="0"/>
              <a:t>• Several languages supported</a:t>
            </a:r>
            <a:br>
              <a:rPr lang="pl-PL" sz="3200" dirty="0"/>
            </a:br>
            <a:r>
              <a:rPr lang="pl-PL" sz="3200" dirty="0"/>
              <a:t>• Keyword, timestamp extraction, speaker recognition,....</a:t>
            </a:r>
            <a:br>
              <a:rPr lang="pl-PL" sz="3200" dirty="0"/>
            </a:br>
            <a:r>
              <a:rPr lang="pl-PL" sz="3200" dirty="0"/>
              <a:t>• Custom corpora, </a:t>
            </a:r>
            <a:br>
              <a:rPr lang="pl-PL" sz="3200" dirty="0"/>
            </a:br>
            <a:r>
              <a:rPr lang="pl-PL" sz="3200" dirty="0"/>
              <a:t>  custom words, </a:t>
            </a:r>
            <a:br>
              <a:rPr lang="pl-PL" sz="3200" dirty="0"/>
            </a:br>
            <a:r>
              <a:rPr lang="pl-PL" sz="3200" dirty="0"/>
              <a:t>  custom acoustic models, </a:t>
            </a:r>
            <a:br>
              <a:rPr lang="pl-PL" sz="3200" dirty="0"/>
            </a:br>
            <a:r>
              <a:rPr lang="pl-PL" sz="3200" dirty="0"/>
              <a:t>  custom language models</a:t>
            </a:r>
          </a:p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</a:t>
            </a: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cases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Accessibility, </a:t>
            </a:r>
            <a:r>
              <a:rPr lang="pl-PL" sz="3200" dirty="0" err="1"/>
              <a:t>transcription</a:t>
            </a:r>
            <a:r>
              <a:rPr lang="pl-PL" sz="3200" dirty="0"/>
              <a:t> of </a:t>
            </a:r>
            <a:r>
              <a:rPr lang="pl-PL" sz="3200" dirty="0" err="1"/>
              <a:t>conferences</a:t>
            </a:r>
            <a:r>
              <a:rPr lang="pl-PL" sz="3200" dirty="0"/>
              <a:t> </a:t>
            </a:r>
            <a:r>
              <a:rPr lang="pl-PL" sz="3200" dirty="0" err="1"/>
              <a:t>or</a:t>
            </a:r>
            <a:r>
              <a:rPr lang="pl-PL" sz="3200" dirty="0"/>
              <a:t> </a:t>
            </a:r>
            <a:r>
              <a:rPr lang="pl-PL" sz="3200" dirty="0" err="1"/>
              <a:t>meetings</a:t>
            </a:r>
            <a:r>
              <a:rPr lang="pl-PL" sz="3200" dirty="0"/>
              <a:t>. 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1715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FAD8FA-673F-47DD-8E44-54645A6B3E91}"/>
              </a:ext>
            </a:extLst>
          </p:cNvPr>
          <p:cNvSpPr/>
          <p:nvPr/>
        </p:nvSpPr>
        <p:spPr>
          <a:xfrm>
            <a:off x="1370589" y="2972785"/>
            <a:ext cx="154383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-u {username}:{password}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audio/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flac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--data-binary @{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path_to_file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}audio-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file.flac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99CC99"/>
                </a:solidFill>
                <a:latin typeface="Courier"/>
              </a:rPr>
              <a:t>"https://stream.watsonplatform.net/speech-to-text/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/v1/recognize"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5781213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1876D-CA14-4249-855D-32C5545FAFB2}"/>
              </a:ext>
            </a:extLst>
          </p:cNvPr>
          <p:cNvSpPr/>
          <p:nvPr/>
        </p:nvSpPr>
        <p:spPr>
          <a:xfrm>
            <a:off x="1370590" y="2802599"/>
            <a:ext cx="111286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{ "results": [ { "alternatives": [ { "confidence": 0.8691191673278809, "transcript": "several tornadoes touch down as a line of severe thunderstorms swept through 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colorado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on 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sunday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" } ], "final": true } ], "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result_index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": 0 }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3042968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Audio format</a:t>
            </a: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en-US" dirty="0" err="1"/>
              <a:t>Ogg</a:t>
            </a:r>
            <a:r>
              <a:rPr lang="en-US" dirty="0"/>
              <a:t> </a:t>
            </a:r>
            <a:r>
              <a:rPr lang="pl-PL" dirty="0"/>
              <a:t>or </a:t>
            </a:r>
            <a:r>
              <a:rPr lang="en-US" dirty="0" err="1"/>
              <a:t>WebM</a:t>
            </a:r>
            <a:r>
              <a:rPr lang="en-US" dirty="0"/>
              <a:t> audio with the Opus or </a:t>
            </a:r>
            <a:r>
              <a:rPr lang="en-US" dirty="0" err="1"/>
              <a:t>Vorbis</a:t>
            </a:r>
            <a:r>
              <a:rPr lang="en-US" dirty="0"/>
              <a:t> codec, 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MP3 or MPEG, 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Waveform Audio File Format (WAV), 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Free Lossless Audio Codec (FLAC) 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Linear 16-bit Pulse-Code Modulation (PCM), 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mu-law (or u-law) audio</a:t>
            </a:r>
            <a:endParaRPr lang="pl-PL" sz="3200" dirty="0"/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Sampling rate</a:t>
            </a:r>
          </a:p>
          <a:p>
            <a:pPr marL="0" indent="0">
              <a:buNone/>
            </a:pPr>
            <a:r>
              <a:rPr lang="pl-PL" dirty="0"/>
              <a:t>• </a:t>
            </a:r>
            <a:r>
              <a:rPr lang="en-US" b="1" dirty="0"/>
              <a:t>Broadband</a:t>
            </a:r>
            <a:r>
              <a:rPr lang="pl-PL" dirty="0"/>
              <a:t>, sampled at no less than 16kHz</a:t>
            </a:r>
            <a:br>
              <a:rPr lang="pl-PL" i="1" dirty="0"/>
            </a:br>
            <a:r>
              <a:rPr lang="pl-PL" dirty="0"/>
              <a:t>• </a:t>
            </a:r>
            <a:r>
              <a:rPr lang="pl-PL" b="1" dirty="0"/>
              <a:t>Narrowband</a:t>
            </a:r>
            <a:r>
              <a:rPr lang="pl-PL" dirty="0"/>
              <a:t>, sampled at no less than 8kHz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37174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sym typeface="Helvetica Neue Medium"/>
              </a:rPr>
              <a:t>Limit:</a:t>
            </a:r>
            <a:r>
              <a:rPr lang="pl-PL" sz="3200" b="1" dirty="0">
                <a:solidFill>
                  <a:srgbClr val="5592DA"/>
                </a:solidFill>
              </a:rPr>
              <a:t>100Mb files or stream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7615FA-7F25-4CB0-A801-CE51F4E86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44" y="3095131"/>
            <a:ext cx="9831791" cy="424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74897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sym typeface="Helvetica Neue Medium"/>
              </a:rPr>
              <a:t>Limit:</a:t>
            </a:r>
            <a:r>
              <a:rPr lang="pl-PL" sz="3200" b="1" dirty="0">
                <a:solidFill>
                  <a:srgbClr val="5592DA"/>
                </a:solidFill>
              </a:rPr>
              <a:t> Languages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E684E-76BD-40A5-B309-CE5D6EFB0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02" y="2497551"/>
            <a:ext cx="9370187" cy="68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38698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Streaming</a:t>
            </a:r>
          </a:p>
          <a:p>
            <a:pPr marL="0" indent="0">
              <a:buNone/>
            </a:pPr>
            <a:r>
              <a:rPr lang="pl-PL" sz="3200" dirty="0"/>
              <a:t>• Natural with Websocket</a:t>
            </a:r>
            <a:br>
              <a:rPr lang="pl-PL" sz="3200" dirty="0"/>
            </a:br>
            <a:r>
              <a:rPr lang="pl-PL" sz="3200" dirty="0"/>
              <a:t>• With HTTP: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B161B3-86C0-44D4-AD94-DBAD1E01E87F}"/>
              </a:ext>
            </a:extLst>
          </p:cNvPr>
          <p:cNvSpPr/>
          <p:nvPr/>
        </p:nvSpPr>
        <p:spPr>
          <a:xfrm>
            <a:off x="1032914" y="4167372"/>
            <a:ext cx="150497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-u {username}:{password}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audio/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flac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"Transfer-Encoding: chunked"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--data-binary @{path}audio-file1.flac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--data-binary @{path}audio-file2.fla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c</a:t>
            </a:r>
          </a:p>
          <a:p>
            <a:pPr algn="l"/>
            <a:r>
              <a:rPr lang="en-US" b="1" dirty="0">
                <a:solidFill>
                  <a:srgbClr val="99CC99"/>
                </a:solidFill>
                <a:latin typeface="Courier"/>
              </a:rPr>
              <a:t>"https://stream.watsonplatform.net/speech-to-text/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/v1/recognize"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032068-FE9C-4855-83E5-00E02E727766}"/>
              </a:ext>
            </a:extLst>
          </p:cNvPr>
          <p:cNvSpPr/>
          <p:nvPr/>
        </p:nvSpPr>
        <p:spPr>
          <a:xfrm>
            <a:off x="6724938" y="8594648"/>
            <a:ext cx="86677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buNone/>
            </a:pPr>
            <a:r>
              <a:rPr lang="pl-PL" dirty="0"/>
              <a:t>Careful with timeouts!</a:t>
            </a:r>
            <a:br>
              <a:rPr lang="pl-PL" dirty="0"/>
            </a:br>
            <a:endParaRPr lang="pl-PL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3825315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Additional features</a:t>
            </a: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dirty="0"/>
              <a:t>Speaker label</a:t>
            </a:r>
            <a:br>
              <a:rPr lang="pl-PL" dirty="0"/>
            </a:br>
            <a:r>
              <a:rPr lang="pl-PL" dirty="0"/>
              <a:t>• Keyword spotting</a:t>
            </a:r>
            <a:r>
              <a:rPr lang="en-US" dirty="0"/>
              <a:t> </a:t>
            </a:r>
            <a:br>
              <a:rPr lang="pl-PL" dirty="0"/>
            </a:br>
            <a:r>
              <a:rPr lang="pl-PL" dirty="0"/>
              <a:t>• Interim results and max alternatives</a:t>
            </a:r>
            <a:br>
              <a:rPr lang="pl-PL" dirty="0"/>
            </a:br>
            <a:r>
              <a:rPr lang="pl-PL" dirty="0"/>
              <a:t>• Custom models</a:t>
            </a:r>
            <a:endParaRPr lang="pl-P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89170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5592DA"/>
                </a:solidFill>
              </a:rPr>
              <a:t>Speaker labels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4493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5592DA"/>
                </a:solidFill>
              </a:rPr>
              <a:t>Keyword spotting</a:t>
            </a: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9487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Recommand with confidence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EFE69-767A-4EE4-AEA7-46A3C4564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98" y="5823285"/>
            <a:ext cx="10565366" cy="3930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62F5C9-8873-451C-A7A9-63C0A21A9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2" y="3282597"/>
            <a:ext cx="11291942" cy="2540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ECBE7-9D9A-45A9-B37A-70B829842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2610" y="3281929"/>
            <a:ext cx="4901186" cy="2541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AB6F21-8214-4F03-A0FF-429AF92250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0099" y="5823285"/>
            <a:ext cx="8834998" cy="393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0323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5592DA"/>
                </a:solidFill>
              </a:rPr>
              <a:t>Interim results</a:t>
            </a:r>
            <a:r>
              <a:rPr lang="pl-PL" sz="3200" b="1" dirty="0">
                <a:solidFill>
                  <a:srgbClr val="5592DA"/>
                </a:solidFill>
              </a:rPr>
              <a:t> and </a:t>
            </a:r>
            <a:r>
              <a:rPr lang="en-US" sz="3200" b="1" dirty="0">
                <a:solidFill>
                  <a:srgbClr val="5592DA"/>
                </a:solidFill>
              </a:rPr>
              <a:t>Maximum alternatives</a:t>
            </a: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93555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</a:rPr>
              <a:t>Custom Language Model</a:t>
            </a:r>
            <a:endParaRPr lang="en-US" sz="3200" b="1" dirty="0">
              <a:solidFill>
                <a:srgbClr val="5592DA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2613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 &amp;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</a:rPr>
              <a:t>Custom Acoustic Model</a:t>
            </a:r>
            <a:endParaRPr lang="en-US" sz="3200" b="1" dirty="0">
              <a:solidFill>
                <a:srgbClr val="5592DA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1825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757" y="754056"/>
            <a:ext cx="2720862" cy="2589026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pl-PL" sz="3200" dirty="0"/>
              <a:t>• Streaming (Websocket interface)</a:t>
            </a:r>
            <a:br>
              <a:rPr lang="pl-PL" sz="3200" dirty="0"/>
            </a:br>
            <a:r>
              <a:rPr lang="pl-PL" sz="3200" dirty="0"/>
              <a:t>• Audio format: Ogg, WebM, WAV, FLAC, MP3,...</a:t>
            </a:r>
            <a:br>
              <a:rPr lang="pl-PL" sz="3200" b="1" dirty="0">
                <a:solidFill>
                  <a:srgbClr val="5592DA"/>
                </a:solidFill>
                <a:sym typeface="Helvetica Neue Medium"/>
              </a:rPr>
            </a:br>
            <a:r>
              <a:rPr lang="pl-PL" sz="3200" dirty="0"/>
              <a:t>• Different voices (for some languages)</a:t>
            </a:r>
            <a:br>
              <a:rPr lang="pl-PL" sz="3200" dirty="0"/>
            </a:br>
            <a:r>
              <a:rPr lang="pl-PL" sz="3200" dirty="0"/>
              <a:t>• Input as test or SSML (Speech Synthesis Markup Language)</a:t>
            </a:r>
            <a:br>
              <a:rPr lang="pl-PL" sz="3200" dirty="0"/>
            </a:br>
            <a:r>
              <a:rPr lang="pl-PL" sz="3200" dirty="0"/>
              <a:t>• Expressive SSML (SSML extension for speaking styles)</a:t>
            </a:r>
            <a:br>
              <a:rPr lang="pl-PL" sz="3200" dirty="0"/>
            </a:br>
            <a:r>
              <a:rPr lang="pl-PL" sz="3200" dirty="0"/>
              <a:t>• Voice transformation (SSML extension to tune pitch, rate, timbre)</a:t>
            </a:r>
            <a:br>
              <a:rPr lang="pl-PL" sz="3200" dirty="0"/>
            </a:br>
            <a:r>
              <a:rPr lang="pl-PL" sz="3200" dirty="0"/>
              <a:t>• Timing (for Websocket)</a:t>
            </a:r>
            <a:br>
              <a:rPr lang="pl-PL" sz="3200" dirty="0"/>
            </a:br>
            <a:r>
              <a:rPr lang="pl-PL" sz="3200" dirty="0"/>
              <a:t>• Custom pronunciation (using IPA or IBM SPR)</a:t>
            </a:r>
            <a:br>
              <a:rPr lang="pl-PL" sz="3200" dirty="0"/>
            </a:br>
            <a:r>
              <a:rPr lang="pl-PL" sz="3200" dirty="0"/>
              <a:t>• Languages: English (UK, US), Spanish (Castilian, Latin, US), Japanese,                     </a:t>
            </a:r>
            <a:br>
              <a:rPr lang="pl-PL" sz="3200" dirty="0"/>
            </a:br>
            <a:r>
              <a:rPr lang="pl-PL" sz="3200" dirty="0"/>
              <a:t>                       French, Portuguese (Brazilian), German, Italian,</a:t>
            </a:r>
          </a:p>
        </p:txBody>
      </p:sp>
    </p:spTree>
    <p:extLst>
      <p:ext uri="{BB962C8B-B14F-4D97-AF65-F5344CB8AC3E}">
        <p14:creationId xmlns:p14="http://schemas.microsoft.com/office/powerpoint/2010/main" val="3464062501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757" y="754056"/>
            <a:ext cx="2720862" cy="2589026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TODO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456984567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Visual Recognition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pl-PL" sz="3200" dirty="0"/>
              <a:t>• Deep-learning methods to classify images</a:t>
            </a:r>
            <a:br>
              <a:rPr lang="pl-PL" sz="3200" dirty="0"/>
            </a:br>
            <a:r>
              <a:rPr lang="pl-PL" sz="3200" dirty="0"/>
              <a:t>• Can be trained with your own model</a:t>
            </a:r>
            <a:br>
              <a:rPr lang="pl-PL" sz="3200" dirty="0"/>
            </a:br>
            <a:r>
              <a:rPr lang="pl-PL" sz="3200" dirty="0"/>
              <a:t>• Face, words, persons detection</a:t>
            </a:r>
            <a:br>
              <a:rPr lang="pl-PL" sz="3200" dirty="0"/>
            </a:br>
            <a:r>
              <a:rPr lang="pl-PL" sz="3200" dirty="0"/>
              <a:t>• Age estimation, tagging and classification</a:t>
            </a:r>
            <a:br>
              <a:rPr lang="pl-PL" sz="3200" dirty="0"/>
            </a:br>
            <a:r>
              <a:rPr lang="pl-PL" sz="3200" dirty="0"/>
              <a:t>• Similar content suggestions</a:t>
            </a:r>
          </a:p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</a:t>
            </a: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cases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Automatic </a:t>
            </a:r>
            <a:r>
              <a:rPr lang="pl-PL" sz="3200" dirty="0" err="1"/>
              <a:t>organization</a:t>
            </a:r>
            <a:r>
              <a:rPr lang="pl-PL" sz="3200" dirty="0"/>
              <a:t> of </a:t>
            </a:r>
            <a:r>
              <a:rPr lang="pl-PL" sz="3200" dirty="0" err="1"/>
              <a:t>images</a:t>
            </a:r>
            <a:r>
              <a:rPr lang="pl-PL" sz="3200" dirty="0"/>
              <a:t>, </a:t>
            </a:r>
            <a:r>
              <a:rPr lang="pl-PL" sz="3200" dirty="0" err="1"/>
              <a:t>social</a:t>
            </a:r>
            <a:r>
              <a:rPr lang="pl-PL" sz="3200" dirty="0"/>
              <a:t> media </a:t>
            </a:r>
            <a:r>
              <a:rPr lang="pl-PL" sz="3200" dirty="0" err="1"/>
              <a:t>segmentation</a:t>
            </a:r>
            <a:r>
              <a:rPr lang="pl-PL" sz="3200" dirty="0"/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830" y="1523999"/>
            <a:ext cx="2603607" cy="26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43203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</a:t>
            </a:r>
            <a:r>
              <a:rPr lang="pl-PL" sz="4400" dirty="0" err="1"/>
              <a:t>Cloud</a:t>
            </a:r>
            <a:r>
              <a:rPr lang="pl-PL" sz="4400" dirty="0"/>
              <a:t> Services </a:t>
            </a:r>
            <a:r>
              <a:rPr lang="mr-IN" sz="4400" dirty="0"/>
              <a:t>–</a:t>
            </a:r>
            <a:r>
              <a:rPr lang="pl-PL" sz="4400" dirty="0"/>
              <a:t> </a:t>
            </a:r>
            <a:r>
              <a:rPr lang="pl-PL" sz="4400" dirty="0" err="1"/>
              <a:t>Others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EFF1E-868D-44AB-8A62-56EB6AD6B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76" y="3043302"/>
            <a:ext cx="16465310" cy="53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6833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</a:t>
            </a:r>
            <a:r>
              <a:rPr lang="pl-PL" sz="4400" strike="sngStrike" dirty="0"/>
              <a:t>Conversation</a:t>
            </a:r>
            <a:r>
              <a:rPr lang="pl-PL" sz="4400" dirty="0"/>
              <a:t> Assistant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• Creation of natural language dialogues</a:t>
            </a:r>
            <a:br>
              <a:rPr lang="pl-PL" sz="3200" dirty="0"/>
            </a:br>
            <a:r>
              <a:rPr lang="pl-PL" sz="3200" dirty="0"/>
              <a:t>• Include profile tracking for learning</a:t>
            </a:r>
            <a:br>
              <a:rPr lang="pl-PL" sz="3200" dirty="0"/>
            </a:br>
            <a:r>
              <a:rPr lang="pl-PL" sz="3200" dirty="0"/>
              <a:t>• Visual builder tool</a:t>
            </a:r>
          </a:p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</a:t>
            </a: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cases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sz="3200" dirty="0" err="1"/>
              <a:t>Ordering</a:t>
            </a:r>
            <a:r>
              <a:rPr lang="pl-PL" sz="3200" dirty="0"/>
              <a:t> online</a:t>
            </a:r>
            <a:br>
              <a:rPr lang="pl-PL" sz="3200" dirty="0"/>
            </a:br>
            <a:r>
              <a:rPr lang="pl-PL" sz="3200" dirty="0"/>
              <a:t>• First </a:t>
            </a:r>
            <a:r>
              <a:rPr lang="pl-PL" sz="3200" dirty="0" err="1"/>
              <a:t>line</a:t>
            </a:r>
            <a:r>
              <a:rPr lang="pl-PL" sz="3200" dirty="0"/>
              <a:t> online </a:t>
            </a:r>
            <a:r>
              <a:rPr lang="pl-PL" sz="3200" dirty="0" err="1"/>
              <a:t>support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pl-PL" sz="3200" dirty="0" err="1"/>
              <a:t>Intelligent</a:t>
            </a:r>
            <a:r>
              <a:rPr lang="pl-PL" sz="3200" dirty="0"/>
              <a:t> </a:t>
            </a:r>
            <a:r>
              <a:rPr lang="pl-PL" sz="3200" dirty="0" err="1"/>
              <a:t>home</a:t>
            </a:r>
            <a:r>
              <a:rPr lang="pl-PL" sz="3200" dirty="0"/>
              <a:t> automation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8575" y="2708740"/>
            <a:ext cx="5128442" cy="4298036"/>
          </a:xfrm>
          <a:prstGeom prst="rect">
            <a:avLst/>
          </a:prstGeom>
        </p:spPr>
      </p:pic>
      <p:pic>
        <p:nvPicPr>
          <p:cNvPr id="4098" name="Picture 2" descr="nalezione obrazy dla zapytania conversation watso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796" y="152400"/>
            <a:ext cx="1852233" cy="185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374434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Conversation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098" name="Picture 2" descr="nalezione obrazy dla zapytania conversation watso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796" y="152400"/>
            <a:ext cx="1852233" cy="185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E2BB14-5672-4911-8574-502874425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16" y="2682938"/>
            <a:ext cx="15520479" cy="67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35311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Conversation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TODO</a:t>
            </a: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098" name="Picture 2" descr="nalezione obrazy dla zapytania conversation watso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796" y="152400"/>
            <a:ext cx="1852233" cy="185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073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Scale expertise and learning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3200" b="1" dirty="0"/>
              <a:t>Watson for Oncology</a:t>
            </a:r>
            <a:r>
              <a:rPr lang="pl-PL" sz="3200" b="1" dirty="0"/>
              <a:t>: 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3200" dirty="0"/>
              <a:t>Help identify evidenced-based, patient-centric treatment options</a:t>
            </a:r>
            <a:r>
              <a:rPr lang="pl-PL" sz="3200" dirty="0"/>
              <a:t>.</a:t>
            </a:r>
            <a:endParaRPr lang="en-US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Watson Drug Discovery: 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3200" dirty="0">
                <a:latin typeface="+mn-lt"/>
                <a:ea typeface="Helvetica Neue Light"/>
                <a:cs typeface="Helvetica Neue Light"/>
                <a:sym typeface="Helvetica Neue Light"/>
              </a:rPr>
              <a:t>IBM and Pfizer to Accelerate Immuno-oncology Research with Watson for Drug Discovery.</a:t>
            </a:r>
            <a:endParaRPr lang="pl-PL" sz="3200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3200" dirty="0">
                <a:latin typeface="+mn-lt"/>
                <a:ea typeface="Helvetica Neue Light"/>
                <a:cs typeface="Helvetica Neue Light"/>
                <a:sym typeface="Helvetica Neue Light"/>
              </a:rPr>
              <a:t>Barrow Neurological Institute engaged IBM Watson for Drug Discovery to search research documents for potential connections and help identify new RNA-binding proteins linked to ALS.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9E725F-902C-4E41-A427-283A692BB4A7}"/>
              </a:ext>
            </a:extLst>
          </p:cNvPr>
          <p:cNvSpPr/>
          <p:nvPr/>
        </p:nvSpPr>
        <p:spPr>
          <a:xfrm>
            <a:off x="13980714" y="4276635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473860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761228" y="641541"/>
            <a:ext cx="14784135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More Complex 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Use Case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582709-21D8-4EDE-9356-77F63834B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366" y="4702065"/>
            <a:ext cx="9598064" cy="47388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70606-3B03-419B-BA94-3B1C46E9D985}"/>
              </a:ext>
            </a:extLst>
          </p:cNvPr>
          <p:cNvSpPr/>
          <p:nvPr/>
        </p:nvSpPr>
        <p:spPr>
          <a:xfrm>
            <a:off x="1611366" y="2070253"/>
            <a:ext cx="119725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29" rtl="0" latinLnBrk="1" hangingPunct="0"/>
            <a:r>
              <a:rPr lang="en-US" b="1" dirty="0">
                <a:solidFill>
                  <a:srgbClr val="F8F8F8"/>
                </a:solidFill>
                <a:cs typeface="Arial"/>
              </a:rPr>
              <a:t>Unsupervised Video Semantic Partitioning Using</a:t>
            </a:r>
            <a:endParaRPr lang="pl-PL" b="1" dirty="0">
              <a:solidFill>
                <a:srgbClr val="F8F8F8"/>
              </a:solidFill>
              <a:cs typeface="Arial"/>
            </a:endParaRPr>
          </a:p>
          <a:p>
            <a:pPr algn="l" defTabSz="584229" rtl="0" latinLnBrk="1" hangingPunct="0"/>
            <a:r>
              <a:rPr lang="en-US" b="1" dirty="0">
                <a:solidFill>
                  <a:srgbClr val="F8F8F8"/>
                </a:solidFill>
                <a:cs typeface="Arial"/>
              </a:rPr>
              <a:t>IBM Watson and Topic Modelling.</a:t>
            </a:r>
            <a:r>
              <a:rPr lang="pl-PL" b="1" dirty="0">
                <a:solidFill>
                  <a:srgbClr val="F8F8F8"/>
                </a:solidFill>
                <a:cs typeface="Arial"/>
              </a:rPr>
              <a:t> </a:t>
            </a:r>
          </a:p>
          <a:p>
            <a:pPr algn="l" defTabSz="584229" rtl="0" latinLnBrk="1" hangingPunct="0"/>
            <a:r>
              <a:rPr lang="en-US" dirty="0">
                <a:solidFill>
                  <a:srgbClr val="FFFFFF"/>
                </a:solidFill>
                <a:cs typeface="Arial"/>
              </a:rPr>
              <a:t>Alexandre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Quemy</a:t>
            </a:r>
            <a:r>
              <a:rPr lang="en-US" dirty="0">
                <a:solidFill>
                  <a:srgbClr val="F8F8F8"/>
                </a:solidFill>
                <a:cs typeface="Arial"/>
              </a:rPr>
              <a:t>,</a:t>
            </a:r>
            <a:r>
              <a:rPr lang="pl-PL" dirty="0">
                <a:solidFill>
                  <a:srgbClr val="F8F8F8"/>
                </a:solidFill>
                <a:cs typeface="Arial"/>
              </a:rPr>
              <a:t> </a:t>
            </a:r>
            <a:r>
              <a:rPr lang="en-US" dirty="0">
                <a:solidFill>
                  <a:srgbClr val="F8F8F8"/>
                </a:solidFill>
                <a:cs typeface="Arial"/>
              </a:rPr>
              <a:t>Krzysztof </a:t>
            </a:r>
            <a:r>
              <a:rPr lang="en-US" dirty="0" err="1">
                <a:solidFill>
                  <a:srgbClr val="F8F8F8"/>
                </a:solidFill>
                <a:cs typeface="Arial"/>
              </a:rPr>
              <a:t>Jamrog</a:t>
            </a:r>
            <a:r>
              <a:rPr lang="en-US" dirty="0">
                <a:solidFill>
                  <a:srgbClr val="F8F8F8"/>
                </a:solidFill>
                <a:cs typeface="Arial"/>
              </a:rPr>
              <a:t>, Marcin </a:t>
            </a:r>
            <a:r>
              <a:rPr lang="en-US" dirty="0" err="1">
                <a:solidFill>
                  <a:srgbClr val="F8F8F8"/>
                </a:solidFill>
                <a:cs typeface="Arial"/>
              </a:rPr>
              <a:t>Janiszewski</a:t>
            </a:r>
            <a:r>
              <a:rPr lang="pl-PL" dirty="0">
                <a:solidFill>
                  <a:srgbClr val="F8F8F8"/>
                </a:solidFill>
                <a:cs typeface="Arial"/>
              </a:rPr>
              <a:t>, </a:t>
            </a:r>
            <a:r>
              <a:rPr lang="en-US" dirty="0">
                <a:solidFill>
                  <a:srgbClr val="F8F8F8"/>
                </a:solidFill>
                <a:cs typeface="Arial"/>
              </a:rPr>
              <a:t>EDBT/ICDT</a:t>
            </a:r>
            <a:r>
              <a:rPr lang="pl-PL" dirty="0">
                <a:solidFill>
                  <a:srgbClr val="F8F8F8"/>
                </a:solidFill>
                <a:cs typeface="Arial"/>
              </a:rPr>
              <a:t>,</a:t>
            </a:r>
            <a:r>
              <a:rPr lang="pl-PL" b="1" dirty="0">
                <a:solidFill>
                  <a:srgbClr val="F8F8F8"/>
                </a:solidFill>
                <a:cs typeface="Arial"/>
              </a:rPr>
              <a:t> </a:t>
            </a:r>
            <a:r>
              <a:rPr lang="en-US" b="1" dirty="0">
                <a:solidFill>
                  <a:srgbClr val="F8F8F8"/>
                </a:solidFill>
                <a:cs typeface="Arial"/>
              </a:rPr>
              <a:t> </a:t>
            </a:r>
            <a:r>
              <a:rPr lang="en-US" dirty="0">
                <a:solidFill>
                  <a:srgbClr val="F8F8F8"/>
                </a:solidFill>
              </a:rPr>
              <a:t>Workshops 2018: 44-49</a:t>
            </a:r>
            <a:endParaRPr lang="pl-PL" dirty="0">
              <a:solidFill>
                <a:srgbClr val="F8F8F8"/>
              </a:solidFill>
              <a:ea typeface="Arial"/>
              <a:cs typeface="Arial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80206653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Video Semantic Partitioning Problem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583934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Practical formulation: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4523" lvl="1" indent="0">
              <a:spcBef>
                <a:spcPts val="0"/>
              </a:spcBef>
              <a:buSzPct val="100000"/>
              <a:buNone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10 1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406AC21-A2CA-4A79-B7B4-68C20E95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B6D468-D129-4FBB-89F9-ED289EECFA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3920309"/>
            <a:ext cx="7239902" cy="16455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DBFB5D-E64F-4A2A-9554-29353881BBA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644871"/>
            <a:ext cx="8757635" cy="1855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D1003-92DF-4420-AA33-8CD52B2B7C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0934" y="3037450"/>
            <a:ext cx="8869329" cy="34112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875898-CEDB-472E-92D3-F5C2D08F50D9}"/>
              </a:ext>
            </a:extLst>
          </p:cNvPr>
          <p:cNvSpPr/>
          <p:nvPr/>
        </p:nvSpPr>
        <p:spPr>
          <a:xfrm>
            <a:off x="975192" y="2451421"/>
            <a:ext cx="86677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4523" lvl="1" indent="0" algn="l">
              <a:spcBef>
                <a:spcPts val="0"/>
              </a:spcBef>
              <a:buSzPct val="100000"/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streams, each being a signal on 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associated metric: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CB7557-AB21-4AEC-BCF4-C6CC5D544E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94" y="2953536"/>
            <a:ext cx="3813096" cy="354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ED00C-F3F8-4C80-9F76-CDA321775E0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23" y="2536863"/>
            <a:ext cx="704186" cy="354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2DF12C-11E4-437D-B897-C10924150ED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31" y="2681268"/>
            <a:ext cx="194185" cy="1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95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Feature Streams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583934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 from the visual part: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extract frames every 3 seconds.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Between two frames, pixel-based Hamming distance and a perceptual hash: 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two blocs, we use as representant the last and first extracted frames.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IBM Watson Visual Recognition we extracted from each frame a list of tags with confidence.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spcBef>
                <a:spcPts val="0"/>
              </a:spcBef>
              <a:buSzPct val="100000"/>
              <a:buFontTx/>
              <a:buChar char="→"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10 1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406AC21-A2CA-4A79-B7B4-68C20E95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34A12-A01C-4CDC-81BC-D4AFC6A319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18" y="5848791"/>
            <a:ext cx="9679584" cy="2728978"/>
          </a:xfrm>
          <a:prstGeom prst="rect">
            <a:avLst/>
          </a:prstGeom>
        </p:spPr>
      </p:pic>
      <p:pic>
        <p:nvPicPr>
          <p:cNvPr id="11" name="Picture 10 2">
            <a:extLst>
              <a:ext uri="{FF2B5EF4-FFF2-40B4-BE49-F238E27FC236}">
                <a16:creationId xmlns:a16="http://schemas.microsoft.com/office/drawing/2014/main" id="{EC8BB7D4-8653-4527-96D3-BCB917B872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58" y="5818744"/>
            <a:ext cx="424646" cy="345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F2F265-F77E-44A4-8F45-064C6B04651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58" y="6410519"/>
            <a:ext cx="2069080" cy="44107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3A68FB6-C079-4E97-9CA7-A570A3BAE14C}"/>
              </a:ext>
            </a:extLst>
          </p:cNvPr>
          <p:cNvSpPr/>
          <p:nvPr/>
        </p:nvSpPr>
        <p:spPr>
          <a:xfrm>
            <a:off x="1756387" y="5727044"/>
            <a:ext cx="3148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0" algn="l">
              <a:spcBef>
                <a:spcPts val="0"/>
              </a:spcBef>
              <a:buSzPct val="100000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words in block j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E5AC78-4B68-4D1F-9425-91B92D5B14A3}"/>
              </a:ext>
            </a:extLst>
          </p:cNvPr>
          <p:cNvSpPr/>
          <p:nvPr/>
        </p:nvSpPr>
        <p:spPr>
          <a:xfrm>
            <a:off x="3364853" y="6412383"/>
            <a:ext cx="47772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0" algn="l">
              <a:spcBef>
                <a:spcPts val="0"/>
              </a:spcBef>
              <a:buSzPct val="100000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confidence level for words</a:t>
            </a:r>
          </a:p>
          <a:p>
            <a:pPr lvl="1" indent="0" algn="l">
              <a:spcBef>
                <a:spcPts val="0"/>
              </a:spcBef>
              <a:buSzPct val="100000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common between j and j-1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AAA73B-096A-4EF1-B7BF-B7D35EFBF18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913" y="2927348"/>
            <a:ext cx="1684552" cy="488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9E77B0-205D-4388-A54D-237667C0BE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22" y="7065818"/>
            <a:ext cx="2603607" cy="26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59957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Feature Streams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583934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 from the audio part: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IBM Watson Speech-To-Text, we extracted the transcript from the audio.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IBM Watson Natural Language Understanding we extract from the transcript, the keywords and entities from each block.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the keywords and entities, we define two similar measures to           :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spcBef>
                <a:spcPts val="0"/>
              </a:spcBef>
              <a:buSzPct val="100000"/>
              <a:buFontTx/>
              <a:buChar char="→"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10 1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406AC21-A2CA-4A79-B7B4-68C20E95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684023-5669-49CD-90B0-330381B5CB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126" y="3857105"/>
            <a:ext cx="663642" cy="471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71688F-C680-4BDD-9C43-3A2EBE11AF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60" y="4273635"/>
            <a:ext cx="2546162" cy="490865"/>
          </a:xfrm>
          <a:prstGeom prst="rect">
            <a:avLst/>
          </a:prstGeom>
        </p:spPr>
      </p:pic>
      <p:pic>
        <p:nvPicPr>
          <p:cNvPr id="11" name="Picture 10 2">
            <a:extLst>
              <a:ext uri="{FF2B5EF4-FFF2-40B4-BE49-F238E27FC236}">
                <a16:creationId xmlns:a16="http://schemas.microsoft.com/office/drawing/2014/main" id="{D1191421-CD2A-4166-A19D-576F3A96EE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7488381"/>
            <a:ext cx="2832550" cy="2049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0D90F-F0FA-4200-A4EB-874B8663C12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088" y="6899337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B30D1B7B-0A61-4D22-983A-3C6276E6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055" y="5259248"/>
            <a:ext cx="1103437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{ 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text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IBM is an American multinational technology company headquartered in Armonk, New York, United States, with operations in over 170 countries.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features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{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pl-PL" altLang="en-US" sz="2400" b="1" dirty="0">
                <a:solidFill>
                  <a:srgbClr val="99CC99"/>
                </a:solidFill>
                <a:latin typeface="Courier"/>
              </a:rPr>
              <a:t>concepts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{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limit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2</a:t>
            </a:r>
            <a:r>
              <a:rPr lang="pl-PL" altLang="en-US" sz="2400" b="1" dirty="0">
                <a:solidFill>
                  <a:srgbClr val="F99157"/>
                </a:solidFill>
                <a:latin typeface="Courier"/>
              </a:rPr>
              <a:t>0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keywords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{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limit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2</a:t>
            </a:r>
            <a:r>
              <a:rPr lang="pl-PL" altLang="en-US" sz="2400" b="1" dirty="0">
                <a:solidFill>
                  <a:srgbClr val="F99157"/>
                </a:solidFill>
                <a:latin typeface="Courier"/>
              </a:rPr>
              <a:t>0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}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1146266306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Feature Streams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583934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buSzPct val="100000"/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 using topic model: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normalized the transcript of each bloc (seen as „document”):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Tokenization and token cleaning</a:t>
            </a:r>
          </a:p>
          <a:p>
            <a:pPr marL="889045" lvl="2" indent="0">
              <a:spcBef>
                <a:spcPts val="0"/>
              </a:spcBef>
              <a:buSzPct val="100000"/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  Part of Speech (PoS) Tagging</a:t>
            </a:r>
          </a:p>
          <a:p>
            <a:pPr marL="889045" lvl="2" indent="0">
              <a:spcBef>
                <a:spcPts val="0"/>
              </a:spcBef>
              <a:buSzPct val="100000"/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  Lemmatization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  N-Gram calculation and frequencies filtering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used a Latent Dirichlet Allocation to obtain a distance between blocks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Three hyperparameters: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number of topics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priors distribution (doc-topic and topic-word)   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spcBef>
                <a:spcPts val="0"/>
              </a:spcBef>
              <a:buSzPct val="100000"/>
              <a:buFontTx/>
              <a:buChar char="→"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406AC21-A2CA-4A79-B7B4-68C20E95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2C014-5387-4CD5-9D2E-BB2CEE96D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36" y="5667513"/>
            <a:ext cx="300879" cy="241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7B34B-8EFE-4603-AD04-C095EC4DFF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36" y="6133432"/>
            <a:ext cx="552294" cy="23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56625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Split-and-Merge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3141884" y="390709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sym typeface="Helvetica Neue Medium"/>
            </a:endParaRPr>
          </a:p>
          <a:p>
            <a:pPr marL="0" indent="0">
              <a:buNone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Hyperparameters:</a:t>
            </a: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Picture 10 1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B5B35CE5-6AC2-4FC2-872C-F73ABF12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18FFBF-BB2D-4DEF-9B8E-37BE7135D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343082"/>
            <a:ext cx="9006767" cy="62391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5A59EA-4F16-4B84-8FC6-B349382A5F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216" y="3723331"/>
            <a:ext cx="3662438" cy="1826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C50A8D-0E00-4686-B4A2-2C61F9CCB8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6" y="1910972"/>
            <a:ext cx="6774406" cy="582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97E360-1818-4A05-ADC4-8D6112E20B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0934" y="5870675"/>
            <a:ext cx="8869329" cy="341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63225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Experiments &amp; Results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protocol</a:t>
            </a: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>
              <a:buNone/>
            </a:pP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Public survey: </a:t>
            </a:r>
            <a:r>
              <a:rPr lang="en-US" dirty="0"/>
              <a:t>For each video, describe</a:t>
            </a:r>
            <a:r>
              <a:rPr lang="pl-PL" dirty="0"/>
              <a:t> </a:t>
            </a:r>
            <a:r>
              <a:rPr lang="en-US" dirty="0"/>
              <a:t>how you would break it into "steps" (a bit like a chapter in a book).</a:t>
            </a:r>
            <a:endParaRPr lang="pl-PL" dirty="0"/>
          </a:p>
          <a:p>
            <a:pPr marL="0" indent="0">
              <a:buNone/>
            </a:pP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Additional indication: Weak transition</a:t>
            </a:r>
          </a:p>
        </p:txBody>
      </p:sp>
      <p:pic>
        <p:nvPicPr>
          <p:cNvPr id="22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B5B35CE5-6AC2-4FC2-872C-F73ABF12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BAE7DB-344A-4568-BC87-746FC41E486E}"/>
              </a:ext>
            </a:extLst>
          </p:cNvPr>
          <p:cNvSpPr/>
          <p:nvPr/>
        </p:nvSpPr>
        <p:spPr>
          <a:xfrm>
            <a:off x="1069749" y="2348359"/>
            <a:ext cx="12228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LinLibertineT"/>
              </a:rPr>
              <a:t>(1) Running an experiment in the IBM Quantum Experience</a:t>
            </a:r>
            <a:r>
              <a:rPr lang="en-US" sz="800" dirty="0">
                <a:latin typeface="LinLibertineT"/>
              </a:rPr>
              <a:t>3</a:t>
            </a:r>
          </a:p>
          <a:p>
            <a:pPr algn="l"/>
            <a:r>
              <a:rPr lang="en-US" dirty="0">
                <a:latin typeface="LinLibertineT"/>
              </a:rPr>
              <a:t>(2) IBM Bluemix - 3 minutes demo (NodeJS, SSO)</a:t>
            </a:r>
            <a:r>
              <a:rPr lang="en-US" sz="800" dirty="0">
                <a:latin typeface="LinLibertineT"/>
              </a:rPr>
              <a:t>4</a:t>
            </a:r>
          </a:p>
          <a:p>
            <a:pPr algn="l"/>
            <a:r>
              <a:rPr lang="en-US" dirty="0">
                <a:latin typeface="LinLibertineT"/>
              </a:rPr>
              <a:t>(3) IBM Watson for Oncology Demo</a:t>
            </a:r>
            <a:r>
              <a:rPr lang="en-US" sz="800" dirty="0">
                <a:latin typeface="LinLibertineT"/>
              </a:rPr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334886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Experiments &amp; Results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results</a:t>
            </a: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B5B35CE5-6AC2-4FC2-872C-F73ABF12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392D85-4349-4AA3-AC77-B341F934D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378" y="3117795"/>
            <a:ext cx="15031505" cy="51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61153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299720"/>
            <a:ext cx="1478413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Watson IoT 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Platform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0615419"/>
      </p:ext>
    </p:extLst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299720"/>
            <a:ext cx="1478413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Watson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 Machine Learning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13513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08450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Scale expertise and learning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4800" b="1" dirty="0"/>
              <a:t>90% concordance with tumor board</a:t>
            </a:r>
            <a:r>
              <a:rPr lang="pl-PL" sz="4800" b="1" dirty="0"/>
              <a:t>*               </a:t>
            </a:r>
            <a:r>
              <a:rPr lang="en-US" sz="4800" b="1" dirty="0"/>
              <a:t>recommendations on breast cancer 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* </a:t>
            </a:r>
            <a:r>
              <a:rPr lang="en-US" sz="3200" dirty="0"/>
              <a:t>cancer specialists who review the most complex cancer cases each week</a:t>
            </a: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3200" b="1" dirty="0"/>
              <a:t>Source</a:t>
            </a:r>
            <a:r>
              <a:rPr lang="en-US" sz="3200" b="1" i="1" dirty="0"/>
              <a:t>:</a:t>
            </a:r>
            <a:r>
              <a:rPr lang="en-US" sz="3200" i="1" dirty="0"/>
              <a:t> Presentation by Prof. Dr. S.P. </a:t>
            </a:r>
            <a:r>
              <a:rPr lang="en-US" sz="3200" i="1" dirty="0" err="1"/>
              <a:t>Somashekhar</a:t>
            </a:r>
            <a:r>
              <a:rPr lang="en-US" sz="3200" i="1" dirty="0"/>
              <a:t>, Chairman, Manipal Comprehensive Cancer Center, Manipal Hospitals, Bangalore, India at the San Antonio Breast Cancer Symposium, December 9th, 2016</a:t>
            </a:r>
            <a:endParaRPr sz="3200" b="1" i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9E725F-902C-4E41-A427-283A692BB4A7}"/>
              </a:ext>
            </a:extLst>
          </p:cNvPr>
          <p:cNvSpPr/>
          <p:nvPr/>
        </p:nvSpPr>
        <p:spPr>
          <a:xfrm>
            <a:off x="13980714" y="4276635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99006"/>
      </p:ext>
    </p:extLst>
  </p:cSld>
  <p:clrMapOvr>
    <a:masterClrMapping/>
  </p:clrMapOvr>
  <p:transition spd="slow">
    <p:push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3073743" y="4338897"/>
            <a:ext cx="12056381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 err="1">
                <a:solidFill>
                  <a:srgbClr val="1CAED1"/>
                </a:solidFill>
                <a:ea typeface="Arial"/>
                <a:cs typeface="Arial"/>
                <a:sym typeface="Helvetica Neue Bold for IBM"/>
              </a:rPr>
              <a:t>Thank</a:t>
            </a:r>
            <a:r>
              <a:rPr lang="pl-PL" sz="7200" b="1" dirty="0">
                <a:solidFill>
                  <a:srgbClr val="1CAED1"/>
                </a:solidFill>
                <a:ea typeface="Arial"/>
                <a:cs typeface="Arial"/>
                <a:sym typeface="Helvetica Neue Bold for IBM"/>
              </a:rPr>
              <a:t> </a:t>
            </a:r>
            <a:r>
              <a:rPr lang="pl-PL" sz="7200" b="1" dirty="0" err="1">
                <a:solidFill>
                  <a:srgbClr val="1CAED1"/>
                </a:solidFill>
                <a:ea typeface="Arial"/>
                <a:cs typeface="Arial"/>
                <a:sym typeface="Helvetica Neue Bold for IBM"/>
              </a:rPr>
              <a:t>you</a:t>
            </a:r>
            <a:endParaRPr sz="7200" dirty="0">
              <a:solidFill>
                <a:srgbClr val="FFFFFF"/>
              </a:solidFill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DA3EA8-00FC-49C1-B24B-945DE78B8F7C}"/>
              </a:ext>
            </a:extLst>
          </p:cNvPr>
          <p:cNvSpPr/>
          <p:nvPr/>
        </p:nvSpPr>
        <p:spPr>
          <a:xfrm>
            <a:off x="3073743" y="5990911"/>
            <a:ext cx="922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For questions: aquemy@pl.ibm.com</a:t>
            </a:r>
            <a:endParaRPr lang="en-US" sz="4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53840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4,8205"/>
  <p:tag name="ORIGINALWIDTH" val="2226,311"/>
  <p:tag name="LATEXADDIN" val="\documentclass{article}&#10;\usepackage{amsmath}&#10;\usepackage{amssymb}&#10;\pagestyle{empty}&#10;\begin{document}&#10;&#10;&#10;$\pi^*   = \underset{\pi \in \underset{m \in \mathbb{N}^*}{\bigcup} P([0,T], m)}{\text{argmin}}~ \Big[ \underset{1 \leq i \leq n}{\bigoplus}  \sum_{j=1}^{m} d^j_i \Big] &#10;$\\&#10;with $\bigoplus$ an aggregation operator. &#10;&#10;&#10;&#10;\end{document}"/>
  <p:tag name="IGUANATEXSIZE" val="32"/>
  <p:tag name="IGUANATEXCURSOR" val="2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,7731"/>
  <p:tag name="ORIGINALWIDTH" val="233,2825"/>
  <p:tag name="LATEXADDIN" val="\documentclass{article}&#10;\usepackage{amsmath}&#10;\usepackage{amssymb}&#10;\pagestyle{empty}&#10;\begin{document}&#10;&#10;$d^j_{\text{tags}}$&#10;&#10;&#10;\end{document}"/>
  <p:tag name="IGUANATEXSIZE" val="28"/>
  <p:tag name="IGUANATEXCURSOR" val="1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,5241"/>
  <p:tag name="ORIGINALWIDTH" val="894,1248"/>
  <p:tag name="LATEXADDIN" val="\documentclass{article}&#10;\usepackage{amsmath}&#10;\usepackage{amssymb}&#10;\pagestyle{empty}&#10;\begin{document}&#10;&#10;$d^j_{\text{entities}}, d^j_{\text{keywords}}$&#10;&#10;&#10;\end{document}"/>
  <p:tag name="IGUANATEXSIZE" val="28"/>
  <p:tag name="IGUANATEXCURSOR" val="14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105,7647"/>
  <p:tag name="LATEXADDIN" val="\documentclass{article}&#10;\usepackage{amsmath}&#10;\usepackage{amssymb}&#10;\pagestyle{empty}&#10;\begin{document}&#10;&#10;$K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6141"/>
  <p:tag name="ORIGINALWIDTH" val="192,0268"/>
  <p:tag name="LATEXADDIN" val="\documentclass{article}&#10;\usepackage{amsmath}&#10;\usepackage{amssymb}&#10;\pagestyle{empty}&#10;\begin{document}&#10;&#10;$\alpha, \eta$&#10;&#10;&#10;\end{document}"/>
  <p:tag name="IGUANATEXSIZE" val="28"/>
  <p:tag name="IGUANATEXCURSOR" val="11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0,5894"/>
  <p:tag name="ORIGINALWIDTH" val="1286,43"/>
  <p:tag name="LATEXADDIN" val="\documentclass{article}&#10;\usepackage{amsmath}&#10;\usepackage{amssymb}&#10;\pagestyle{empty}&#10;\begin{document}&#10;\noindent&#10;$m &gt; 0$, \\&#10;$\omega_i \in [0,1]$ s.t. $\underset{i}{\sum} \omega_i = 1$, \\&#10;$\delta \in [0,1]$, \\&#10;$\eta \in [0,1[$&#10;&#10;&#10;\end{document}"/>
  <p:tag name="IGUANATEXSIZE" val="28"/>
  <p:tag name="IGUANATEXCURSOR" val="11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,0268"/>
  <p:tag name="ORIGINALWIDTH" val="2233,062"/>
  <p:tag name="LATEXADDIN" val="\documentclass{article}&#10;\usepackage{amsmath}&#10;\usepackage{amssymb}&#10;\pagestyle{empty}&#10;\begin{document}&#10;&#10;$R(\pi_k, j) = \frac{F(\pi_{k+1})}{F(\pi_{k})}$ with $\pi_{k+1} = \pi_k \setminus \{p_j\}$&#10;\end{document}"/>
  <p:tag name="IGUANATEXSIZE" val="28"/>
  <p:tag name="IGUANATEXCURSOR" val="1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5,3345"/>
  <p:tag name="ORIGINALWIDTH" val="2857,149"/>
  <p:tag name="LATEXADDIN" val="\documentclass{article}&#10;\usepackage{amsmath}&#10;\usepackage{amssymb}&#10;\pagestyle{empty}&#10;\begin{document}&#10;&#10;$\left\{\begin{matrix}&#10; \pi^* &amp; = &amp; \underset{\pi \in \underset{m \in \mathbb{N}^*}{\bigcup} P([0,T], m)}{\text{argmin}}~ \Big[\underset{1 \leq i \leq n}{\sum} \sum_{j=1}^{m} \omega_i ~ d^j_i \Big]\\&#10; \underset{1 \leq i \leq n}{\sum} \omega_i &amp; = 1 &amp;&#10;\end{matrix}\right.$&#10;&#10;&#10;\end{document}"/>
  <p:tag name="IGUANATEXSIZE" val="28"/>
  <p:tag name="IGUANATEXCURSOR" val="37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339,687"/>
  <p:tag name="LATEXADDIN" val="\documentclass{article}&#10;\usepackage{amsmath}&#10;\usepackage{amssymb}&#10;\pagestyle{empty}&#10;\begin{document}&#10;&#10;$d_i: [0,T] \times [0,T] \to [0,1]$&#10;&#10;&#10;\end{document}"/>
  <p:tag name="IGUANATEXSIZE" val="28"/>
  <p:tag name="IGUANATEXCURSOR" val="1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247,5346"/>
  <p:tag name="LATEXADDIN" val="\documentclass{article}&#10;\usepackage{amsmath}&#10;\usepackage{amssymb}&#10;\pagestyle{empty}&#10;\begin{document}&#10;&#10;$[0,T]$&#10;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5787"/>
  <p:tag name="ORIGINALWIDTH" val="68,25953"/>
  <p:tag name="LATEXADDIN" val="\documentclass{article}&#10;\usepackage{amsmath}&#10;\usepackage{amssymb}&#10;\pagestyle{empty}&#10;\begin{document}&#10;&#10;$n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8,6338"/>
  <p:tag name="ORIGINALWIDTH" val="3402,475"/>
  <p:tag name="LATEXADDIN" val="\documentclass{article}&#10;\usepackage{amsmath}&#10;\usepackage{amssymb}&#10;\pagestyle{empty}&#10;\begin{document}&#10;&#10;\begin{align*}&#10;d_{\texttt{tags}}^j &amp; = \frac{|W_{j-1} \cap W_{j}|}{|W_{j-1} \cup W_{j}|} \Big(1 - \frac{||C_{j-1, j}^L - C_{j-1, j}^R||_1}{|W_{j-1} \cap W_{j}|} \Big) \\ &amp; = \frac{|W_{j-1} \cap W_{j}| - ||C_{j-1, j}^L - C_{j-1, j}^R||_1}{|W_{j-1} \cup W_{j}|}&#10;\end{align*} where $|A|$ denotes the cardinal of $A$.&#10;&#10;&#10;\end{document}"/>
  <p:tag name="IGUANATEXSIZE" val="28"/>
  <p:tag name="IGUANATEXCURSOR" val="37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,5169"/>
  <p:tag name="ORIGINALWIDTH" val="149,2709"/>
  <p:tag name="LATEXADDIN" val="\documentclass{article}&#10;\usepackage{amsmath}&#10;\usepackage{amssymb}&#10;\pagestyle{empty}&#10;\begin{document}&#10;&#10;$W_{j}$&#10;&#10;&#10;\end{document}"/>
  <p:tag name="IGUANATEXSIZE" val="28"/>
  <p:tag name="IGUANATEXCURSOR" val="10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5216"/>
  <p:tag name="ORIGINALWIDTH" val="726,1013"/>
  <p:tag name="LATEXADDIN" val="\documentclass{article}&#10;\usepackage{amsmath}&#10;\usepackage{amssymb}&#10;\pagestyle{empty}&#10;\begin{document}&#10;&#10;$C^L_{j-1,j}, C^R_{j-1,j}$&#10;&#10;&#10;\end{document}"/>
  <p:tag name="IGUANATEXSIZE" val="28"/>
  <p:tag name="IGUANATEXCURSOR" val="11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,7739"/>
  <p:tag name="ORIGINALWIDTH" val="590,3323"/>
  <p:tag name="LATEXADDIN" val="\documentclass{article}&#10;\usepackage{amsmath}&#10;\usepackage{amssymb}&#10;\pagestyle{empty}&#10;\begin{document}&#10;&#10;$d^j_{\text{hash}}, d^j_{\text{pixel}}$&#10;&#10;&#10;\end{document}"/>
  <p:tag name="IGUANATEXSIZE" val="28"/>
  <p:tag name="IGUANATEXCURSOR" val="1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ustom 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4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">
  <a:themeElements>
    <a:clrScheme name="Blue">
      <a:dk1>
        <a:srgbClr val="6D7777"/>
      </a:dk1>
      <a:lt1>
        <a:srgbClr val="5A5A5A"/>
      </a:lt1>
      <a:dk2>
        <a:srgbClr val="AFB8B8"/>
      </a:dk2>
      <a:lt2>
        <a:srgbClr val="959F9F"/>
      </a:lt2>
      <a:accent1>
        <a:srgbClr val="C8D2D2"/>
      </a:accent1>
      <a:accent2>
        <a:srgbClr val="DFE9E9"/>
      </a:accent2>
      <a:accent3>
        <a:srgbClr val="1D3649"/>
      </a:accent3>
      <a:accent4>
        <a:srgbClr val="325C80"/>
      </a:accent4>
      <a:accent5>
        <a:srgbClr val="5596E6"/>
      </a:accent5>
      <a:accent6>
        <a:srgbClr val="7CC7FF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22754</TotalTime>
  <Words>2748</Words>
  <Application>Microsoft Office PowerPoint</Application>
  <PresentationFormat>Custom</PresentationFormat>
  <Paragraphs>548</Paragraphs>
  <Slides>90</Slides>
  <Notes>90</Notes>
  <HiddenSlides>9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9" baseType="lpstr">
      <vt:lpstr>Arial</vt:lpstr>
      <vt:lpstr>Avenir Book</vt:lpstr>
      <vt:lpstr>Avenir Roman</vt:lpstr>
      <vt:lpstr>Courier</vt:lpstr>
      <vt:lpstr>Helvetica</vt:lpstr>
      <vt:lpstr>Helvetica Light</vt:lpstr>
      <vt:lpstr>Helvetica Neue</vt:lpstr>
      <vt:lpstr>Helvetica Neue Bold for IBM</vt:lpstr>
      <vt:lpstr>Helvetica Neue Light</vt:lpstr>
      <vt:lpstr>Helvetica Neue Medium</vt:lpstr>
      <vt:lpstr>Helvetica Neue Thin</vt:lpstr>
      <vt:lpstr>HelvNeue Bold for IBM</vt:lpstr>
      <vt:lpstr>HelvNeue Light for IBM</vt:lpstr>
      <vt:lpstr>IBM Helvetica</vt:lpstr>
      <vt:lpstr>inherit</vt:lpstr>
      <vt:lpstr>LinLibertineT</vt:lpstr>
      <vt:lpstr>Source Sans Pro ExtraLight</vt:lpstr>
      <vt:lpstr>White</vt:lpstr>
      <vt:lpstr>Blue</vt:lpstr>
      <vt:lpstr>PowerPoint Presentation</vt:lpstr>
      <vt:lpstr>AGENDA</vt:lpstr>
      <vt:lpstr>PowerPoint Presentation</vt:lpstr>
      <vt:lpstr>What is Watson?</vt:lpstr>
      <vt:lpstr>Some successful applications</vt:lpstr>
      <vt:lpstr>Some successful applications</vt:lpstr>
      <vt:lpstr>Some successful applications</vt:lpstr>
      <vt:lpstr>Some successful applications</vt:lpstr>
      <vt:lpstr>Some successful applications</vt:lpstr>
      <vt:lpstr>Some successful applications</vt:lpstr>
      <vt:lpstr>What is Watson?</vt:lpstr>
      <vt:lpstr>PowerPoint Presentation</vt:lpstr>
      <vt:lpstr>Watson Cloud Services </vt:lpstr>
      <vt:lpstr>Watson Cloud Services </vt:lpstr>
      <vt:lpstr>IBM Cloud</vt:lpstr>
      <vt:lpstr>PowerPoint Presentation</vt:lpstr>
      <vt:lpstr>PowerPoint Presentation</vt:lpstr>
      <vt:lpstr>Watson Natural Language Understanding</vt:lpstr>
      <vt:lpstr>Watson Natural Language Understanding</vt:lpstr>
      <vt:lpstr>Watson Natural Language Understanding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Natural Language Classifier </vt:lpstr>
      <vt:lpstr>Watson Natural Language Classifier </vt:lpstr>
      <vt:lpstr>Watson Natural Language Classifier </vt:lpstr>
      <vt:lpstr>Watson Natural Language Classifier </vt:lpstr>
      <vt:lpstr>Watson Natural Language Classifier </vt:lpstr>
      <vt:lpstr>Watson Natural Language Classifier </vt:lpstr>
      <vt:lpstr>Watson Personality Insight</vt:lpstr>
      <vt:lpstr>Watson Personality Insight</vt:lpstr>
      <vt:lpstr>Watson Personality Insight</vt:lpstr>
      <vt:lpstr>Watson Personality Insight</vt:lpstr>
      <vt:lpstr>Watson Tone Analyzer</vt:lpstr>
      <vt:lpstr>Watson Tone Analyzer</vt:lpstr>
      <vt:lpstr>Watson Tone Analyzer</vt:lpstr>
      <vt:lpstr>Watson Tone Analyzer</vt:lpstr>
      <vt:lpstr>Watson Tone Analyzer</vt:lpstr>
      <vt:lpstr>Watson Tone Analyzer</vt:lpstr>
      <vt:lpstr>Watson Tone Analyzer</vt:lpstr>
      <vt:lpstr>Watson Tone Analyzer</vt:lpstr>
      <vt:lpstr>Watson Tone Analyzer</vt:lpstr>
      <vt:lpstr>Watson Tone Analyzer</vt:lpstr>
      <vt:lpstr>Watson Tone Analyzer</vt:lpstr>
      <vt:lpstr>Watson Translator</vt:lpstr>
      <vt:lpstr>Watson Translator</vt:lpstr>
      <vt:lpstr>Watson Translator</vt:lpstr>
      <vt:lpstr>Watson Translator</vt:lpstr>
      <vt:lpstr>Watson Translator</vt:lpstr>
      <vt:lpstr>PowerPoint Presentation</vt:lpstr>
      <vt:lpstr>Watson Speech to Text &amp; Text to Speech</vt:lpstr>
      <vt:lpstr>Watson Speech to Text &amp; Text to Speech</vt:lpstr>
      <vt:lpstr>Watson Speech to Text &amp; Text to Speech</vt:lpstr>
      <vt:lpstr>Watson Speech to Text &amp; Text to Speech</vt:lpstr>
      <vt:lpstr>Watson Speech to Text &amp; Text to Speech</vt:lpstr>
      <vt:lpstr>Watson Speech to Text &amp; Text to Speech</vt:lpstr>
      <vt:lpstr>Watson Speech to Text &amp; Text to Speech</vt:lpstr>
      <vt:lpstr>Watson Speech to Text &amp; Text to Speech</vt:lpstr>
      <vt:lpstr>Watson Speech to Text &amp; Text to Speech</vt:lpstr>
      <vt:lpstr>Watson Speech to Text &amp; Text to Speech</vt:lpstr>
      <vt:lpstr>Watson Speech to Text &amp; Text to Speech</vt:lpstr>
      <vt:lpstr>Watson Speech to Text &amp; Text to Speech</vt:lpstr>
      <vt:lpstr>Watson Speech to Text &amp; Text to Speech</vt:lpstr>
      <vt:lpstr>Watson Text to Speech</vt:lpstr>
      <vt:lpstr>Watson Text to Speech</vt:lpstr>
      <vt:lpstr>Watson Visual Recognition</vt:lpstr>
      <vt:lpstr>Watson Cloud Services – Others</vt:lpstr>
      <vt:lpstr>Watson Conversation Assistant</vt:lpstr>
      <vt:lpstr>Watson Conversation </vt:lpstr>
      <vt:lpstr>Watson Conversation </vt:lpstr>
      <vt:lpstr>PowerPoint Presentation</vt:lpstr>
      <vt:lpstr>Video Semantic Partitioning Problem</vt:lpstr>
      <vt:lpstr>Feature Streams</vt:lpstr>
      <vt:lpstr>Feature Streams</vt:lpstr>
      <vt:lpstr>Feature Streams</vt:lpstr>
      <vt:lpstr>Split-and-Merge</vt:lpstr>
      <vt:lpstr>Experiments &amp; Results</vt:lpstr>
      <vt:lpstr>Experiments &amp; Results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lcmielowski</dc:creator>
  <cp:lastModifiedBy>ALEXANDRE QUEMY</cp:lastModifiedBy>
  <cp:revision>425</cp:revision>
  <dcterms:modified xsi:type="dcterms:W3CDTF">2018-05-14T07:13:47Z</dcterms:modified>
</cp:coreProperties>
</file>